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460"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59" r:id="rId162"/>
    <p:sldId id="415" r:id="rId163"/>
    <p:sldId id="416" r:id="rId164"/>
    <p:sldId id="417" r:id="rId165"/>
    <p:sldId id="418" r:id="rId166"/>
    <p:sldId id="419" r:id="rId167"/>
    <p:sldId id="420" r:id="rId168"/>
    <p:sldId id="421" r:id="rId169"/>
    <p:sldId id="422" r:id="rId170"/>
    <p:sldId id="423" r:id="rId171"/>
    <p:sldId id="424"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BD00"/>
    <a:srgbClr val="00ED00"/>
    <a:srgbClr val="2B7093"/>
    <a:srgbClr val="2F7CA3"/>
    <a:srgbClr val="3386B1"/>
    <a:srgbClr val="358EBB"/>
    <a:srgbClr val="399ACB"/>
    <a:srgbClr val="399ACC"/>
    <a:srgbClr val="FFF8E0"/>
    <a:srgbClr val="FFF7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43" autoAdjust="0"/>
    <p:restoredTop sz="98123" autoAdjust="0"/>
  </p:normalViewPr>
  <p:slideViewPr>
    <p:cSldViewPr snapToGrid="0" snapToObjects="1">
      <p:cViewPr>
        <p:scale>
          <a:sx n="100" d="100"/>
          <a:sy n="100" d="100"/>
        </p:scale>
        <p:origin x="-2400" y="-11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8208"/>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notesMaster" Target="notesMasters/notesMaster1.xml"/><Relationship Id="rId207" Type="http://schemas.openxmlformats.org/officeDocument/2006/relationships/printerSettings" Target="printerSettings/printerSettings1.bin"/><Relationship Id="rId208" Type="http://schemas.openxmlformats.org/officeDocument/2006/relationships/presProps" Target="presProps.xml"/><Relationship Id="rId209" Type="http://schemas.openxmlformats.org/officeDocument/2006/relationships/viewProps" Target="viewProps.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theme" Target="theme/theme1.xml"/><Relationship Id="rId21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C9A421-4A36-7E46-BE66-505201EB598A}" type="datetimeFigureOut">
              <a:rPr lang="fr-FR" smtClean="0"/>
              <a:t>02/11/18</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17FAA9-7EE3-2546-BA41-9DC5005A4A5F}" type="slidenum">
              <a:rPr lang="fr-FR" smtClean="0"/>
              <a:t>‹#›</a:t>
            </a:fld>
            <a:endParaRPr lang="fr-FR"/>
          </a:p>
        </p:txBody>
      </p:sp>
    </p:spTree>
    <p:extLst>
      <p:ext uri="{BB962C8B-B14F-4D97-AF65-F5344CB8AC3E}">
        <p14:creationId xmlns:p14="http://schemas.microsoft.com/office/powerpoint/2010/main" val="33060793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n’entre pas dans</a:t>
            </a:r>
            <a:r>
              <a:rPr lang="fr-FR" baseline="0" dirty="0" smtClean="0"/>
              <a:t> les </a:t>
            </a:r>
            <a:r>
              <a:rPr lang="fr-FR" baseline="0" dirty="0" err="1" smtClean="0"/>
              <a:t>details</a:t>
            </a:r>
            <a:r>
              <a:rPr lang="fr-FR" baseline="0" dirty="0" smtClean="0"/>
              <a:t> de pixels effective</a:t>
            </a:r>
          </a:p>
          <a:p>
            <a:r>
              <a:rPr lang="fr-FR" baseline="0" dirty="0" smtClean="0"/>
              <a:t>Not </a:t>
            </a:r>
            <a:r>
              <a:rPr lang="fr-FR" baseline="0" dirty="0" err="1" smtClean="0"/>
              <a:t>entering</a:t>
            </a:r>
            <a:r>
              <a:rPr lang="fr-FR" baseline="0" dirty="0" smtClean="0"/>
              <a:t> </a:t>
            </a:r>
            <a:r>
              <a:rPr lang="fr-FR" baseline="0" dirty="0" err="1" smtClean="0"/>
              <a:t>into</a:t>
            </a:r>
            <a:r>
              <a:rPr lang="fr-FR" baseline="0" dirty="0" smtClean="0"/>
              <a:t> the </a:t>
            </a:r>
            <a:r>
              <a:rPr lang="fr-FR" baseline="0" dirty="0" err="1" smtClean="0"/>
              <a:t>number</a:t>
            </a:r>
            <a:r>
              <a:rPr lang="fr-FR" baseline="0" dirty="0" smtClean="0"/>
              <a:t> of </a:t>
            </a:r>
            <a:r>
              <a:rPr lang="fr-FR" baseline="0" dirty="0" err="1" smtClean="0"/>
              <a:t>effetive</a:t>
            </a:r>
            <a:r>
              <a:rPr lang="fr-FR" baseline="0" dirty="0" smtClean="0"/>
              <a:t> pixels</a:t>
            </a:r>
            <a:endParaRPr lang="fr-FR" dirty="0"/>
          </a:p>
        </p:txBody>
      </p:sp>
      <p:sp>
        <p:nvSpPr>
          <p:cNvPr id="4" name="Espace réservé du numéro de diapositive 3"/>
          <p:cNvSpPr>
            <a:spLocks noGrp="1"/>
          </p:cNvSpPr>
          <p:nvPr>
            <p:ph type="sldNum" sz="quarter" idx="10"/>
          </p:nvPr>
        </p:nvSpPr>
        <p:spPr/>
        <p:txBody>
          <a:bodyPr/>
          <a:lstStyle/>
          <a:p>
            <a:fld id="{F8C44B89-DB96-114C-86A0-4B5D6B3E34B3}" type="slidenum">
              <a:rPr lang="fr-FR" smtClean="0"/>
              <a:t>6</a:t>
            </a:fld>
            <a:endParaRPr lang="fr-FR"/>
          </a:p>
        </p:txBody>
      </p:sp>
    </p:spTree>
    <p:extLst>
      <p:ext uri="{BB962C8B-B14F-4D97-AF65-F5344CB8AC3E}">
        <p14:creationId xmlns:p14="http://schemas.microsoft.com/office/powerpoint/2010/main" val="1895933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17FAA9-7EE3-2546-BA41-9DC5005A4A5F}" type="slidenum">
              <a:rPr lang="fr-FR" smtClean="0"/>
              <a:t>164</a:t>
            </a:fld>
            <a:endParaRPr lang="fr-FR"/>
          </a:p>
        </p:txBody>
      </p:sp>
    </p:spTree>
    <p:extLst>
      <p:ext uri="{BB962C8B-B14F-4D97-AF65-F5344CB8AC3E}">
        <p14:creationId xmlns:p14="http://schemas.microsoft.com/office/powerpoint/2010/main" val="121762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n’entre pas dans</a:t>
            </a:r>
            <a:r>
              <a:rPr lang="fr-FR" baseline="0" dirty="0" smtClean="0"/>
              <a:t> les </a:t>
            </a:r>
            <a:r>
              <a:rPr lang="fr-FR" baseline="0" dirty="0" err="1" smtClean="0"/>
              <a:t>details</a:t>
            </a:r>
            <a:r>
              <a:rPr lang="fr-FR" baseline="0" dirty="0" smtClean="0"/>
              <a:t> de pixels effective</a:t>
            </a:r>
          </a:p>
          <a:p>
            <a:r>
              <a:rPr lang="fr-FR" baseline="0" dirty="0" smtClean="0"/>
              <a:t>Not </a:t>
            </a:r>
            <a:r>
              <a:rPr lang="fr-FR" baseline="0" dirty="0" err="1" smtClean="0"/>
              <a:t>entering</a:t>
            </a:r>
            <a:r>
              <a:rPr lang="fr-FR" baseline="0" dirty="0" smtClean="0"/>
              <a:t> </a:t>
            </a:r>
            <a:r>
              <a:rPr lang="fr-FR" baseline="0" dirty="0" err="1" smtClean="0"/>
              <a:t>into</a:t>
            </a:r>
            <a:r>
              <a:rPr lang="fr-FR" baseline="0" dirty="0" smtClean="0"/>
              <a:t> the </a:t>
            </a:r>
            <a:r>
              <a:rPr lang="fr-FR" baseline="0" dirty="0" err="1" smtClean="0"/>
              <a:t>number</a:t>
            </a:r>
            <a:r>
              <a:rPr lang="fr-FR" baseline="0" dirty="0" smtClean="0"/>
              <a:t> of </a:t>
            </a:r>
            <a:r>
              <a:rPr lang="fr-FR" baseline="0" dirty="0" err="1" smtClean="0"/>
              <a:t>effetive</a:t>
            </a:r>
            <a:r>
              <a:rPr lang="fr-FR" baseline="0" dirty="0" smtClean="0"/>
              <a:t> pixels</a:t>
            </a:r>
            <a:endParaRPr lang="fr-FR" dirty="0"/>
          </a:p>
        </p:txBody>
      </p:sp>
      <p:sp>
        <p:nvSpPr>
          <p:cNvPr id="4" name="Espace réservé du numéro de diapositive 3"/>
          <p:cNvSpPr>
            <a:spLocks noGrp="1"/>
          </p:cNvSpPr>
          <p:nvPr>
            <p:ph type="sldNum" sz="quarter" idx="10"/>
          </p:nvPr>
        </p:nvSpPr>
        <p:spPr/>
        <p:txBody>
          <a:bodyPr/>
          <a:lstStyle/>
          <a:p>
            <a:fld id="{F8C44B89-DB96-114C-86A0-4B5D6B3E34B3}" type="slidenum">
              <a:rPr lang="fr-FR" smtClean="0"/>
              <a:t>7</a:t>
            </a:fld>
            <a:endParaRPr lang="fr-FR"/>
          </a:p>
        </p:txBody>
      </p:sp>
    </p:spTree>
    <p:extLst>
      <p:ext uri="{BB962C8B-B14F-4D97-AF65-F5344CB8AC3E}">
        <p14:creationId xmlns:p14="http://schemas.microsoft.com/office/powerpoint/2010/main" val="189593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n’entre pas dans</a:t>
            </a:r>
            <a:r>
              <a:rPr lang="fr-FR" baseline="0" dirty="0" smtClean="0"/>
              <a:t> les </a:t>
            </a:r>
            <a:r>
              <a:rPr lang="fr-FR" baseline="0" dirty="0" err="1" smtClean="0"/>
              <a:t>details</a:t>
            </a:r>
            <a:r>
              <a:rPr lang="fr-FR" baseline="0" dirty="0" smtClean="0"/>
              <a:t> de pixels effective</a:t>
            </a:r>
          </a:p>
          <a:p>
            <a:r>
              <a:rPr lang="fr-FR" baseline="0" dirty="0" smtClean="0"/>
              <a:t>Not </a:t>
            </a:r>
            <a:r>
              <a:rPr lang="fr-FR" baseline="0" dirty="0" err="1" smtClean="0"/>
              <a:t>entering</a:t>
            </a:r>
            <a:r>
              <a:rPr lang="fr-FR" baseline="0" dirty="0" smtClean="0"/>
              <a:t> </a:t>
            </a:r>
            <a:r>
              <a:rPr lang="fr-FR" baseline="0" dirty="0" err="1" smtClean="0"/>
              <a:t>into</a:t>
            </a:r>
            <a:r>
              <a:rPr lang="fr-FR" baseline="0" dirty="0" smtClean="0"/>
              <a:t> the </a:t>
            </a:r>
            <a:r>
              <a:rPr lang="fr-FR" baseline="0" dirty="0" err="1" smtClean="0"/>
              <a:t>number</a:t>
            </a:r>
            <a:r>
              <a:rPr lang="fr-FR" baseline="0" dirty="0" smtClean="0"/>
              <a:t> of </a:t>
            </a:r>
            <a:r>
              <a:rPr lang="fr-FR" baseline="0" dirty="0" err="1" smtClean="0"/>
              <a:t>effetive</a:t>
            </a:r>
            <a:r>
              <a:rPr lang="fr-FR" baseline="0" dirty="0" smtClean="0"/>
              <a:t> pixels</a:t>
            </a:r>
            <a:endParaRPr lang="fr-FR" dirty="0"/>
          </a:p>
        </p:txBody>
      </p:sp>
      <p:sp>
        <p:nvSpPr>
          <p:cNvPr id="4" name="Espace réservé du numéro de diapositive 3"/>
          <p:cNvSpPr>
            <a:spLocks noGrp="1"/>
          </p:cNvSpPr>
          <p:nvPr>
            <p:ph type="sldNum" sz="quarter" idx="10"/>
          </p:nvPr>
        </p:nvSpPr>
        <p:spPr/>
        <p:txBody>
          <a:bodyPr/>
          <a:lstStyle/>
          <a:p>
            <a:fld id="{F8C44B89-DB96-114C-86A0-4B5D6B3E34B3}" type="slidenum">
              <a:rPr lang="fr-FR" smtClean="0"/>
              <a:t>15</a:t>
            </a:fld>
            <a:endParaRPr lang="fr-FR"/>
          </a:p>
        </p:txBody>
      </p:sp>
    </p:spTree>
    <p:extLst>
      <p:ext uri="{BB962C8B-B14F-4D97-AF65-F5344CB8AC3E}">
        <p14:creationId xmlns:p14="http://schemas.microsoft.com/office/powerpoint/2010/main" val="189593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17FAA9-7EE3-2546-BA41-9DC5005A4A5F}" type="slidenum">
              <a:rPr lang="fr-FR" smtClean="0"/>
              <a:t>20</a:t>
            </a:fld>
            <a:endParaRPr lang="fr-FR"/>
          </a:p>
        </p:txBody>
      </p:sp>
    </p:spTree>
    <p:extLst>
      <p:ext uri="{BB962C8B-B14F-4D97-AF65-F5344CB8AC3E}">
        <p14:creationId xmlns:p14="http://schemas.microsoft.com/office/powerpoint/2010/main" val="350434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n’entre pas dans</a:t>
            </a:r>
            <a:r>
              <a:rPr lang="fr-FR" baseline="0" dirty="0" smtClean="0"/>
              <a:t> les </a:t>
            </a:r>
            <a:r>
              <a:rPr lang="fr-FR" baseline="0" dirty="0" err="1" smtClean="0"/>
              <a:t>details</a:t>
            </a:r>
            <a:r>
              <a:rPr lang="fr-FR" baseline="0" dirty="0" smtClean="0"/>
              <a:t> de pixels effective</a:t>
            </a:r>
          </a:p>
          <a:p>
            <a:r>
              <a:rPr lang="fr-FR" baseline="0" dirty="0" smtClean="0"/>
              <a:t>Not </a:t>
            </a:r>
            <a:r>
              <a:rPr lang="fr-FR" baseline="0" dirty="0" err="1" smtClean="0"/>
              <a:t>entering</a:t>
            </a:r>
            <a:r>
              <a:rPr lang="fr-FR" baseline="0" dirty="0" smtClean="0"/>
              <a:t> </a:t>
            </a:r>
            <a:r>
              <a:rPr lang="fr-FR" baseline="0" dirty="0" err="1" smtClean="0"/>
              <a:t>into</a:t>
            </a:r>
            <a:r>
              <a:rPr lang="fr-FR" baseline="0" dirty="0" smtClean="0"/>
              <a:t> the </a:t>
            </a:r>
            <a:r>
              <a:rPr lang="fr-FR" baseline="0" dirty="0" err="1" smtClean="0"/>
              <a:t>number</a:t>
            </a:r>
            <a:r>
              <a:rPr lang="fr-FR" baseline="0" dirty="0" smtClean="0"/>
              <a:t> of </a:t>
            </a:r>
            <a:r>
              <a:rPr lang="fr-FR" baseline="0" dirty="0" err="1" smtClean="0"/>
              <a:t>effetive</a:t>
            </a:r>
            <a:r>
              <a:rPr lang="fr-FR" baseline="0" dirty="0" smtClean="0"/>
              <a:t> pixels</a:t>
            </a:r>
            <a:endParaRPr lang="fr-FR" dirty="0"/>
          </a:p>
        </p:txBody>
      </p:sp>
      <p:sp>
        <p:nvSpPr>
          <p:cNvPr id="4" name="Espace réservé du numéro de diapositive 3"/>
          <p:cNvSpPr>
            <a:spLocks noGrp="1"/>
          </p:cNvSpPr>
          <p:nvPr>
            <p:ph type="sldNum" sz="quarter" idx="10"/>
          </p:nvPr>
        </p:nvSpPr>
        <p:spPr/>
        <p:txBody>
          <a:bodyPr/>
          <a:lstStyle/>
          <a:p>
            <a:fld id="{F8C44B89-DB96-114C-86A0-4B5D6B3E34B3}" type="slidenum">
              <a:rPr lang="fr-FR" smtClean="0"/>
              <a:t>21</a:t>
            </a:fld>
            <a:endParaRPr lang="fr-FR"/>
          </a:p>
        </p:txBody>
      </p:sp>
    </p:spTree>
    <p:extLst>
      <p:ext uri="{BB962C8B-B14F-4D97-AF65-F5344CB8AC3E}">
        <p14:creationId xmlns:p14="http://schemas.microsoft.com/office/powerpoint/2010/main" val="189593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17FAA9-7EE3-2546-BA41-9DC5005A4A5F}" type="slidenum">
              <a:rPr lang="fr-FR" smtClean="0"/>
              <a:t>41</a:t>
            </a:fld>
            <a:endParaRPr lang="fr-FR"/>
          </a:p>
        </p:txBody>
      </p:sp>
    </p:spTree>
    <p:extLst>
      <p:ext uri="{BB962C8B-B14F-4D97-AF65-F5344CB8AC3E}">
        <p14:creationId xmlns:p14="http://schemas.microsoft.com/office/powerpoint/2010/main" val="1462257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17FAA9-7EE3-2546-BA41-9DC5005A4A5F}" type="slidenum">
              <a:rPr lang="fr-FR" smtClean="0"/>
              <a:t>42</a:t>
            </a:fld>
            <a:endParaRPr lang="fr-FR"/>
          </a:p>
        </p:txBody>
      </p:sp>
    </p:spTree>
    <p:extLst>
      <p:ext uri="{BB962C8B-B14F-4D97-AF65-F5344CB8AC3E}">
        <p14:creationId xmlns:p14="http://schemas.microsoft.com/office/powerpoint/2010/main" val="146225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17FAA9-7EE3-2546-BA41-9DC5005A4A5F}" type="slidenum">
              <a:rPr lang="fr-FR" smtClean="0"/>
              <a:t>59</a:t>
            </a:fld>
            <a:endParaRPr lang="fr-FR"/>
          </a:p>
        </p:txBody>
      </p:sp>
    </p:spTree>
    <p:extLst>
      <p:ext uri="{BB962C8B-B14F-4D97-AF65-F5344CB8AC3E}">
        <p14:creationId xmlns:p14="http://schemas.microsoft.com/office/powerpoint/2010/main" val="1462257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A17FAA9-7EE3-2546-BA41-9DC5005A4A5F}" type="slidenum">
              <a:rPr lang="fr-FR" smtClean="0"/>
              <a:t>163</a:t>
            </a:fld>
            <a:endParaRPr lang="fr-FR"/>
          </a:p>
        </p:txBody>
      </p:sp>
    </p:spTree>
    <p:extLst>
      <p:ext uri="{BB962C8B-B14F-4D97-AF65-F5344CB8AC3E}">
        <p14:creationId xmlns:p14="http://schemas.microsoft.com/office/powerpoint/2010/main" val="1217620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D7B59D7C-58E9-C640-943E-9452AD315B87}" type="datetimeFigureOut">
              <a:rPr lang="fr-FR" smtClean="0"/>
              <a:t>02/11/18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170266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7B59D7C-58E9-C640-943E-9452AD315B87}" type="datetimeFigureOut">
              <a:rPr lang="fr-FR" smtClean="0"/>
              <a:t>02/11/18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954511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7B59D7C-58E9-C640-943E-9452AD315B87}" type="datetimeFigureOut">
              <a:rPr lang="fr-FR" smtClean="0"/>
              <a:t>02/11/18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2257742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02/11/18</a:t>
            </a:fld>
            <a:endParaRPr lang="en-US"/>
          </a:p>
        </p:txBody>
      </p:sp>
      <p:sp>
        <p:nvSpPr>
          <p:cNvPr id="4" name="Holder 4"/>
          <p:cNvSpPr>
            <a:spLocks noGrp="1"/>
          </p:cNvSpPr>
          <p:nvPr>
            <p:ph type="sldNum" sz="quarter" idx="7"/>
          </p:nvPr>
        </p:nvSpPr>
        <p:spPr/>
        <p:txBody>
          <a:bodyPr lIns="0" tIns="0" rIns="0" bIns="0"/>
          <a:lstStyle>
            <a:lvl1pPr>
              <a:defRPr sz="700" b="0" i="0">
                <a:solidFill>
                  <a:schemeClr val="bg1"/>
                </a:solidFill>
                <a:latin typeface="Arial"/>
                <a:cs typeface="Arial"/>
              </a:defRPr>
            </a:lvl1pPr>
          </a:lstStyle>
          <a:p>
            <a:pPr marL="1757680">
              <a:lnSpc>
                <a:spcPts val="1160"/>
              </a:lnSpc>
            </a:pPr>
            <a:r>
              <a:rPr sz="1050" spc="-5" dirty="0">
                <a:solidFill>
                  <a:srgbClr val="000000"/>
                </a:solidFill>
              </a:rPr>
              <a:t>V4 </a:t>
            </a:r>
            <a:r>
              <a:rPr spc="-5" dirty="0">
                <a:solidFill>
                  <a:srgbClr val="000000"/>
                </a:solidFill>
              </a:rPr>
              <a:t>Page</a:t>
            </a:r>
            <a:r>
              <a:rPr spc="-90" dirty="0">
                <a:solidFill>
                  <a:srgbClr val="000000"/>
                </a:solidFill>
              </a:rPr>
              <a:t> </a:t>
            </a:r>
            <a:fld id="{81D60167-4931-47E6-BA6A-407CBD079E47}" type="slidenum">
              <a:rPr sz="1050" dirty="0">
                <a:solidFill>
                  <a:srgbClr val="000000"/>
                </a:solidFill>
              </a:rPr>
              <a:t>‹#›</a:t>
            </a:fld>
            <a:endParaRPr sz="1050"/>
          </a:p>
        </p:txBody>
      </p:sp>
    </p:spTree>
    <p:extLst>
      <p:ext uri="{BB962C8B-B14F-4D97-AF65-F5344CB8AC3E}">
        <p14:creationId xmlns:p14="http://schemas.microsoft.com/office/powerpoint/2010/main" val="426720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7B59D7C-58E9-C640-943E-9452AD315B87}" type="datetimeFigureOut">
              <a:rPr lang="fr-FR" smtClean="0"/>
              <a:t>02/11/18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418126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7B59D7C-58E9-C640-943E-9452AD315B87}" type="datetimeFigureOut">
              <a:rPr lang="fr-FR" smtClean="0"/>
              <a:t>02/11/18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1259338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7B59D7C-58E9-C640-943E-9452AD315B87}" type="datetimeFigureOut">
              <a:rPr lang="fr-FR" smtClean="0"/>
              <a:t>02/11/18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8717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7B59D7C-58E9-C640-943E-9452AD315B87}" type="datetimeFigureOut">
              <a:rPr lang="fr-FR" smtClean="0"/>
              <a:t>02/11/18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461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D7B59D7C-58E9-C640-943E-9452AD315B87}" type="datetimeFigureOut">
              <a:rPr lang="fr-FR" smtClean="0"/>
              <a:t>02/11/18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50189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7B59D7C-58E9-C640-943E-9452AD315B87}" type="datetimeFigureOut">
              <a:rPr lang="fr-FR" smtClean="0"/>
              <a:t>02/11/18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70688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7B59D7C-58E9-C640-943E-9452AD315B87}" type="datetimeFigureOut">
              <a:rPr lang="fr-FR" smtClean="0"/>
              <a:t>02/11/18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237231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7B59D7C-58E9-C640-943E-9452AD315B87}" type="datetimeFigureOut">
              <a:rPr lang="fr-FR" smtClean="0"/>
              <a:t>02/11/18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ECF69E5-7E88-B14F-A2E6-6D8B3D69CD6E}" type="slidenum">
              <a:rPr lang="fr-FR" smtClean="0"/>
              <a:t>‹#›</a:t>
            </a:fld>
            <a:endParaRPr lang="fr-FR"/>
          </a:p>
        </p:txBody>
      </p:sp>
    </p:spTree>
    <p:extLst>
      <p:ext uri="{BB962C8B-B14F-4D97-AF65-F5344CB8AC3E}">
        <p14:creationId xmlns:p14="http://schemas.microsoft.com/office/powerpoint/2010/main" val="31180328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B59D7C-58E9-C640-943E-9452AD315B87}" type="datetimeFigureOut">
              <a:rPr lang="fr-FR" smtClean="0"/>
              <a:t>02/11/18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CF69E5-7E88-B14F-A2E6-6D8B3D69CD6E}" type="slidenum">
              <a:rPr lang="fr-FR" smtClean="0"/>
              <a:t>‹#›</a:t>
            </a:fld>
            <a:endParaRPr lang="fr-FR"/>
          </a:p>
        </p:txBody>
      </p:sp>
    </p:spTree>
    <p:extLst>
      <p:ext uri="{BB962C8B-B14F-4D97-AF65-F5344CB8AC3E}">
        <p14:creationId xmlns:p14="http://schemas.microsoft.com/office/powerpoint/2010/main" val="1251709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filmlight.ltd.uk/store/" TargetMode="External"/><Relationship Id="rId3" Type="http://schemas.openxmlformats.org/officeDocument/2006/relationships/hyperlink" Target="https://vimeo.com/232314309"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yakyakyak.fr/" TargetMode="External"/><Relationship Id="rId3" Type="http://schemas.openxmlformats.org/officeDocument/2006/relationships/hyperlink" Target="https://www.youtube.com/watch?v=2YUHLRYHR50"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15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hyperlink" Target="https://partnerhelp.netflixstudios.com/hc/en-us/articles/360000579527-Cameras-and-Image-Captur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travail.afcinema.com/Munich-Oslo-et-la-frontiere-entre-artistique-et-technique.html"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173.xml.rels><?xml version="1.0" encoding="UTF-8" standalone="yes"?>
<Relationships xmlns="http://schemas.openxmlformats.org/package/2006/relationships"><Relationship Id="rId3" Type="http://schemas.openxmlformats.org/officeDocument/2006/relationships/image" Target="../media/image118.jpeg"/><Relationship Id="rId4" Type="http://schemas.microsoft.com/office/2007/relationships/hdphoto" Target="../media/hdphoto2.wdp"/><Relationship Id="rId5"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174.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12.xml"/><Relationship Id="rId2" Type="http://schemas.openxmlformats.org/officeDocument/2006/relationships/image" Target="../media/image120.png"/></Relationships>
</file>

<file path=ppt/slides/_rels/slide17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12.xml"/><Relationship Id="rId2" Type="http://schemas.openxmlformats.org/officeDocument/2006/relationships/image" Target="../media/image123.png"/></Relationships>
</file>

<file path=ppt/slides/_rels/slide17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2.xml"/><Relationship Id="rId2" Type="http://schemas.openxmlformats.org/officeDocument/2006/relationships/image" Target="../media/image126.png"/></Relationships>
</file>

<file path=ppt/slides/_rels/slide17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7.png"/><Relationship Id="rId5" Type="http://schemas.openxmlformats.org/officeDocument/2006/relationships/image" Target="../media/image129.jpeg"/><Relationship Id="rId1" Type="http://schemas.openxmlformats.org/officeDocument/2006/relationships/slideLayout" Target="../slideLayouts/slideLayout12.xml"/><Relationship Id="rId2" Type="http://schemas.openxmlformats.org/officeDocument/2006/relationships/image" Target="../media/image121.png"/></Relationships>
</file>

<file path=ppt/slides/_rels/slide178.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17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12.xml"/><Relationship Id="rId2"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6.png"/><Relationship Id="rId3" Type="http://schemas.openxmlformats.org/officeDocument/2006/relationships/image" Target="../media/image137.emf"/></Relationships>
</file>

<file path=ppt/slides/_rels/slide182.xml.rels><?xml version="1.0" encoding="UTF-8" standalone="yes"?>
<Relationships xmlns="http://schemas.openxmlformats.org/package/2006/relationships"><Relationship Id="rId3" Type="http://schemas.openxmlformats.org/officeDocument/2006/relationships/hyperlink" Target="http://digiprodchallenge.net/" TargetMode="External"/><Relationship Id="rId4" Type="http://schemas.openxmlformats.org/officeDocument/2006/relationships/image" Target="../media/image136.png"/><Relationship Id="rId5" Type="http://schemas.openxmlformats.org/officeDocument/2006/relationships/image" Target="../media/image137.emf"/><Relationship Id="rId1" Type="http://schemas.openxmlformats.org/officeDocument/2006/relationships/slideLayout" Target="../slideLayouts/slideLayout7.xml"/><Relationship Id="rId2" Type="http://schemas.openxmlformats.org/officeDocument/2006/relationships/hyperlink" Target="https://www.afcinema.com/Technical-and-artistic-references-from-Focal-about-DPC-II-seminar-in-Lisbon.html"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png"/><Relationship Id="rId1" Type="http://schemas.openxmlformats.org/officeDocument/2006/relationships/slideLayout" Target="../slideLayouts/slideLayout7.xml"/><Relationship Id="rId2" Type="http://schemas.openxmlformats.org/officeDocument/2006/relationships/image" Target="../media/image143.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 Id="rId3" Type="http://schemas.openxmlformats.org/officeDocument/2006/relationships/image" Target="../media/image154.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imago.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hyperlink" Target="https://www.led-light-test.com/the-idea-behind" TargetMode="External"/><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hyperlink" Target="https://www.led-light-test.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ald.org.uk/resources/savetungsten" TargetMode="External"/><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s://www.umfrageonline.com/s/Manufacturers_request"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jpe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0.png"/><Relationship Id="rId5" Type="http://schemas.openxmlformats.org/officeDocument/2006/relationships/image" Target="../media/image64.jpeg"/><Relationship Id="rId6" Type="http://schemas.openxmlformats.org/officeDocument/2006/relationships/image" Target="../media/image65.png"/><Relationship Id="rId7" Type="http://schemas.openxmlformats.org/officeDocument/2006/relationships/image" Target="../media/image14.jpeg"/><Relationship Id="rId8" Type="http://schemas.openxmlformats.org/officeDocument/2006/relationships/image" Target="../media/image1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1800" y="1507845"/>
            <a:ext cx="8280400" cy="1867695"/>
          </a:xfrm>
          <a:prstGeom prst="rect">
            <a:avLst/>
          </a:prstGeom>
          <a:solidFill>
            <a:srgbClr val="FFF7DA"/>
          </a:solidFill>
          <a:ln>
            <a:solidFill>
              <a:schemeClr val="tx1"/>
            </a:solidFill>
          </a:ln>
          <a:effectLst>
            <a:outerShdw blurRad="50800" dist="38100" dir="2700000" algn="tl" rotWithShape="0">
              <a:prstClr val="black">
                <a:alpha val="40000"/>
              </a:prstClr>
            </a:outerShdw>
          </a:effectLst>
        </p:spPr>
        <p:txBody>
          <a:bodyPr wrap="square" tIns="93600" bIns="280800" rtlCol="0">
            <a:spAutoFit/>
          </a:bodyPr>
          <a:lstStyle/>
          <a:p>
            <a:pPr algn="ctr">
              <a:lnSpc>
                <a:spcPct val="140000"/>
              </a:lnSpc>
            </a:pPr>
            <a:r>
              <a:rPr lang="fr-FR" sz="2400" dirty="0" smtClean="0">
                <a:solidFill>
                  <a:srgbClr val="800000"/>
                </a:solidFill>
                <a:latin typeface="Arial"/>
                <a:cs typeface="Arial"/>
              </a:rPr>
              <a:t>LA TEXTURE ET LA CHAÎNE NUMÉRIQUE 4K/UHD.</a:t>
            </a:r>
          </a:p>
          <a:p>
            <a:pPr algn="ctr">
              <a:lnSpc>
                <a:spcPct val="140000"/>
              </a:lnSpc>
            </a:pPr>
            <a:r>
              <a:rPr lang="fr-FR" sz="2400" dirty="0" smtClean="0">
                <a:solidFill>
                  <a:srgbClr val="800000"/>
                </a:solidFill>
                <a:latin typeface="Arial"/>
                <a:cs typeface="Arial"/>
              </a:rPr>
              <a:t>COMMENT MAÎTRISER LE PIQUÉ</a:t>
            </a:r>
          </a:p>
          <a:p>
            <a:pPr algn="ctr">
              <a:lnSpc>
                <a:spcPct val="140000"/>
              </a:lnSpc>
            </a:pPr>
            <a:endParaRPr lang="fr-FR" sz="400" dirty="0" smtClean="0">
              <a:solidFill>
                <a:srgbClr val="800000"/>
              </a:solidFill>
              <a:latin typeface="Arial"/>
              <a:cs typeface="Arial"/>
            </a:endParaRPr>
          </a:p>
          <a:p>
            <a:pPr algn="ctr">
              <a:lnSpc>
                <a:spcPct val="140000"/>
              </a:lnSpc>
            </a:pPr>
            <a:r>
              <a:rPr lang="fr-FR" b="1" dirty="0" smtClean="0">
                <a:solidFill>
                  <a:srgbClr val="800000"/>
                </a:solidFill>
                <a:latin typeface="Arial"/>
                <a:cs typeface="Arial"/>
              </a:rPr>
              <a:t>VERSION COMPLÈTE</a:t>
            </a:r>
            <a:endParaRPr lang="fr-FR" b="1" dirty="0">
              <a:solidFill>
                <a:srgbClr val="800000"/>
              </a:solidFill>
              <a:latin typeface="Arial"/>
              <a:cs typeface="Arial"/>
            </a:endParaRPr>
          </a:p>
        </p:txBody>
      </p:sp>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414" y="3579114"/>
            <a:ext cx="1790700" cy="1532781"/>
          </a:xfrm>
          <a:prstGeom prst="rect">
            <a:avLst/>
          </a:prstGeom>
        </p:spPr>
      </p:pic>
      <p:sp>
        <p:nvSpPr>
          <p:cNvPr id="4" name="Rectangle 3"/>
          <p:cNvSpPr/>
          <p:nvPr/>
        </p:nvSpPr>
        <p:spPr>
          <a:xfrm>
            <a:off x="715414" y="4815044"/>
            <a:ext cx="1790700" cy="2968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3742267" y="3731520"/>
            <a:ext cx="4639730" cy="1319592"/>
          </a:xfrm>
          <a:prstGeom prst="rect">
            <a:avLst/>
          </a:prstGeom>
          <a:noFill/>
        </p:spPr>
        <p:txBody>
          <a:bodyPr wrap="square" rtlCol="0">
            <a:spAutoFit/>
          </a:bodyPr>
          <a:lstStyle/>
          <a:p>
            <a:pPr algn="ctr">
              <a:lnSpc>
                <a:spcPct val="130000"/>
              </a:lnSpc>
            </a:pPr>
            <a:r>
              <a:rPr lang="fr-FR" dirty="0" smtClean="0">
                <a:solidFill>
                  <a:srgbClr val="000000"/>
                </a:solidFill>
                <a:latin typeface="Arial"/>
                <a:cs typeface="Arial"/>
              </a:rPr>
              <a:t>PRÉSENTATION DU</a:t>
            </a:r>
            <a:endParaRPr lang="fr-FR" sz="1400" dirty="0" smtClean="0">
              <a:solidFill>
                <a:srgbClr val="000000"/>
              </a:solidFill>
              <a:latin typeface="Arial"/>
              <a:cs typeface="Arial"/>
            </a:endParaRPr>
          </a:p>
          <a:p>
            <a:pPr algn="ctr">
              <a:lnSpc>
                <a:spcPct val="140000"/>
              </a:lnSpc>
            </a:pPr>
            <a:r>
              <a:rPr lang="fr-FR" dirty="0" smtClean="0">
                <a:solidFill>
                  <a:srgbClr val="000000"/>
                </a:solidFill>
                <a:latin typeface="Arial"/>
                <a:cs typeface="Arial"/>
              </a:rPr>
              <a:t>COMITÉ TECHNOLOGIQUE D’IMAGO</a:t>
            </a:r>
          </a:p>
          <a:p>
            <a:pPr algn="ctr">
              <a:lnSpc>
                <a:spcPct val="130000"/>
              </a:lnSpc>
            </a:pPr>
            <a:endParaRPr lang="fr-FR" sz="1050" dirty="0">
              <a:solidFill>
                <a:srgbClr val="000000"/>
              </a:solidFill>
              <a:latin typeface="Arial"/>
              <a:cs typeface="Arial"/>
            </a:endParaRPr>
          </a:p>
          <a:p>
            <a:pPr algn="r">
              <a:lnSpc>
                <a:spcPct val="130000"/>
              </a:lnSpc>
            </a:pPr>
            <a:r>
              <a:rPr lang="fr-FR" sz="1400" dirty="0" smtClean="0">
                <a:solidFill>
                  <a:srgbClr val="000000"/>
                </a:solidFill>
                <a:latin typeface="Arial"/>
                <a:cs typeface="Arial"/>
              </a:rPr>
              <a:t>V15 </a:t>
            </a:r>
            <a:r>
              <a:rPr lang="fr-FR" sz="1400" dirty="0">
                <a:solidFill>
                  <a:srgbClr val="000000"/>
                </a:solidFill>
                <a:latin typeface="Arial"/>
                <a:cs typeface="Arial"/>
              </a:rPr>
              <a:t>-</a:t>
            </a:r>
            <a:r>
              <a:rPr lang="fr-FR" sz="1400" dirty="0" smtClean="0">
                <a:solidFill>
                  <a:srgbClr val="000000"/>
                </a:solidFill>
                <a:latin typeface="Arial"/>
                <a:cs typeface="Arial"/>
              </a:rPr>
              <a:t> 180908</a:t>
            </a:r>
            <a:endParaRPr lang="fr-FR" sz="1400" dirty="0">
              <a:solidFill>
                <a:srgbClr val="000000"/>
              </a:solidFill>
              <a:latin typeface="Arial"/>
              <a:cs typeface="Arial"/>
            </a:endParaRPr>
          </a:p>
        </p:txBody>
      </p:sp>
    </p:spTree>
    <p:extLst>
      <p:ext uri="{BB962C8B-B14F-4D97-AF65-F5344CB8AC3E}">
        <p14:creationId xmlns:p14="http://schemas.microsoft.com/office/powerpoint/2010/main" val="27878531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535" y="736622"/>
            <a:ext cx="7899399" cy="615553"/>
          </a:xfrm>
          <a:prstGeom prst="rect">
            <a:avLst/>
          </a:prstGeom>
          <a:noFill/>
        </p:spPr>
        <p:txBody>
          <a:bodyPr wrap="square" rtlCol="0">
            <a:spAutoFit/>
          </a:bodyPr>
          <a:lstStyle/>
          <a:p>
            <a:pPr>
              <a:lnSpc>
                <a:spcPct val="150000"/>
              </a:lnSpc>
            </a:pPr>
            <a:r>
              <a:rPr lang="fr-FR" sz="2400" dirty="0" smtClean="0">
                <a:latin typeface="Arial"/>
                <a:cs typeface="Arial"/>
              </a:rPr>
              <a:t>Mots différents, significations différentes</a:t>
            </a:r>
            <a:endParaRPr lang="fr-FR" sz="2400" dirty="0">
              <a:latin typeface="Arial"/>
              <a:cs typeface="Arial"/>
            </a:endParaRP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12147" y="47619"/>
            <a:ext cx="4908054" cy="400110"/>
          </a:xfrm>
          <a:prstGeom prst="rect">
            <a:avLst/>
          </a:prstGeom>
          <a:noFill/>
        </p:spPr>
        <p:txBody>
          <a:bodyPr wrap="square" rtlCol="0">
            <a:spAutoFit/>
          </a:bodyPr>
          <a:lstStyle/>
          <a:p>
            <a:r>
              <a:rPr lang="fr-FR" sz="2000" dirty="0" smtClean="0">
                <a:latin typeface="Arial"/>
                <a:cs typeface="Arial"/>
              </a:rPr>
              <a:t>PROBLÈMES DE SÉMANTIQUE</a:t>
            </a:r>
            <a:endParaRPr lang="fr-FR" sz="2000" dirty="0">
              <a:latin typeface="Arial"/>
              <a:cs typeface="Arial"/>
            </a:endParaRPr>
          </a:p>
        </p:txBody>
      </p:sp>
      <p:sp>
        <p:nvSpPr>
          <p:cNvPr id="11" name="ZoneTexte 10"/>
          <p:cNvSpPr txBox="1"/>
          <p:nvPr/>
        </p:nvSpPr>
        <p:spPr>
          <a:xfrm>
            <a:off x="504091" y="1477332"/>
            <a:ext cx="8639909" cy="3994940"/>
          </a:xfrm>
          <a:prstGeom prst="rect">
            <a:avLst/>
          </a:prstGeom>
          <a:noFill/>
        </p:spPr>
        <p:txBody>
          <a:bodyPr wrap="square" rtlCol="0">
            <a:spAutoFit/>
          </a:bodyPr>
          <a:lstStyle/>
          <a:p>
            <a:pPr marL="285750" indent="-285750">
              <a:lnSpc>
                <a:spcPct val="140000"/>
              </a:lnSpc>
              <a:buClr>
                <a:srgbClr val="FF0000"/>
              </a:buClr>
              <a:buFont typeface="Arial"/>
              <a:buChar char="•"/>
            </a:pPr>
            <a:r>
              <a:rPr lang="fr-FR" sz="2000" dirty="0" smtClean="0">
                <a:latin typeface="Arial"/>
                <a:cs typeface="Arial"/>
              </a:rPr>
              <a:t>Piqué (</a:t>
            </a:r>
            <a:r>
              <a:rPr lang="fr-FR" sz="2000" dirty="0" err="1" smtClean="0">
                <a:latin typeface="Arial"/>
                <a:cs typeface="Arial"/>
              </a:rPr>
              <a:t>sharpness</a:t>
            </a:r>
            <a:r>
              <a:rPr lang="fr-FR" sz="2000" dirty="0" smtClean="0">
                <a:latin typeface="Arial"/>
                <a:cs typeface="Arial"/>
              </a:rPr>
              <a:t> en anglais)</a:t>
            </a:r>
          </a:p>
          <a:p>
            <a:pPr marL="285750" indent="-285750">
              <a:lnSpc>
                <a:spcPct val="140000"/>
              </a:lnSpc>
              <a:buClr>
                <a:srgbClr val="FF0000"/>
              </a:buClr>
              <a:buFont typeface="Arial"/>
              <a:buChar char="•"/>
            </a:pPr>
            <a:r>
              <a:rPr lang="fr-FR" sz="2000" dirty="0" err="1" smtClean="0">
                <a:latin typeface="Arial"/>
                <a:cs typeface="Arial"/>
              </a:rPr>
              <a:t>Sur-piqué</a:t>
            </a:r>
            <a:r>
              <a:rPr lang="fr-FR" sz="2000" dirty="0" smtClean="0">
                <a:latin typeface="Arial"/>
                <a:cs typeface="Arial"/>
              </a:rPr>
              <a:t> (over </a:t>
            </a:r>
            <a:r>
              <a:rPr lang="fr-FR" sz="2000" dirty="0" err="1" smtClean="0">
                <a:latin typeface="Arial"/>
                <a:cs typeface="Arial"/>
              </a:rPr>
              <a:t>sharpness</a:t>
            </a:r>
            <a:r>
              <a:rPr lang="fr-FR" sz="2000" dirty="0" smtClean="0">
                <a:latin typeface="Arial"/>
                <a:cs typeface="Arial"/>
              </a:rPr>
              <a:t> en anglais)</a:t>
            </a:r>
          </a:p>
          <a:p>
            <a:pPr marL="285750" indent="-285750">
              <a:lnSpc>
                <a:spcPct val="140000"/>
              </a:lnSpc>
              <a:buClr>
                <a:srgbClr val="FF0000"/>
              </a:buClr>
              <a:buFont typeface="Arial"/>
              <a:buChar char="•"/>
            </a:pPr>
            <a:r>
              <a:rPr lang="fr-FR" sz="2000" dirty="0" err="1" smtClean="0">
                <a:latin typeface="Arial"/>
                <a:cs typeface="Arial"/>
              </a:rPr>
              <a:t>Sharpen</a:t>
            </a:r>
            <a:r>
              <a:rPr lang="fr-FR" sz="2000" dirty="0" smtClean="0">
                <a:latin typeface="Arial"/>
                <a:cs typeface="Arial"/>
              </a:rPr>
              <a:t> (Donner plus de piqué)</a:t>
            </a:r>
          </a:p>
          <a:p>
            <a:pPr marL="285750" indent="-285750">
              <a:lnSpc>
                <a:spcPct val="140000"/>
              </a:lnSpc>
              <a:buClr>
                <a:srgbClr val="FF0000"/>
              </a:buClr>
              <a:buFont typeface="Arial"/>
              <a:buChar char="•"/>
            </a:pPr>
            <a:r>
              <a:rPr lang="fr-FR" sz="2000" dirty="0" err="1" smtClean="0">
                <a:latin typeface="Arial"/>
                <a:cs typeface="Arial"/>
              </a:rPr>
              <a:t>Sharpening</a:t>
            </a:r>
            <a:r>
              <a:rPr lang="fr-FR" sz="2000" dirty="0">
                <a:latin typeface="Arial"/>
                <a:cs typeface="Arial"/>
              </a:rPr>
              <a:t> (Opération qui consiste à donner plus de piqué)</a:t>
            </a:r>
            <a:endParaRPr lang="fr-FR" sz="2000" dirty="0" smtClean="0">
              <a:latin typeface="Arial"/>
              <a:cs typeface="Arial"/>
            </a:endParaRPr>
          </a:p>
          <a:p>
            <a:pPr marL="285750" indent="-285750">
              <a:lnSpc>
                <a:spcPct val="140000"/>
              </a:lnSpc>
              <a:buClr>
                <a:srgbClr val="FF0000"/>
              </a:buClr>
              <a:buFont typeface="Arial"/>
              <a:buChar char="•"/>
            </a:pPr>
            <a:r>
              <a:rPr lang="fr-FR" sz="2000" dirty="0" smtClean="0">
                <a:latin typeface="Arial"/>
                <a:cs typeface="Arial"/>
              </a:rPr>
              <a:t>Niveau de détail (niveau de contour) </a:t>
            </a:r>
            <a:r>
              <a:rPr lang="fr-FR" sz="2000" dirty="0">
                <a:latin typeface="Arial"/>
                <a:cs typeface="Arial"/>
              </a:rPr>
              <a:t>-</a:t>
            </a:r>
            <a:r>
              <a:rPr lang="fr-FR" sz="2000" dirty="0" smtClean="0">
                <a:latin typeface="Arial"/>
                <a:cs typeface="Arial"/>
              </a:rPr>
              <a:t> Voir chapitre 5</a:t>
            </a:r>
          </a:p>
          <a:p>
            <a:pPr marL="285750" indent="-285750">
              <a:lnSpc>
                <a:spcPct val="140000"/>
              </a:lnSpc>
              <a:buClr>
                <a:srgbClr val="FF0000"/>
              </a:buClr>
              <a:buFont typeface="Arial"/>
              <a:buChar char="•"/>
            </a:pPr>
            <a:r>
              <a:rPr lang="fr-FR" sz="2000" dirty="0" err="1" smtClean="0">
                <a:latin typeface="Arial"/>
                <a:cs typeface="Arial"/>
              </a:rPr>
              <a:t>Detailing</a:t>
            </a:r>
            <a:r>
              <a:rPr lang="fr-FR" sz="2000" dirty="0" smtClean="0">
                <a:latin typeface="Arial"/>
                <a:cs typeface="Arial"/>
              </a:rPr>
              <a:t> system*</a:t>
            </a:r>
          </a:p>
          <a:p>
            <a:pPr marL="285750" indent="-285750">
              <a:lnSpc>
                <a:spcPct val="140000"/>
              </a:lnSpc>
              <a:buClr>
                <a:srgbClr val="FF0000"/>
              </a:buClr>
              <a:buFont typeface="Arial"/>
              <a:buChar char="•"/>
            </a:pPr>
            <a:endParaRPr lang="fr-FR" sz="2000" dirty="0" smtClean="0">
              <a:latin typeface="Arial"/>
              <a:cs typeface="Arial"/>
            </a:endParaRPr>
          </a:p>
          <a:p>
            <a:pPr>
              <a:lnSpc>
                <a:spcPct val="140000"/>
              </a:lnSpc>
              <a:buClr>
                <a:srgbClr val="FF0000"/>
              </a:buClr>
            </a:pPr>
            <a:r>
              <a:rPr lang="fr-FR" sz="2400" dirty="0">
                <a:latin typeface="Arial"/>
                <a:cs typeface="Arial"/>
              </a:rPr>
              <a:t>*</a:t>
            </a:r>
            <a:r>
              <a:rPr lang="fr-FR" dirty="0" smtClean="0">
                <a:latin typeface="Arial"/>
                <a:cs typeface="Arial"/>
              </a:rPr>
              <a:t>(Système dans caméra ou en post-production pour gérer le niveau de contour)</a:t>
            </a:r>
            <a:endParaRPr lang="fr-FR" dirty="0">
              <a:latin typeface="Arial"/>
              <a:cs typeface="Arial"/>
            </a:endParaRPr>
          </a:p>
          <a:p>
            <a:pPr lvl="1" algn="r">
              <a:lnSpc>
                <a:spcPct val="140000"/>
              </a:lnSpc>
            </a:pPr>
            <a:endParaRPr lang="fr-FR" dirty="0" smtClean="0">
              <a:latin typeface="Arial"/>
              <a:cs typeface="Arial"/>
            </a:endParaRPr>
          </a:p>
        </p:txBody>
      </p:sp>
    </p:spTree>
    <p:extLst>
      <p:ext uri="{BB962C8B-B14F-4D97-AF65-F5344CB8AC3E}">
        <p14:creationId xmlns:p14="http://schemas.microsoft.com/office/powerpoint/2010/main" val="2519092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0" y="2133609"/>
            <a:ext cx="9017000" cy="1107996"/>
          </a:xfrm>
          <a:prstGeom prst="rect">
            <a:avLst/>
          </a:prstGeom>
          <a:noFill/>
        </p:spPr>
        <p:txBody>
          <a:bodyPr wrap="square" rtlCol="0">
            <a:spAutoFit/>
          </a:bodyPr>
          <a:lstStyle/>
          <a:p>
            <a:pPr algn="ctr">
              <a:lnSpc>
                <a:spcPct val="200000"/>
              </a:lnSpc>
            </a:pPr>
            <a:r>
              <a:rPr lang="fr-FR" sz="3600" b="1" dirty="0">
                <a:latin typeface="Arial"/>
                <a:cs typeface="Arial"/>
              </a:rPr>
              <a:t>8</a:t>
            </a:r>
            <a:r>
              <a:rPr lang="fr-FR" sz="2800" dirty="0" smtClean="0">
                <a:latin typeface="Arial"/>
                <a:cs typeface="Arial"/>
              </a:rPr>
              <a:t> </a:t>
            </a:r>
            <a:r>
              <a:rPr lang="fr-FR" sz="2800" dirty="0">
                <a:latin typeface="Arial"/>
                <a:cs typeface="Arial"/>
              </a:rPr>
              <a:t>-</a:t>
            </a:r>
            <a:r>
              <a:rPr lang="fr-FR" sz="2800" dirty="0" smtClean="0">
                <a:latin typeface="Arial"/>
                <a:cs typeface="Arial"/>
              </a:rPr>
              <a:t> CAMÉRA </a:t>
            </a:r>
            <a:r>
              <a:rPr lang="fr-FR" sz="2800" dirty="0">
                <a:latin typeface="Arial"/>
                <a:cs typeface="Arial"/>
              </a:rPr>
              <a:t>&amp; </a:t>
            </a:r>
            <a:r>
              <a:rPr lang="fr-FR" sz="2800" dirty="0" smtClean="0">
                <a:latin typeface="Arial"/>
                <a:cs typeface="Arial"/>
              </a:rPr>
              <a:t>OPTIQUES : LE PARADOXE</a:t>
            </a:r>
            <a:endParaRPr lang="fr-FR" sz="2800" dirty="0">
              <a:latin typeface="Arial"/>
              <a:cs typeface="Arial"/>
            </a:endParaRPr>
          </a:p>
        </p:txBody>
      </p:sp>
      <p:sp>
        <p:nvSpPr>
          <p:cNvPr id="4" name="Rectangle 3"/>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 name="ZoneTexte 5"/>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2946977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2281" y="1782231"/>
            <a:ext cx="8633920" cy="2657138"/>
          </a:xfrm>
          <a:prstGeom prst="rect">
            <a:avLst/>
          </a:prstGeom>
          <a:noFill/>
        </p:spPr>
        <p:txBody>
          <a:bodyPr wrap="square" rtlCol="0">
            <a:spAutoFit/>
          </a:bodyPr>
          <a:lstStyle/>
          <a:p>
            <a:pPr marL="342900" indent="-342900" algn="just">
              <a:lnSpc>
                <a:spcPct val="140000"/>
              </a:lnSpc>
              <a:buClr>
                <a:srgbClr val="FF0000"/>
              </a:buClr>
              <a:buFont typeface="Arial"/>
              <a:buChar char="•"/>
            </a:pPr>
            <a:r>
              <a:rPr lang="fr-FR" sz="2000" dirty="0" smtClean="0">
                <a:latin typeface="Arial"/>
                <a:cs typeface="Arial"/>
              </a:rPr>
              <a:t>De nos jours, le choix d’un jeu d’optiques est souvent l’étape la plus importante des tests. </a:t>
            </a:r>
          </a:p>
          <a:p>
            <a:pPr algn="just">
              <a:lnSpc>
                <a:spcPct val="140000"/>
              </a:lnSpc>
              <a:buClr>
                <a:srgbClr val="FF0000"/>
              </a:buClr>
            </a:pPr>
            <a:endParaRPr lang="fr-FR" sz="1000" dirty="0" smtClean="0">
              <a:latin typeface="Arial"/>
              <a:cs typeface="Arial"/>
            </a:endParaRPr>
          </a:p>
          <a:p>
            <a:pPr marL="342900" indent="-342900" algn="just">
              <a:lnSpc>
                <a:spcPct val="140000"/>
              </a:lnSpc>
              <a:buClr>
                <a:srgbClr val="FF0000"/>
              </a:buClr>
              <a:buFont typeface="Arial"/>
              <a:buChar char="•"/>
            </a:pPr>
            <a:r>
              <a:rPr lang="fr-FR" sz="2000" dirty="0" smtClean="0">
                <a:latin typeface="Arial"/>
                <a:cs typeface="Arial"/>
              </a:rPr>
              <a:t>La combinaison caméra / optiques est devenu un nouveau défi.</a:t>
            </a:r>
          </a:p>
          <a:p>
            <a:pPr algn="just">
              <a:lnSpc>
                <a:spcPct val="140000"/>
              </a:lnSpc>
              <a:buClr>
                <a:srgbClr val="FF0000"/>
              </a:buClr>
            </a:pPr>
            <a:endParaRPr lang="fr-FR" sz="1000" dirty="0">
              <a:latin typeface="Arial"/>
              <a:cs typeface="Arial"/>
            </a:endParaRPr>
          </a:p>
          <a:p>
            <a:pPr marL="342900" indent="-342900" algn="just">
              <a:lnSpc>
                <a:spcPct val="140000"/>
              </a:lnSpc>
              <a:buClr>
                <a:srgbClr val="FF0000"/>
              </a:buClr>
              <a:buFont typeface="Arial"/>
              <a:buChar char="•"/>
            </a:pPr>
            <a:r>
              <a:rPr lang="fr-FR" sz="2000" dirty="0" smtClean="0">
                <a:latin typeface="Arial"/>
                <a:cs typeface="Arial"/>
              </a:rPr>
              <a:t>Le </a:t>
            </a:r>
            <a:r>
              <a:rPr lang="fr-FR" sz="2000" dirty="0" err="1" smtClean="0">
                <a:latin typeface="Arial"/>
                <a:cs typeface="Arial"/>
              </a:rPr>
              <a:t>workflow</a:t>
            </a:r>
            <a:r>
              <a:rPr lang="fr-FR" sz="2000" dirty="0" smtClean="0">
                <a:latin typeface="Arial"/>
                <a:cs typeface="Arial"/>
              </a:rPr>
              <a:t> 4K révèle les spécificités des optiques de manière plus évidente que pour le 2K.</a:t>
            </a:r>
          </a:p>
        </p:txBody>
      </p:sp>
      <p:sp>
        <p:nvSpPr>
          <p:cNvPr id="6" name="ZoneTexte 5"/>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a:t>
            </a:r>
            <a:r>
              <a:rPr lang="fr-FR" sz="2000" dirty="0">
                <a:latin typeface="Arial"/>
                <a:cs typeface="Arial"/>
              </a:rPr>
              <a:t>-</a:t>
            </a:r>
            <a:r>
              <a:rPr lang="fr-FR" sz="2000" dirty="0" smtClean="0">
                <a:latin typeface="Arial"/>
                <a:cs typeface="Arial"/>
              </a:rPr>
              <a:t> CAMÉRA </a:t>
            </a:r>
            <a:r>
              <a:rPr lang="fr-FR" sz="2000" dirty="0">
                <a:latin typeface="Arial"/>
                <a:cs typeface="Arial"/>
              </a:rPr>
              <a:t>&amp; </a:t>
            </a:r>
            <a:r>
              <a:rPr lang="fr-FR" sz="2000" dirty="0" smtClean="0">
                <a:latin typeface="Arial"/>
                <a:cs typeface="Arial"/>
              </a:rPr>
              <a:t>OPTIQUES : LE PARADOXE</a:t>
            </a:r>
            <a:endParaRPr lang="fr-FR" sz="2000" dirty="0">
              <a:latin typeface="Arial"/>
              <a:cs typeface="Arial"/>
            </a:endParaRPr>
          </a:p>
        </p:txBody>
      </p:sp>
      <p:sp>
        <p:nvSpPr>
          <p:cNvPr id="4" name="ZoneTexte 3"/>
          <p:cNvSpPr txBox="1"/>
          <p:nvPr/>
        </p:nvSpPr>
        <p:spPr>
          <a:xfrm>
            <a:off x="0" y="952940"/>
            <a:ext cx="9143999" cy="461665"/>
          </a:xfrm>
          <a:prstGeom prst="rect">
            <a:avLst/>
          </a:prstGeom>
          <a:noFill/>
        </p:spPr>
        <p:txBody>
          <a:bodyPr wrap="square" rtlCol="0">
            <a:spAutoFit/>
          </a:bodyPr>
          <a:lstStyle/>
          <a:p>
            <a:pPr algn="ctr"/>
            <a:r>
              <a:rPr lang="fr-FR" sz="2400" dirty="0" smtClean="0">
                <a:latin typeface="Arial"/>
                <a:cs typeface="Arial"/>
              </a:rPr>
              <a:t>LE CHOIX DES OPTIQUES</a:t>
            </a:r>
            <a:endParaRPr lang="fr-FR" sz="2400" dirty="0">
              <a:latin typeface="Arial"/>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1824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547520"/>
            <a:ext cx="8644467" cy="1590179"/>
          </a:xfrm>
          <a:prstGeom prst="rect">
            <a:avLst/>
          </a:prstGeom>
          <a:noFill/>
        </p:spPr>
        <p:txBody>
          <a:bodyPr wrap="square" rtlCol="0">
            <a:spAutoFit/>
          </a:bodyPr>
          <a:lstStyle/>
          <a:p>
            <a:pPr marL="800100" lvl="1" indent="-342900" algn="just">
              <a:lnSpc>
                <a:spcPct val="140000"/>
              </a:lnSpc>
              <a:buClr>
                <a:srgbClr val="FF0000"/>
              </a:buClr>
              <a:buFont typeface="Arial"/>
              <a:buChar char="•"/>
            </a:pPr>
            <a:r>
              <a:rPr lang="fr-FR" sz="2000" dirty="0" smtClean="0">
                <a:solidFill>
                  <a:srgbClr val="000000"/>
                </a:solidFill>
                <a:latin typeface="Arial"/>
                <a:cs typeface="Arial"/>
              </a:rPr>
              <a:t>Les fabricants d’optiques travaillent d’arrache-pied sur les choix et  le réglage du piqué, du </a:t>
            </a:r>
            <a:r>
              <a:rPr lang="fr-FR" sz="2000" dirty="0" err="1" smtClean="0">
                <a:solidFill>
                  <a:srgbClr val="000000"/>
                </a:solidFill>
                <a:latin typeface="Arial"/>
                <a:cs typeface="Arial"/>
              </a:rPr>
              <a:t>bokeh</a:t>
            </a:r>
            <a:r>
              <a:rPr lang="fr-FR" sz="2000" dirty="0" smtClean="0">
                <a:solidFill>
                  <a:srgbClr val="000000"/>
                </a:solidFill>
                <a:latin typeface="Arial"/>
                <a:cs typeface="Arial"/>
              </a:rPr>
              <a:t> et de la texture, ce qui est rendu plus simple grâce aux mathématiques et aux algorithmes.</a:t>
            </a:r>
          </a:p>
          <a:p>
            <a:pPr lvl="1" algn="just">
              <a:lnSpc>
                <a:spcPct val="140000"/>
              </a:lnSpc>
              <a:buClr>
                <a:srgbClr val="FF0000"/>
              </a:buClr>
            </a:pPr>
            <a:endParaRPr lang="fr-FR" sz="1000" dirty="0">
              <a:latin typeface="Arial"/>
              <a:cs typeface="Arial"/>
            </a:endParaRPr>
          </a:p>
        </p:txBody>
      </p: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a:t>
            </a:r>
            <a:r>
              <a:rPr lang="fr-FR" sz="2000" dirty="0">
                <a:latin typeface="Arial"/>
                <a:cs typeface="Arial"/>
              </a:rPr>
              <a:t>-</a:t>
            </a:r>
            <a:r>
              <a:rPr lang="fr-FR" sz="2000" dirty="0" smtClean="0">
                <a:latin typeface="Arial"/>
                <a:cs typeface="Arial"/>
              </a:rPr>
              <a:t> </a:t>
            </a:r>
            <a:r>
              <a:rPr lang="fr-FR" sz="2000" dirty="0">
                <a:latin typeface="Arial"/>
                <a:cs typeface="Arial"/>
              </a:rPr>
              <a:t>CAMÉRA &amp; OPTIQUES : LE PARADOXE</a:t>
            </a:r>
          </a:p>
        </p:txBody>
      </p:sp>
      <p:sp>
        <p:nvSpPr>
          <p:cNvPr id="11" name="ZoneTexte 10"/>
          <p:cNvSpPr txBox="1"/>
          <p:nvPr/>
        </p:nvSpPr>
        <p:spPr>
          <a:xfrm>
            <a:off x="0" y="840826"/>
            <a:ext cx="9127066" cy="400110"/>
          </a:xfrm>
          <a:prstGeom prst="rect">
            <a:avLst/>
          </a:prstGeom>
          <a:noFill/>
        </p:spPr>
        <p:txBody>
          <a:bodyPr wrap="square" rtlCol="0">
            <a:spAutoFit/>
          </a:bodyPr>
          <a:lstStyle/>
          <a:p>
            <a:pPr algn="ctr"/>
            <a:r>
              <a:rPr lang="fr-FR" sz="2000" dirty="0" smtClean="0">
                <a:latin typeface="Arial"/>
                <a:cs typeface="Arial"/>
              </a:rPr>
              <a:t>MAITRISER LA TEXTURE</a:t>
            </a:r>
            <a:endParaRPr lang="fr-FR" sz="2000" dirty="0">
              <a:latin typeface="Arial"/>
              <a:cs typeface="Arial"/>
            </a:endParaRPr>
          </a:p>
        </p:txBody>
      </p:sp>
      <p:sp>
        <p:nvSpPr>
          <p:cNvPr id="16" name="ZoneTexte 15"/>
          <p:cNvSpPr txBox="1"/>
          <p:nvPr/>
        </p:nvSpPr>
        <p:spPr>
          <a:xfrm>
            <a:off x="0" y="1579498"/>
            <a:ext cx="9127066" cy="461665"/>
          </a:xfrm>
          <a:prstGeom prst="rect">
            <a:avLst/>
          </a:prstGeom>
          <a:noFill/>
        </p:spPr>
        <p:txBody>
          <a:bodyPr wrap="square" rtlCol="0">
            <a:spAutoFit/>
          </a:bodyPr>
          <a:lstStyle/>
          <a:p>
            <a:pPr algn="ctr"/>
            <a:r>
              <a:rPr lang="fr-FR" sz="2400" dirty="0" smtClean="0">
                <a:solidFill>
                  <a:srgbClr val="000000"/>
                </a:solidFill>
                <a:latin typeface="Arial"/>
                <a:cs typeface="Arial"/>
              </a:rPr>
              <a:t>LES STRATÉGIES DES FABRICANTS D’OPTIQUES</a:t>
            </a:r>
            <a:endParaRPr lang="fr-FR" sz="2400" dirty="0">
              <a:solidFill>
                <a:srgbClr val="000000"/>
              </a:solidFill>
              <a:latin typeface="Arial"/>
              <a:cs typeface="Arial"/>
            </a:endParaRPr>
          </a:p>
        </p:txBody>
      </p:sp>
      <p:cxnSp>
        <p:nvCxnSpPr>
          <p:cNvPr id="12" name="Connecteur droit 11"/>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8961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545414"/>
            <a:ext cx="8889999" cy="1795363"/>
          </a:xfrm>
          <a:prstGeom prst="rect">
            <a:avLst/>
          </a:prstGeom>
          <a:noFill/>
        </p:spPr>
        <p:txBody>
          <a:bodyPr wrap="square" rtlCol="0">
            <a:spAutoFit/>
          </a:bodyPr>
          <a:lstStyle/>
          <a:p>
            <a:pPr marL="800100" lvl="1" indent="-342900" algn="just">
              <a:lnSpc>
                <a:spcPct val="140000"/>
              </a:lnSpc>
              <a:buClr>
                <a:srgbClr val="FF0000"/>
              </a:buClr>
              <a:buFont typeface="Arial"/>
              <a:buChar char="•"/>
            </a:pPr>
            <a:r>
              <a:rPr lang="fr-FR" sz="2000" dirty="0" smtClean="0">
                <a:latin typeface="Arial"/>
                <a:cs typeface="Arial"/>
              </a:rPr>
              <a:t>Les nouveaux capteurs, plus grands (</a:t>
            </a:r>
            <a:r>
              <a:rPr lang="fr-FR" sz="2000" dirty="0" err="1">
                <a:latin typeface="Arial"/>
                <a:cs typeface="Arial"/>
              </a:rPr>
              <a:t>Red</a:t>
            </a:r>
            <a:r>
              <a:rPr lang="fr-FR" sz="2000" dirty="0">
                <a:latin typeface="Arial"/>
                <a:cs typeface="Arial"/>
              </a:rPr>
              <a:t>, </a:t>
            </a:r>
            <a:r>
              <a:rPr lang="fr-FR" sz="2000" dirty="0" err="1">
                <a:latin typeface="Arial"/>
                <a:cs typeface="Arial"/>
              </a:rPr>
              <a:t>Arri</a:t>
            </a:r>
            <a:r>
              <a:rPr lang="fr-FR" sz="2000" dirty="0">
                <a:latin typeface="Arial"/>
                <a:cs typeface="Arial"/>
              </a:rPr>
              <a:t>, </a:t>
            </a:r>
            <a:r>
              <a:rPr lang="fr-FR" sz="2000" dirty="0" smtClean="0">
                <a:latin typeface="Arial"/>
                <a:cs typeface="Arial"/>
              </a:rPr>
              <a:t>Sony, Canon) ainsi que les nouvelles optiques (</a:t>
            </a:r>
            <a:r>
              <a:rPr lang="fr-FR" sz="2000" dirty="0" err="1" smtClean="0">
                <a:latin typeface="Arial"/>
                <a:cs typeface="Arial"/>
              </a:rPr>
              <a:t>Leica</a:t>
            </a:r>
            <a:r>
              <a:rPr lang="fr-FR" sz="2000" dirty="0" smtClean="0">
                <a:latin typeface="Arial"/>
                <a:cs typeface="Arial"/>
              </a:rPr>
              <a:t>, Zeiss, </a:t>
            </a:r>
            <a:r>
              <a:rPr lang="fr-FR" sz="2000" dirty="0" err="1" smtClean="0">
                <a:latin typeface="Arial"/>
                <a:cs typeface="Arial"/>
              </a:rPr>
              <a:t>Angenieux</a:t>
            </a:r>
            <a:r>
              <a:rPr lang="fr-FR" sz="2000" dirty="0" smtClean="0">
                <a:latin typeface="Arial"/>
                <a:cs typeface="Arial"/>
              </a:rPr>
              <a:t>, </a:t>
            </a:r>
            <a:r>
              <a:rPr lang="fr-FR" sz="2000" dirty="0" err="1" smtClean="0">
                <a:latin typeface="Arial"/>
                <a:cs typeface="Arial"/>
              </a:rPr>
              <a:t>Arri</a:t>
            </a:r>
            <a:r>
              <a:rPr lang="fr-FR" sz="2000" dirty="0" smtClean="0">
                <a:latin typeface="Arial"/>
                <a:cs typeface="Arial"/>
              </a:rPr>
              <a:t>, </a:t>
            </a:r>
            <a:r>
              <a:rPr lang="fr-FR" sz="2000" dirty="0" err="1" smtClean="0">
                <a:latin typeface="Arial"/>
                <a:cs typeface="Arial"/>
              </a:rPr>
              <a:t>Panavision</a:t>
            </a:r>
            <a:r>
              <a:rPr lang="fr-FR" sz="2000" dirty="0" smtClean="0">
                <a:latin typeface="Arial"/>
                <a:cs typeface="Arial"/>
              </a:rPr>
              <a:t>, </a:t>
            </a:r>
            <a:r>
              <a:rPr lang="fr-FR" sz="2000" dirty="0" err="1" smtClean="0">
                <a:latin typeface="Arial"/>
                <a:cs typeface="Arial"/>
              </a:rPr>
              <a:t>Sygma</a:t>
            </a:r>
            <a:r>
              <a:rPr lang="fr-FR" sz="2000" dirty="0" smtClean="0">
                <a:latin typeface="Arial"/>
                <a:cs typeface="Arial"/>
              </a:rPr>
              <a:t>, </a:t>
            </a:r>
            <a:r>
              <a:rPr lang="fr-FR" sz="2000" dirty="0" err="1" smtClean="0">
                <a:latin typeface="Arial"/>
                <a:cs typeface="Arial"/>
              </a:rPr>
              <a:t>Scorpio</a:t>
            </a:r>
            <a:r>
              <a:rPr lang="fr-FR" sz="2000" dirty="0" smtClean="0">
                <a:latin typeface="Arial"/>
                <a:cs typeface="Arial"/>
              </a:rPr>
              <a:t>) pour ces nouvelles caméras devraient déboucher sur de nouvelles stratégies pour contrôler le </a:t>
            </a:r>
            <a:r>
              <a:rPr lang="fr-FR" sz="2000" dirty="0" err="1" smtClean="0">
                <a:latin typeface="Arial"/>
                <a:cs typeface="Arial"/>
              </a:rPr>
              <a:t>sur-piqué</a:t>
            </a:r>
            <a:r>
              <a:rPr lang="fr-FR" sz="2000" dirty="0" smtClean="0">
                <a:latin typeface="Arial"/>
                <a:cs typeface="Arial"/>
              </a:rPr>
              <a:t> non-désiré. </a:t>
            </a:r>
            <a:endParaRPr lang="fr-FR" sz="2000" dirty="0">
              <a:latin typeface="Arial"/>
              <a:cs typeface="Arial"/>
            </a:endParaRPr>
          </a:p>
        </p:txBody>
      </p:sp>
      <p:sp>
        <p:nvSpPr>
          <p:cNvPr id="10" name="ZoneTexte 9"/>
          <p:cNvSpPr txBox="1"/>
          <p:nvPr/>
        </p:nvSpPr>
        <p:spPr>
          <a:xfrm>
            <a:off x="112147" y="22219"/>
            <a:ext cx="7631080" cy="769441"/>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a:t>
            </a:r>
            <a:r>
              <a:rPr lang="fr-FR" sz="2000" dirty="0">
                <a:latin typeface="Arial"/>
                <a:cs typeface="Arial"/>
              </a:rPr>
              <a:t>-</a:t>
            </a:r>
            <a:r>
              <a:rPr lang="fr-FR" sz="2000" dirty="0" smtClean="0">
                <a:latin typeface="Arial"/>
                <a:cs typeface="Arial"/>
              </a:rPr>
              <a:t> </a:t>
            </a:r>
            <a:r>
              <a:rPr lang="fr-FR" sz="2000" dirty="0">
                <a:latin typeface="Arial"/>
                <a:cs typeface="Arial"/>
              </a:rPr>
              <a:t>CAMÉRA &amp; OPTIQUES : LE PARADOXE</a:t>
            </a:r>
          </a:p>
          <a:p>
            <a:endParaRPr lang="fr-FR" sz="2000" dirty="0">
              <a:latin typeface="Arial"/>
              <a:cs typeface="Arial"/>
            </a:endParaRPr>
          </a:p>
        </p:txBody>
      </p:sp>
      <p:sp>
        <p:nvSpPr>
          <p:cNvPr id="11" name="ZoneTexte 10"/>
          <p:cNvSpPr txBox="1"/>
          <p:nvPr/>
        </p:nvSpPr>
        <p:spPr>
          <a:xfrm>
            <a:off x="0" y="840826"/>
            <a:ext cx="9127066" cy="400110"/>
          </a:xfrm>
          <a:prstGeom prst="rect">
            <a:avLst/>
          </a:prstGeom>
          <a:noFill/>
        </p:spPr>
        <p:txBody>
          <a:bodyPr wrap="square" rtlCol="0">
            <a:spAutoFit/>
          </a:bodyPr>
          <a:lstStyle/>
          <a:p>
            <a:pPr algn="ctr"/>
            <a:r>
              <a:rPr lang="fr-FR" sz="2000" dirty="0" smtClean="0">
                <a:latin typeface="Arial"/>
                <a:cs typeface="Arial"/>
              </a:rPr>
              <a:t>MAITRISER LA TEXTURE</a:t>
            </a:r>
            <a:endParaRPr lang="fr-FR" sz="2000" dirty="0">
              <a:latin typeface="Arial"/>
              <a:cs typeface="Arial"/>
            </a:endParaRPr>
          </a:p>
        </p:txBody>
      </p:sp>
      <p:sp>
        <p:nvSpPr>
          <p:cNvPr id="16" name="ZoneTexte 15"/>
          <p:cNvSpPr txBox="1"/>
          <p:nvPr/>
        </p:nvSpPr>
        <p:spPr>
          <a:xfrm>
            <a:off x="0" y="1579498"/>
            <a:ext cx="9127066" cy="461665"/>
          </a:xfrm>
          <a:prstGeom prst="rect">
            <a:avLst/>
          </a:prstGeom>
          <a:noFill/>
        </p:spPr>
        <p:txBody>
          <a:bodyPr wrap="square" rtlCol="0">
            <a:spAutoFit/>
          </a:bodyPr>
          <a:lstStyle/>
          <a:p>
            <a:pPr algn="ctr"/>
            <a:r>
              <a:rPr lang="fr-FR" sz="2400" dirty="0" smtClean="0">
                <a:solidFill>
                  <a:srgbClr val="000000"/>
                </a:solidFill>
                <a:latin typeface="Arial"/>
                <a:cs typeface="Arial"/>
              </a:rPr>
              <a:t>LES STRATÉGIES DES FABRICANTS D’OPTIQUES</a:t>
            </a:r>
            <a:endParaRPr lang="fr-FR" sz="2400" dirty="0">
              <a:solidFill>
                <a:srgbClr val="000000"/>
              </a:solidFill>
              <a:latin typeface="Arial"/>
              <a:cs typeface="Arial"/>
            </a:endParaRPr>
          </a:p>
        </p:txBody>
      </p:sp>
      <p:cxnSp>
        <p:nvCxnSpPr>
          <p:cNvPr id="12" name="Connecteur droit 11"/>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4659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0" y="840826"/>
            <a:ext cx="9127066" cy="400110"/>
          </a:xfrm>
          <a:prstGeom prst="rect">
            <a:avLst/>
          </a:prstGeom>
          <a:noFill/>
        </p:spPr>
        <p:txBody>
          <a:bodyPr wrap="square" rtlCol="0">
            <a:spAutoFit/>
          </a:bodyPr>
          <a:lstStyle/>
          <a:p>
            <a:pPr algn="ctr"/>
            <a:r>
              <a:rPr lang="fr-FR" sz="2000" dirty="0" smtClean="0">
                <a:latin typeface="Arial"/>
                <a:cs typeface="Arial"/>
              </a:rPr>
              <a:t>MAITRISER LA TEXTURE</a:t>
            </a:r>
            <a:endParaRPr lang="fr-FR" sz="2000" dirty="0">
              <a:latin typeface="Arial"/>
              <a:cs typeface="Arial"/>
            </a:endParaRPr>
          </a:p>
        </p:txBody>
      </p:sp>
      <p:sp>
        <p:nvSpPr>
          <p:cNvPr id="11" name="ZoneTexte 10"/>
          <p:cNvSpPr txBox="1"/>
          <p:nvPr/>
        </p:nvSpPr>
        <p:spPr>
          <a:xfrm>
            <a:off x="0" y="1579498"/>
            <a:ext cx="9127066" cy="461665"/>
          </a:xfrm>
          <a:prstGeom prst="rect">
            <a:avLst/>
          </a:prstGeom>
          <a:noFill/>
        </p:spPr>
        <p:txBody>
          <a:bodyPr wrap="square" rtlCol="0">
            <a:spAutoFit/>
          </a:bodyPr>
          <a:lstStyle/>
          <a:p>
            <a:pPr algn="ctr"/>
            <a:r>
              <a:rPr lang="fr-FR" sz="2400" dirty="0" smtClean="0">
                <a:solidFill>
                  <a:srgbClr val="000000"/>
                </a:solidFill>
                <a:latin typeface="Arial"/>
                <a:cs typeface="Arial"/>
              </a:rPr>
              <a:t>LES STRATÉGIES DES FABRICANTS D’OPTIQUES</a:t>
            </a:r>
            <a:endParaRPr lang="fr-FR" sz="2400" dirty="0">
              <a:solidFill>
                <a:srgbClr val="000000"/>
              </a:solidFill>
              <a:latin typeface="Arial"/>
              <a:cs typeface="Arial"/>
            </a:endParaRPr>
          </a:p>
        </p:txBody>
      </p:sp>
      <p:sp>
        <p:nvSpPr>
          <p:cNvPr id="16" name="ZoneTexte 15"/>
          <p:cNvSpPr txBox="1"/>
          <p:nvPr/>
        </p:nvSpPr>
        <p:spPr>
          <a:xfrm>
            <a:off x="0" y="2041163"/>
            <a:ext cx="8889999" cy="2221121"/>
          </a:xfrm>
          <a:prstGeom prst="rect">
            <a:avLst/>
          </a:prstGeom>
          <a:noFill/>
        </p:spPr>
        <p:txBody>
          <a:bodyPr wrap="square" rtlCol="0">
            <a:spAutoFit/>
          </a:bodyPr>
          <a:lstStyle/>
          <a:p>
            <a:pPr algn="ctr">
              <a:lnSpc>
                <a:spcPct val="200000"/>
              </a:lnSpc>
            </a:pPr>
            <a:endParaRPr lang="fr-FR" sz="1000" dirty="0" smtClean="0">
              <a:solidFill>
                <a:srgbClr val="000000"/>
              </a:solidFill>
              <a:latin typeface="Arial"/>
              <a:cs typeface="Arial"/>
            </a:endParaRPr>
          </a:p>
          <a:p>
            <a:pPr marL="800100" lvl="1" indent="-342900">
              <a:lnSpc>
                <a:spcPct val="150000"/>
              </a:lnSpc>
              <a:buClr>
                <a:srgbClr val="FF0000"/>
              </a:buClr>
              <a:buFont typeface="Arial"/>
              <a:buChar char="•"/>
            </a:pPr>
            <a:r>
              <a:rPr lang="fr-FR" sz="2000" dirty="0" smtClean="0">
                <a:latin typeface="Arial"/>
                <a:cs typeface="Arial"/>
              </a:rPr>
              <a:t>Optiques « intelligentes » - Cooke /i</a:t>
            </a:r>
          </a:p>
          <a:p>
            <a:pPr marL="800100" lvl="1" indent="-342900">
              <a:lnSpc>
                <a:spcPct val="150000"/>
              </a:lnSpc>
              <a:buClr>
                <a:srgbClr val="FF0000"/>
              </a:buClr>
              <a:buFont typeface="Arial"/>
              <a:buChar char="•"/>
            </a:pPr>
            <a:r>
              <a:rPr lang="fr-FR" sz="2000" dirty="0">
                <a:latin typeface="Arial"/>
                <a:cs typeface="Arial"/>
              </a:rPr>
              <a:t>Optiques « intelligentes »  - </a:t>
            </a:r>
            <a:r>
              <a:rPr lang="fr-FR" sz="2000" dirty="0" err="1" smtClean="0">
                <a:latin typeface="Arial"/>
                <a:cs typeface="Arial"/>
              </a:rPr>
              <a:t>Arri</a:t>
            </a:r>
            <a:r>
              <a:rPr lang="fr-FR" sz="2000" dirty="0" smtClean="0">
                <a:latin typeface="Arial"/>
                <a:cs typeface="Arial"/>
              </a:rPr>
              <a:t>/Zeiss LDS</a:t>
            </a:r>
          </a:p>
          <a:p>
            <a:pPr marL="800100" lvl="1" indent="-342900">
              <a:lnSpc>
                <a:spcPct val="150000"/>
              </a:lnSpc>
              <a:buClr>
                <a:srgbClr val="FF0000"/>
              </a:buClr>
              <a:buFont typeface="Arial"/>
              <a:buChar char="•"/>
            </a:pPr>
            <a:r>
              <a:rPr lang="fr-FR" sz="2000" dirty="0">
                <a:latin typeface="Arial"/>
                <a:cs typeface="Arial"/>
              </a:rPr>
              <a:t>Optiques « intelligentes » - </a:t>
            </a:r>
            <a:r>
              <a:rPr lang="fr-FR" sz="2000" dirty="0" err="1" smtClean="0">
                <a:latin typeface="Arial"/>
                <a:cs typeface="Arial"/>
              </a:rPr>
              <a:t>Panavision</a:t>
            </a:r>
            <a:endParaRPr lang="fr-FR" sz="2000" dirty="0">
              <a:latin typeface="Arial"/>
              <a:cs typeface="Arial"/>
            </a:endParaRPr>
          </a:p>
          <a:p>
            <a:pPr marL="800100" lvl="1" indent="-342900">
              <a:lnSpc>
                <a:spcPct val="150000"/>
              </a:lnSpc>
              <a:buClr>
                <a:srgbClr val="FF0000"/>
              </a:buClr>
              <a:buFont typeface="Arial"/>
              <a:buChar char="•"/>
            </a:pPr>
            <a:r>
              <a:rPr lang="fr-FR" sz="2000" dirty="0">
                <a:latin typeface="Arial"/>
                <a:cs typeface="Arial"/>
              </a:rPr>
              <a:t>Optiques « intelligentes » - </a:t>
            </a:r>
            <a:r>
              <a:rPr lang="fr-FR" sz="2000" dirty="0" smtClean="0">
                <a:latin typeface="Arial"/>
                <a:cs typeface="Arial"/>
              </a:rPr>
              <a:t>Zeiss </a:t>
            </a:r>
            <a:r>
              <a:rPr lang="fr-FR" sz="2000" dirty="0" err="1">
                <a:latin typeface="Arial"/>
                <a:cs typeface="Arial"/>
              </a:rPr>
              <a:t>eXtended</a:t>
            </a:r>
            <a:r>
              <a:rPr lang="fr-FR" sz="2000" dirty="0">
                <a:latin typeface="Arial"/>
                <a:cs typeface="Arial"/>
              </a:rPr>
              <a:t> </a:t>
            </a:r>
            <a:r>
              <a:rPr lang="fr-FR" sz="2000" dirty="0" smtClean="0">
                <a:latin typeface="Arial"/>
                <a:cs typeface="Arial"/>
              </a:rPr>
              <a:t>Data</a:t>
            </a:r>
            <a:endParaRPr lang="fr-FR" sz="2000" dirty="0">
              <a:latin typeface="Arial"/>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 CAMÉRA &amp; OPTIQUES : LE PARADOXE</a:t>
            </a:r>
            <a:endParaRPr lang="fr-FR" sz="2000" dirty="0">
              <a:latin typeface="Arial"/>
              <a:cs typeface="Arial"/>
            </a:endParaRPr>
          </a:p>
        </p:txBody>
      </p:sp>
    </p:spTree>
    <p:extLst>
      <p:ext uri="{BB962C8B-B14F-4D97-AF65-F5344CB8AC3E}">
        <p14:creationId xmlns:p14="http://schemas.microsoft.com/office/powerpoint/2010/main" val="1984664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1734" y="2046926"/>
            <a:ext cx="8424334" cy="666849"/>
          </a:xfrm>
          <a:prstGeom prst="rect">
            <a:avLst/>
          </a:prstGeom>
          <a:noFill/>
        </p:spPr>
        <p:txBody>
          <a:bodyPr wrap="square" rtlCol="0">
            <a:spAutoFit/>
          </a:bodyPr>
          <a:lstStyle/>
          <a:p>
            <a:pPr algn="ctr">
              <a:lnSpc>
                <a:spcPct val="140000"/>
              </a:lnSpc>
            </a:pPr>
            <a:r>
              <a:rPr lang="fr-FR" sz="2800" dirty="0" smtClean="0">
                <a:latin typeface="Arial"/>
                <a:cs typeface="Arial"/>
              </a:rPr>
              <a:t>UNE HISTOIRE COMPLEXE</a:t>
            </a: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a:t>
            </a:r>
            <a:r>
              <a:rPr lang="fr-FR" sz="2000" dirty="0">
                <a:latin typeface="Arial"/>
                <a:cs typeface="Arial"/>
              </a:rPr>
              <a:t>-</a:t>
            </a:r>
            <a:r>
              <a:rPr lang="fr-FR" sz="2000" dirty="0" smtClean="0">
                <a:latin typeface="Arial"/>
                <a:cs typeface="Arial"/>
              </a:rPr>
              <a:t> </a:t>
            </a:r>
            <a:r>
              <a:rPr lang="fr-FR" sz="2000" dirty="0">
                <a:latin typeface="Arial"/>
                <a:cs typeface="Arial"/>
              </a:rPr>
              <a:t>CAMÉRA &amp; OPTIQUES : LE PARADOXE</a:t>
            </a:r>
          </a:p>
        </p:txBody>
      </p:sp>
      <p:sp>
        <p:nvSpPr>
          <p:cNvPr id="8" name="ZoneTexte 7"/>
          <p:cNvSpPr txBox="1"/>
          <p:nvPr/>
        </p:nvSpPr>
        <p:spPr>
          <a:xfrm>
            <a:off x="0" y="1030010"/>
            <a:ext cx="9143999" cy="461665"/>
          </a:xfrm>
          <a:prstGeom prst="rect">
            <a:avLst/>
          </a:prstGeom>
          <a:noFill/>
        </p:spPr>
        <p:txBody>
          <a:bodyPr wrap="square" rtlCol="0">
            <a:spAutoFit/>
          </a:bodyPr>
          <a:lstStyle/>
          <a:p>
            <a:pPr algn="ctr"/>
            <a:r>
              <a:rPr lang="fr-FR" sz="2400" dirty="0" smtClean="0">
                <a:solidFill>
                  <a:prstClr val="black"/>
                </a:solidFill>
                <a:latin typeface="Arial"/>
                <a:cs typeface="Arial"/>
              </a:rPr>
              <a:t>OPTIQUES ANCIENNES ET CAMÉRAS NUMÉRIQUES</a:t>
            </a:r>
            <a:endParaRPr lang="fr-FR" sz="2400" dirty="0">
              <a:solidFill>
                <a:prstClr val="black"/>
              </a:solidFill>
              <a:latin typeface="Arial"/>
              <a:cs typeface="Arial"/>
            </a:endParaRPr>
          </a:p>
        </p:txBody>
      </p:sp>
    </p:spTree>
    <p:extLst>
      <p:ext uri="{BB962C8B-B14F-4D97-AF65-F5344CB8AC3E}">
        <p14:creationId xmlns:p14="http://schemas.microsoft.com/office/powerpoint/2010/main" val="30804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7" y="22219"/>
            <a:ext cx="7631080" cy="769441"/>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a:t>
            </a:r>
            <a:r>
              <a:rPr lang="fr-FR" sz="2000" dirty="0">
                <a:latin typeface="Arial"/>
                <a:cs typeface="Arial"/>
              </a:rPr>
              <a:t>-</a:t>
            </a:r>
            <a:r>
              <a:rPr lang="fr-FR" sz="2000" dirty="0" smtClean="0">
                <a:latin typeface="Arial"/>
                <a:cs typeface="Arial"/>
              </a:rPr>
              <a:t> </a:t>
            </a:r>
            <a:r>
              <a:rPr lang="fr-FR" sz="2000" dirty="0">
                <a:latin typeface="Arial"/>
                <a:cs typeface="Arial"/>
              </a:rPr>
              <a:t>CAMÉRA &amp; OPTIQUES : LE PARADOXE</a:t>
            </a:r>
          </a:p>
          <a:p>
            <a:endParaRPr lang="fr-FR" sz="2000" dirty="0">
              <a:latin typeface="Arial"/>
              <a:cs typeface="Arial"/>
            </a:endParaRPr>
          </a:p>
        </p:txBody>
      </p:sp>
      <p:sp>
        <p:nvSpPr>
          <p:cNvPr id="6" name="ZoneTexte 5"/>
          <p:cNvSpPr txBox="1"/>
          <p:nvPr/>
        </p:nvSpPr>
        <p:spPr>
          <a:xfrm>
            <a:off x="321733" y="2004917"/>
            <a:ext cx="8424334" cy="2441694"/>
          </a:xfrm>
          <a:prstGeom prst="rect">
            <a:avLst/>
          </a:prstGeom>
          <a:noFill/>
        </p:spPr>
        <p:txBody>
          <a:bodyPr wrap="square" rtlCol="0">
            <a:spAutoFit/>
          </a:bodyPr>
          <a:lstStyle/>
          <a:p>
            <a:pPr marL="285750" indent="-285750" algn="just">
              <a:lnSpc>
                <a:spcPct val="140000"/>
              </a:lnSpc>
              <a:buClr>
                <a:srgbClr val="FF0000"/>
              </a:buClr>
              <a:buFont typeface="Arial"/>
              <a:buChar char="•"/>
            </a:pPr>
            <a:r>
              <a:rPr lang="fr-FR" sz="2000" dirty="0" smtClean="0">
                <a:solidFill>
                  <a:prstClr val="black"/>
                </a:solidFill>
                <a:latin typeface="Arial"/>
                <a:cs typeface="Arial"/>
              </a:rPr>
              <a:t>Beaucoup de DOP utilisent des optiques anciennes pour créer un style particulier mais le plus souvent, c’est pour réduire l’aspect trop tranchant donné par certaines caméras.</a:t>
            </a:r>
          </a:p>
          <a:p>
            <a:pPr algn="just">
              <a:lnSpc>
                <a:spcPct val="140000"/>
              </a:lnSpc>
              <a:buClr>
                <a:srgbClr val="FF0000"/>
              </a:buClr>
            </a:pPr>
            <a:endParaRPr lang="fr-FR" sz="1000" dirty="0">
              <a:solidFill>
                <a:prstClr val="black"/>
              </a:solidFill>
              <a:latin typeface="Arial"/>
              <a:cs typeface="Arial"/>
            </a:endParaRPr>
          </a:p>
          <a:p>
            <a:pPr marL="285750" indent="-285750" algn="just">
              <a:lnSpc>
                <a:spcPct val="140000"/>
              </a:lnSpc>
              <a:buClr>
                <a:srgbClr val="FF0000"/>
              </a:buClr>
              <a:buFont typeface="Arial"/>
              <a:buChar char="•"/>
            </a:pPr>
            <a:r>
              <a:rPr lang="fr-FR" sz="2000" dirty="0" smtClean="0">
                <a:solidFill>
                  <a:prstClr val="black"/>
                </a:solidFill>
                <a:latin typeface="Arial"/>
                <a:cs typeface="Arial"/>
              </a:rPr>
              <a:t>Question: Est-ce que nous créons un style particulier ou est-ce que nous nous battons contre  la machine</a:t>
            </a:r>
            <a:r>
              <a:rPr lang="mr-IN" sz="2000" dirty="0" smtClean="0">
                <a:solidFill>
                  <a:prstClr val="black"/>
                </a:solidFill>
                <a:latin typeface="Arial"/>
                <a:cs typeface="Arial"/>
              </a:rPr>
              <a:t>…</a:t>
            </a:r>
            <a:r>
              <a:rPr lang="fr-FR" sz="2000" dirty="0" smtClean="0">
                <a:solidFill>
                  <a:prstClr val="black"/>
                </a:solidFill>
                <a:latin typeface="Arial"/>
                <a:cs typeface="Arial"/>
              </a:rPr>
              <a:t> ou les deux ? </a:t>
            </a:r>
            <a:endParaRPr lang="fr-FR" sz="2000" dirty="0">
              <a:solidFill>
                <a:prstClr val="black"/>
              </a:solidFill>
              <a:latin typeface="Arial"/>
              <a:cs typeface="Arial"/>
            </a:endParaRPr>
          </a:p>
        </p:txBody>
      </p:sp>
      <p:sp>
        <p:nvSpPr>
          <p:cNvPr id="8" name="ZoneTexte 7"/>
          <p:cNvSpPr txBox="1"/>
          <p:nvPr/>
        </p:nvSpPr>
        <p:spPr>
          <a:xfrm>
            <a:off x="0" y="1030010"/>
            <a:ext cx="9143999" cy="461665"/>
          </a:xfrm>
          <a:prstGeom prst="rect">
            <a:avLst/>
          </a:prstGeom>
          <a:noFill/>
        </p:spPr>
        <p:txBody>
          <a:bodyPr wrap="square" rtlCol="0">
            <a:spAutoFit/>
          </a:bodyPr>
          <a:lstStyle/>
          <a:p>
            <a:pPr algn="ctr"/>
            <a:r>
              <a:rPr lang="fr-FR" sz="2400" dirty="0" smtClean="0">
                <a:solidFill>
                  <a:prstClr val="black"/>
                </a:solidFill>
                <a:latin typeface="Arial"/>
                <a:cs typeface="Arial"/>
              </a:rPr>
              <a:t>OPTIQUES ANCIENNES ET CAMÉRAS NUMÉRIQUES</a:t>
            </a:r>
            <a:endParaRPr lang="fr-FR" sz="2400" dirty="0">
              <a:solidFill>
                <a:prstClr val="black"/>
              </a:solidFill>
              <a:latin typeface="Arial"/>
              <a:cs typeface="Arial"/>
            </a:endParaRPr>
          </a:p>
        </p:txBody>
      </p:sp>
    </p:spTree>
    <p:extLst>
      <p:ext uri="{BB962C8B-B14F-4D97-AF65-F5344CB8AC3E}">
        <p14:creationId xmlns:p14="http://schemas.microsoft.com/office/powerpoint/2010/main" val="2802639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cteur droit 1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a:t>
            </a:r>
            <a:r>
              <a:rPr lang="fr-FR" sz="2000" dirty="0">
                <a:latin typeface="Arial"/>
                <a:cs typeface="Arial"/>
              </a:rPr>
              <a:t>-</a:t>
            </a:r>
            <a:r>
              <a:rPr lang="fr-FR" sz="2000" dirty="0" smtClean="0">
                <a:latin typeface="Arial"/>
                <a:cs typeface="Arial"/>
              </a:rPr>
              <a:t> </a:t>
            </a:r>
            <a:r>
              <a:rPr lang="fr-FR" sz="2000" dirty="0">
                <a:latin typeface="Arial"/>
                <a:cs typeface="Arial"/>
              </a:rPr>
              <a:t>CAMÉRA &amp; OPTIQUES : LE PARADOXE</a:t>
            </a:r>
          </a:p>
        </p:txBody>
      </p:sp>
      <p:sp>
        <p:nvSpPr>
          <p:cNvPr id="27" name="ZoneTexte 26"/>
          <p:cNvSpPr txBox="1"/>
          <p:nvPr/>
        </p:nvSpPr>
        <p:spPr>
          <a:xfrm>
            <a:off x="321733" y="2839698"/>
            <a:ext cx="8424334" cy="1360372"/>
          </a:xfrm>
          <a:prstGeom prst="rect">
            <a:avLst/>
          </a:prstGeom>
          <a:noFill/>
        </p:spPr>
        <p:txBody>
          <a:bodyPr wrap="square" rtlCol="0">
            <a:spAutoFit/>
          </a:bodyPr>
          <a:lstStyle/>
          <a:p>
            <a:pPr>
              <a:lnSpc>
                <a:spcPct val="140000"/>
              </a:lnSpc>
            </a:pPr>
            <a:r>
              <a:rPr lang="fr-FR" dirty="0" smtClean="0">
                <a:solidFill>
                  <a:prstClr val="black"/>
                </a:solidFill>
                <a:latin typeface="Arial"/>
                <a:cs typeface="Arial"/>
              </a:rPr>
              <a:t>Question : Sommes-nous certains de bien connaître tous les paramètres de texture donnés par la caméra ?</a:t>
            </a:r>
          </a:p>
          <a:p>
            <a:pPr algn="ctr">
              <a:lnSpc>
                <a:spcPct val="140000"/>
              </a:lnSpc>
            </a:pPr>
            <a:r>
              <a:rPr lang="fr-FR" sz="2400" dirty="0" smtClean="0">
                <a:solidFill>
                  <a:prstClr val="black"/>
                </a:solidFill>
                <a:latin typeface="Arial"/>
                <a:cs typeface="Arial"/>
              </a:rPr>
              <a:t>CAMÉRA &amp; OPTIQUES : UN MARIAGE INTÉRESSANT</a:t>
            </a:r>
          </a:p>
        </p:txBody>
      </p:sp>
      <p:sp>
        <p:nvSpPr>
          <p:cNvPr id="28" name="Rectangle 27"/>
          <p:cNvSpPr/>
          <p:nvPr/>
        </p:nvSpPr>
        <p:spPr>
          <a:xfrm>
            <a:off x="2967549" y="1429418"/>
            <a:ext cx="1122955" cy="410804"/>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solidFill>
                  <a:prstClr val="white"/>
                </a:solidFill>
                <a:latin typeface="Arial"/>
                <a:cs typeface="Arial"/>
              </a:rPr>
              <a:t>OPTIQUES</a:t>
            </a:r>
            <a:endParaRPr lang="fr-FR" sz="1400" dirty="0">
              <a:solidFill>
                <a:prstClr val="white"/>
              </a:solidFill>
              <a:latin typeface="Arial"/>
              <a:cs typeface="Arial"/>
            </a:endParaRPr>
          </a:p>
        </p:txBody>
      </p:sp>
      <p:sp>
        <p:nvSpPr>
          <p:cNvPr id="29" name="Trapèze 28"/>
          <p:cNvSpPr/>
          <p:nvPr/>
        </p:nvSpPr>
        <p:spPr>
          <a:xfrm rot="5400000">
            <a:off x="2494105" y="1451829"/>
            <a:ext cx="736894" cy="354274"/>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0" name="Rectangle 29"/>
          <p:cNvSpPr/>
          <p:nvPr/>
        </p:nvSpPr>
        <p:spPr>
          <a:xfrm>
            <a:off x="4041925" y="1115770"/>
            <a:ext cx="1450187" cy="925947"/>
          </a:xfrm>
          <a:prstGeom prst="rect">
            <a:avLst/>
          </a:prstGeom>
          <a:solidFill>
            <a:schemeClr val="tx1">
              <a:lumMod val="50000"/>
              <a:lumOff val="50000"/>
            </a:schemeClr>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2000" dirty="0" smtClean="0">
                <a:solidFill>
                  <a:prstClr val="white"/>
                </a:solidFill>
                <a:latin typeface="Arial"/>
                <a:cs typeface="Arial"/>
              </a:rPr>
              <a:t>CAMÉRA</a:t>
            </a:r>
            <a:endParaRPr lang="fr-FR" sz="2000" dirty="0">
              <a:solidFill>
                <a:prstClr val="white"/>
              </a:solidFill>
              <a:latin typeface="Arial"/>
              <a:cs typeface="Arial"/>
            </a:endParaRPr>
          </a:p>
        </p:txBody>
      </p:sp>
      <p:cxnSp>
        <p:nvCxnSpPr>
          <p:cNvPr id="31" name="Connecteur droit 30"/>
          <p:cNvCxnSpPr/>
          <p:nvPr/>
        </p:nvCxnSpPr>
        <p:spPr>
          <a:xfrm flipH="1">
            <a:off x="4395957" y="2124266"/>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4764253" y="2130616"/>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4656830" y="2047832"/>
            <a:ext cx="214845" cy="1237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4" name="Connecteur droit 33"/>
          <p:cNvCxnSpPr/>
          <p:nvPr/>
        </p:nvCxnSpPr>
        <p:spPr>
          <a:xfrm>
            <a:off x="4787529" y="2076603"/>
            <a:ext cx="332321" cy="603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859768" y="979115"/>
            <a:ext cx="434568" cy="210478"/>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6" name="Trapèze 35"/>
          <p:cNvSpPr/>
          <p:nvPr/>
        </p:nvSpPr>
        <p:spPr>
          <a:xfrm rot="16200000">
            <a:off x="4185202" y="961141"/>
            <a:ext cx="385652" cy="213104"/>
          </a:xfrm>
          <a:prstGeom prst="trapezoid">
            <a:avLst/>
          </a:prstGeom>
          <a:solidFill>
            <a:srgbClr val="4A452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Tree>
    <p:extLst>
      <p:ext uri="{BB962C8B-B14F-4D97-AF65-F5344CB8AC3E}">
        <p14:creationId xmlns:p14="http://schemas.microsoft.com/office/powerpoint/2010/main" val="3128898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1+#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1+#ppt_w/2"/>
                                          </p:val>
                                        </p:tav>
                                        <p:tav tm="100000">
                                          <p:val>
                                            <p:strVal val="#ppt_x"/>
                                          </p:val>
                                        </p:tav>
                                      </p:tavLst>
                                    </p:anim>
                                    <p:anim calcmode="lin" valueType="num">
                                      <p:cBhvr additive="base">
                                        <p:cTn id="28" dur="50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0-#ppt_w/2"/>
                                          </p:val>
                                        </p:tav>
                                        <p:tav tm="100000">
                                          <p:val>
                                            <p:strVal val="#ppt_x"/>
                                          </p:val>
                                        </p:tav>
                                      </p:tavLst>
                                    </p:anim>
                                    <p:anim calcmode="lin" valueType="num">
                                      <p:cBhvr additive="base">
                                        <p:cTn id="38" dur="1000" fill="hold"/>
                                        <p:tgtEl>
                                          <p:spTgt spid="2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0-#ppt_w/2"/>
                                          </p:val>
                                        </p:tav>
                                        <p:tav tm="100000">
                                          <p:val>
                                            <p:strVal val="#ppt_x"/>
                                          </p:val>
                                        </p:tav>
                                      </p:tavLst>
                                    </p:anim>
                                    <p:anim calcmode="lin" valueType="num">
                                      <p:cBhvr additive="base">
                                        <p:cTn id="4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3" grpId="0" animBg="1"/>
      <p:bldP spid="35" grpId="0" animBg="1"/>
      <p:bldP spid="3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07691" y="2982326"/>
            <a:ext cx="6366933" cy="1450654"/>
          </a:xfrm>
          <a:prstGeom prst="rect">
            <a:avLst/>
          </a:prstGeom>
          <a:noFill/>
        </p:spPr>
        <p:txBody>
          <a:bodyPr wrap="square" rtlCol="0">
            <a:spAutoFit/>
          </a:bodyPr>
          <a:lstStyle/>
          <a:p>
            <a:pPr algn="ctr">
              <a:lnSpc>
                <a:spcPct val="140000"/>
              </a:lnSpc>
            </a:pPr>
            <a:r>
              <a:rPr lang="fr-FR" sz="2400" dirty="0" smtClean="0">
                <a:latin typeface="Arial"/>
                <a:cs typeface="Arial"/>
              </a:rPr>
              <a:t>Question :</a:t>
            </a:r>
          </a:p>
          <a:p>
            <a:pPr algn="just">
              <a:lnSpc>
                <a:spcPct val="140000"/>
              </a:lnSpc>
            </a:pPr>
            <a:r>
              <a:rPr lang="fr-FR" sz="2000" dirty="0" smtClean="0">
                <a:latin typeface="Arial"/>
                <a:cs typeface="Arial"/>
              </a:rPr>
              <a:t>Comment choisir une optique si on n’a pas accès à ce paramètre de détail ? </a:t>
            </a:r>
            <a:endParaRPr lang="fr-FR" sz="1400" dirty="0">
              <a:latin typeface="Arial"/>
              <a:cs typeface="Arial"/>
            </a:endParaRPr>
          </a:p>
        </p:txBody>
      </p:sp>
      <p:cxnSp>
        <p:nvCxnSpPr>
          <p:cNvPr id="20" name="Connecteur droit avec flèche 19"/>
          <p:cNvCxnSpPr/>
          <p:nvPr/>
        </p:nvCxnSpPr>
        <p:spPr>
          <a:xfrm flipV="1">
            <a:off x="6474887" y="837873"/>
            <a:ext cx="707052" cy="951130"/>
          </a:xfrm>
          <a:prstGeom prst="straightConnector1">
            <a:avLst/>
          </a:prstGeom>
          <a:ln w="57150" cmpd="sng">
            <a:solidFill>
              <a:srgbClr val="1CD707"/>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6951133" y="1129335"/>
            <a:ext cx="2192867" cy="1282402"/>
          </a:xfrm>
          <a:prstGeom prst="rect">
            <a:avLst/>
          </a:prstGeom>
          <a:noFill/>
        </p:spPr>
        <p:txBody>
          <a:bodyPr wrap="square" rtlCol="0">
            <a:spAutoFit/>
          </a:bodyPr>
          <a:lstStyle/>
          <a:p>
            <a:pPr>
              <a:lnSpc>
                <a:spcPct val="120000"/>
              </a:lnSpc>
            </a:pPr>
            <a:r>
              <a:rPr lang="fr-FR" sz="2000" dirty="0" smtClean="0">
                <a:latin typeface="Arial"/>
                <a:cs typeface="Arial"/>
              </a:rPr>
              <a:t>Quel niveau ?</a:t>
            </a:r>
          </a:p>
          <a:p>
            <a:pPr>
              <a:lnSpc>
                <a:spcPct val="120000"/>
              </a:lnSpc>
            </a:pPr>
            <a:endParaRPr lang="fr-FR" sz="500" dirty="0" smtClean="0">
              <a:latin typeface="Arial"/>
              <a:cs typeface="Arial"/>
            </a:endParaRPr>
          </a:p>
          <a:p>
            <a:pPr>
              <a:lnSpc>
                <a:spcPct val="120000"/>
              </a:lnSpc>
            </a:pPr>
            <a:r>
              <a:rPr lang="fr-FR" sz="2000" dirty="0" smtClean="0">
                <a:latin typeface="Arial"/>
                <a:cs typeface="Arial"/>
              </a:rPr>
              <a:t>Qui est en charge de le régler ?</a:t>
            </a:r>
            <a:endParaRPr lang="fr-FR" sz="2000" dirty="0">
              <a:latin typeface="Arial"/>
              <a:cs typeface="Arial"/>
            </a:endParaRPr>
          </a:p>
        </p:txBody>
      </p:sp>
      <p:cxnSp>
        <p:nvCxnSpPr>
          <p:cNvPr id="23" name="Connecteur droit 2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8</a:t>
            </a:r>
            <a:r>
              <a:rPr lang="fr-FR" sz="2000" dirty="0" smtClean="0">
                <a:latin typeface="Arial"/>
                <a:cs typeface="Arial"/>
              </a:rPr>
              <a:t> </a:t>
            </a:r>
            <a:r>
              <a:rPr lang="fr-FR" sz="2000" dirty="0">
                <a:latin typeface="Arial"/>
                <a:cs typeface="Arial"/>
              </a:rPr>
              <a:t>-</a:t>
            </a:r>
            <a:r>
              <a:rPr lang="fr-FR" sz="2000" dirty="0" smtClean="0">
                <a:latin typeface="Arial"/>
                <a:cs typeface="Arial"/>
              </a:rPr>
              <a:t> </a:t>
            </a:r>
            <a:r>
              <a:rPr lang="fr-FR" sz="2000" dirty="0">
                <a:latin typeface="Arial"/>
                <a:cs typeface="Arial"/>
              </a:rPr>
              <a:t>CAMÉRA &amp; OPTIQUES : LE </a:t>
            </a:r>
            <a:r>
              <a:rPr lang="fr-FR" sz="2000" dirty="0" smtClean="0">
                <a:latin typeface="Arial"/>
                <a:cs typeface="Arial"/>
              </a:rPr>
              <a:t>PARADOXE</a:t>
            </a:r>
            <a:endParaRPr lang="fr-FR" sz="2000" dirty="0">
              <a:latin typeface="Arial"/>
              <a:cs typeface="Arial"/>
            </a:endParaRPr>
          </a:p>
        </p:txBody>
      </p:sp>
      <p:cxnSp>
        <p:nvCxnSpPr>
          <p:cNvPr id="11" name="Connecteur droit avec flèche 10"/>
          <p:cNvCxnSpPr/>
          <p:nvPr/>
        </p:nvCxnSpPr>
        <p:spPr>
          <a:xfrm>
            <a:off x="4809198" y="1816836"/>
            <a:ext cx="1665689" cy="0"/>
          </a:xfrm>
          <a:prstGeom prst="straightConnector1">
            <a:avLst/>
          </a:prstGeom>
          <a:ln w="57150" cmpd="sng">
            <a:solidFill>
              <a:srgbClr val="1CD707"/>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2" name="Image 11" descr="Capture d’écran 2018-10-31 à 17.04.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219" y="966021"/>
            <a:ext cx="4326224" cy="1696899"/>
          </a:xfrm>
          <a:prstGeom prst="rect">
            <a:avLst/>
          </a:prstGeom>
          <a:ln w="19050" cmpd="sng">
            <a:solidFill>
              <a:schemeClr val="tx1"/>
            </a:solidFill>
          </a:ln>
          <a:effectLst>
            <a:outerShdw blurRad="50800" dist="38100" dir="2700000" algn="tl" rotWithShape="0">
              <a:prstClr val="black">
                <a:alpha val="40000"/>
              </a:prstClr>
            </a:outerShdw>
          </a:effectLst>
        </p:spPr>
      </p:pic>
      <p:sp>
        <p:nvSpPr>
          <p:cNvPr id="13" name="ZoneTexte 12"/>
          <p:cNvSpPr txBox="1"/>
          <p:nvPr/>
        </p:nvSpPr>
        <p:spPr>
          <a:xfrm>
            <a:off x="4686413" y="903371"/>
            <a:ext cx="1646767" cy="1594541"/>
          </a:xfrm>
          <a:prstGeom prst="rect">
            <a:avLst/>
          </a:prstGeom>
          <a:solidFill>
            <a:srgbClr val="FFF7DA"/>
          </a:solidFill>
          <a:ln>
            <a:solidFill>
              <a:srgbClr val="800000"/>
            </a:solidFill>
          </a:ln>
          <a:effectLst>
            <a:outerShdw blurRad="50800" dist="38100" dir="2700000" algn="tl" rotWithShape="0">
              <a:prstClr val="black">
                <a:alpha val="40000"/>
              </a:prstClr>
            </a:outerShdw>
          </a:effectLst>
        </p:spPr>
        <p:txBody>
          <a:bodyPr wrap="square" bIns="187200" rtlCol="0">
            <a:spAutoFit/>
          </a:bodyPr>
          <a:lstStyle/>
          <a:p>
            <a:pPr algn="ctr">
              <a:lnSpc>
                <a:spcPct val="150000"/>
              </a:lnSpc>
            </a:pPr>
            <a:r>
              <a:rPr lang="fr-FR" sz="2000" dirty="0" smtClean="0">
                <a:solidFill>
                  <a:srgbClr val="800000"/>
                </a:solidFill>
                <a:latin typeface="Arial"/>
                <a:cs typeface="Arial"/>
              </a:rPr>
              <a:t>Système de </a:t>
            </a:r>
            <a:r>
              <a:rPr lang="fr-FR" sz="2000" dirty="0" err="1" smtClean="0">
                <a:solidFill>
                  <a:srgbClr val="800000"/>
                </a:solidFill>
                <a:latin typeface="Arial"/>
                <a:cs typeface="Arial"/>
              </a:rPr>
              <a:t>réglagede</a:t>
            </a:r>
            <a:r>
              <a:rPr lang="fr-FR" sz="2000" dirty="0" smtClean="0">
                <a:solidFill>
                  <a:srgbClr val="800000"/>
                </a:solidFill>
                <a:latin typeface="Arial"/>
                <a:cs typeface="Arial"/>
              </a:rPr>
              <a:t> détail</a:t>
            </a:r>
            <a:endParaRPr lang="fr-FR" sz="2000" dirty="0">
              <a:solidFill>
                <a:srgbClr val="800000"/>
              </a:solidFill>
              <a:latin typeface="Arial"/>
              <a:cs typeface="Arial"/>
            </a:endParaRPr>
          </a:p>
        </p:txBody>
      </p:sp>
    </p:spTree>
    <p:extLst>
      <p:ext uri="{BB962C8B-B14F-4D97-AF65-F5344CB8AC3E}">
        <p14:creationId xmlns:p14="http://schemas.microsoft.com/office/powerpoint/2010/main" val="1945998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2590800"/>
            <a:ext cx="9017000" cy="646331"/>
          </a:xfrm>
          <a:prstGeom prst="rect">
            <a:avLst/>
          </a:prstGeom>
          <a:noFill/>
        </p:spPr>
        <p:txBody>
          <a:bodyPr wrap="square" rtlCol="0">
            <a:spAutoFit/>
          </a:bodyPr>
          <a:lstStyle/>
          <a:p>
            <a:pPr algn="ctr"/>
            <a:r>
              <a:rPr lang="fr-FR" sz="3600" b="1" dirty="0">
                <a:latin typeface="Arial"/>
                <a:cs typeface="Arial"/>
              </a:rPr>
              <a:t>9</a:t>
            </a:r>
            <a:r>
              <a:rPr lang="fr-FR" sz="3600" b="1" dirty="0" smtClean="0">
                <a:latin typeface="Arial"/>
                <a:cs typeface="Arial"/>
              </a:rPr>
              <a:t> </a:t>
            </a:r>
            <a:r>
              <a:rPr lang="fr-FR" sz="2800" dirty="0">
                <a:latin typeface="Arial"/>
                <a:cs typeface="Arial"/>
              </a:rPr>
              <a:t>-</a:t>
            </a:r>
            <a:r>
              <a:rPr lang="fr-FR" sz="2800" dirty="0" smtClean="0">
                <a:latin typeface="Arial"/>
                <a:cs typeface="Arial"/>
              </a:rPr>
              <a:t> MAÎTRISE DE LA TEXTURE </a:t>
            </a:r>
            <a:r>
              <a:rPr lang="fr-FR" sz="2800" dirty="0">
                <a:latin typeface="Arial"/>
                <a:cs typeface="Arial"/>
              </a:rPr>
              <a:t>-</a:t>
            </a:r>
            <a:r>
              <a:rPr lang="fr-FR" sz="2800" dirty="0" smtClean="0">
                <a:latin typeface="Arial"/>
                <a:cs typeface="Arial"/>
              </a:rPr>
              <a:t> QUELS OUTILS ?</a:t>
            </a:r>
            <a:endParaRPr lang="fr-FR" sz="2800" dirty="0">
              <a:latin typeface="Arial"/>
              <a:cs typeface="Arial"/>
            </a:endParaRPr>
          </a:p>
        </p:txBody>
      </p:sp>
      <p:sp>
        <p:nvSpPr>
          <p:cNvPr id="7" name="Rectangle 6"/>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5" name="ZoneTexte 4"/>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1874294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1000" y="1049908"/>
            <a:ext cx="8382000" cy="2098010"/>
          </a:xfrm>
          <a:prstGeom prst="rect">
            <a:avLst/>
          </a:prstGeom>
          <a:noFill/>
        </p:spPr>
        <p:txBody>
          <a:bodyPr wrap="square" rtlCol="0">
            <a:spAutoFit/>
          </a:bodyPr>
          <a:lstStyle/>
          <a:p>
            <a:pPr>
              <a:lnSpc>
                <a:spcPct val="150000"/>
              </a:lnSpc>
            </a:pPr>
            <a:r>
              <a:rPr lang="fr-FR" sz="2400" dirty="0" smtClean="0">
                <a:latin typeface="Arial"/>
                <a:cs typeface="Arial"/>
              </a:rPr>
              <a:t>Mots différents, significations différentes</a:t>
            </a:r>
            <a:endParaRPr lang="fr-FR" sz="2400" dirty="0">
              <a:latin typeface="Arial"/>
              <a:cs typeface="Arial"/>
            </a:endParaRPr>
          </a:p>
          <a:p>
            <a:pPr>
              <a:lnSpc>
                <a:spcPct val="150000"/>
              </a:lnSpc>
            </a:pPr>
            <a:endParaRPr lang="fr-FR" sz="2400" dirty="0">
              <a:latin typeface="Arial"/>
              <a:cs typeface="Arial"/>
            </a:endParaRPr>
          </a:p>
          <a:p>
            <a:pPr lvl="1">
              <a:lnSpc>
                <a:spcPct val="150000"/>
              </a:lnSpc>
              <a:buClr>
                <a:srgbClr val="FF0000"/>
              </a:buClr>
            </a:pPr>
            <a:r>
              <a:rPr lang="fr-FR" sz="2000" dirty="0" smtClean="0">
                <a:latin typeface="Arial"/>
                <a:cs typeface="Arial"/>
              </a:rPr>
              <a:t>‘’</a:t>
            </a:r>
            <a:r>
              <a:rPr lang="fr-FR" sz="2000" dirty="0" err="1" smtClean="0">
                <a:latin typeface="Arial"/>
                <a:cs typeface="Arial"/>
              </a:rPr>
              <a:t>Detail</a:t>
            </a:r>
            <a:r>
              <a:rPr lang="fr-FR" sz="2000" dirty="0" smtClean="0">
                <a:latin typeface="Arial"/>
                <a:cs typeface="Arial"/>
              </a:rPr>
              <a:t>’’ et système de ‘’</a:t>
            </a:r>
            <a:r>
              <a:rPr lang="fr-FR" sz="2000" dirty="0" err="1" smtClean="0">
                <a:latin typeface="Arial"/>
                <a:cs typeface="Arial"/>
              </a:rPr>
              <a:t>detail</a:t>
            </a:r>
            <a:r>
              <a:rPr lang="fr-FR" sz="2000" dirty="0" smtClean="0">
                <a:latin typeface="Arial"/>
                <a:cs typeface="Arial"/>
              </a:rPr>
              <a:t>’’ (</a:t>
            </a:r>
            <a:r>
              <a:rPr lang="fr-FR" sz="2000" dirty="0" err="1" smtClean="0">
                <a:latin typeface="Arial"/>
                <a:cs typeface="Arial"/>
              </a:rPr>
              <a:t>detailing</a:t>
            </a:r>
            <a:r>
              <a:rPr lang="fr-FR" sz="2000" dirty="0" smtClean="0">
                <a:latin typeface="Arial"/>
                <a:cs typeface="Arial"/>
              </a:rPr>
              <a:t> system) ont une signification différente pour chaque fabricant</a:t>
            </a: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12147" y="47619"/>
            <a:ext cx="4908054" cy="400110"/>
          </a:xfrm>
          <a:prstGeom prst="rect">
            <a:avLst/>
          </a:prstGeom>
          <a:noFill/>
        </p:spPr>
        <p:txBody>
          <a:bodyPr wrap="square" rtlCol="0">
            <a:spAutoFit/>
          </a:bodyPr>
          <a:lstStyle/>
          <a:p>
            <a:r>
              <a:rPr lang="fr-FR" sz="2000" dirty="0" smtClean="0">
                <a:latin typeface="Arial"/>
                <a:cs typeface="Arial"/>
              </a:rPr>
              <a:t>PROBLÈMES DE SÉMANTIQUE</a:t>
            </a:r>
            <a:endParaRPr lang="fr-FR" sz="2000" dirty="0">
              <a:latin typeface="Arial"/>
              <a:cs typeface="Arial"/>
            </a:endParaRPr>
          </a:p>
        </p:txBody>
      </p:sp>
    </p:spTree>
    <p:extLst>
      <p:ext uri="{BB962C8B-B14F-4D97-AF65-F5344CB8AC3E}">
        <p14:creationId xmlns:p14="http://schemas.microsoft.com/office/powerpoint/2010/main" val="1291247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466" y="1642458"/>
            <a:ext cx="9152466" cy="1144929"/>
          </a:xfrm>
          <a:prstGeom prst="rect">
            <a:avLst/>
          </a:prstGeom>
          <a:noFill/>
        </p:spPr>
        <p:txBody>
          <a:bodyPr wrap="square" lIns="432000" tIns="0" rIns="432000" bIns="0" rtlCol="0">
            <a:spAutoFit/>
          </a:bodyPr>
          <a:lstStyle/>
          <a:p>
            <a:pPr lvl="1" algn="just">
              <a:lnSpc>
                <a:spcPct val="140000"/>
              </a:lnSpc>
            </a:pPr>
            <a:r>
              <a:rPr lang="fr-FR" dirty="0" smtClean="0">
                <a:latin typeface="Arial"/>
                <a:cs typeface="Arial"/>
              </a:rPr>
              <a:t>Une avancée intéressante concernant la texture a été développée par SONY il y a quelques années pour créer des courbes de Gamma ‘’à façon’’ avec le CVP file editor.</a:t>
            </a:r>
          </a:p>
        </p:txBody>
      </p:sp>
      <p:sp>
        <p:nvSpPr>
          <p:cNvPr id="8" name="ZoneTexte 7"/>
          <p:cNvSpPr txBox="1"/>
          <p:nvPr/>
        </p:nvSpPr>
        <p:spPr>
          <a:xfrm>
            <a:off x="-6388" y="3016192"/>
            <a:ext cx="6004696" cy="1144929"/>
          </a:xfrm>
          <a:prstGeom prst="rect">
            <a:avLst/>
          </a:prstGeom>
          <a:noFill/>
        </p:spPr>
        <p:txBody>
          <a:bodyPr wrap="square" lIns="432000" tIns="0" rIns="432000" bIns="0" rtlCol="0">
            <a:spAutoFit/>
          </a:bodyPr>
          <a:lstStyle/>
          <a:p>
            <a:pPr lvl="1">
              <a:lnSpc>
                <a:spcPct val="140000"/>
              </a:lnSpc>
            </a:pPr>
            <a:r>
              <a:rPr lang="fr-FR" dirty="0" smtClean="0">
                <a:latin typeface="Arial"/>
                <a:cs typeface="Arial"/>
              </a:rPr>
              <a:t>Les courbes de Gamma et leurs encodages jouent un rôle important dans la perception du piqué.</a:t>
            </a:r>
            <a:endParaRPr lang="fr-FR" sz="2000" dirty="0" smtClean="0">
              <a:latin typeface="Arial"/>
              <a:cs typeface="Arial"/>
            </a:endParaRPr>
          </a:p>
        </p:txBody>
      </p:sp>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3121" y="2708495"/>
            <a:ext cx="2898346" cy="2010727"/>
          </a:xfrm>
          <a:prstGeom prst="rect">
            <a:avLst/>
          </a:prstGeom>
          <a:ln>
            <a:solidFill>
              <a:schemeClr val="tx1"/>
            </a:solidFill>
          </a:ln>
        </p:spPr>
      </p:pic>
      <p:sp>
        <p:nvSpPr>
          <p:cNvPr id="12" name="ZoneTexte 1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 Box 5"/>
          <p:cNvSpPr txBox="1">
            <a:spLocks noChangeArrowheads="1"/>
          </p:cNvSpPr>
          <p:nvPr/>
        </p:nvSpPr>
        <p:spPr bwMode="auto">
          <a:xfrm>
            <a:off x="6544067" y="230511"/>
            <a:ext cx="1931236" cy="882242"/>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lnSpc>
                <a:spcPct val="120000"/>
              </a:lnSpc>
            </a:pPr>
            <a:r>
              <a:rPr lang="en-US" sz="2000" b="1" dirty="0" smtClean="0"/>
              <a:t>CAMÉRA</a:t>
            </a:r>
          </a:p>
          <a:p>
            <a:pPr algn="ctr">
              <a:lnSpc>
                <a:spcPct val="120000"/>
              </a:lnSpc>
            </a:pPr>
            <a:endParaRPr lang="en-US" sz="1400" b="1" dirty="0"/>
          </a:p>
        </p:txBody>
      </p:sp>
      <p:sp>
        <p:nvSpPr>
          <p:cNvPr id="10" name="ZoneTexte 9"/>
          <p:cNvSpPr txBox="1"/>
          <p:nvPr/>
        </p:nvSpPr>
        <p:spPr>
          <a:xfrm>
            <a:off x="0" y="974453"/>
            <a:ext cx="9144000" cy="461665"/>
          </a:xfrm>
          <a:prstGeom prst="rect">
            <a:avLst/>
          </a:prstGeom>
          <a:noFill/>
        </p:spPr>
        <p:txBody>
          <a:bodyPr wrap="square" rtlCol="0">
            <a:spAutoFit/>
          </a:bodyPr>
          <a:lstStyle/>
          <a:p>
            <a:pPr lvl="1"/>
            <a:r>
              <a:rPr lang="fr-FR" sz="2400" dirty="0" smtClean="0">
                <a:latin typeface="Arial"/>
                <a:cs typeface="Arial"/>
              </a:rPr>
              <a:t>EXEMPLES : SONY</a:t>
            </a:r>
            <a:endParaRPr lang="fr-FR" sz="2400" dirty="0">
              <a:latin typeface="Arial"/>
              <a:cs typeface="Arial"/>
            </a:endParaRPr>
          </a:p>
        </p:txBody>
      </p:sp>
    </p:spTree>
    <p:extLst>
      <p:ext uri="{BB962C8B-B14F-4D97-AF65-F5344CB8AC3E}">
        <p14:creationId xmlns:p14="http://schemas.microsoft.com/office/powerpoint/2010/main" val="2110099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Box 5"/>
          <p:cNvSpPr txBox="1">
            <a:spLocks noChangeArrowheads="1"/>
          </p:cNvSpPr>
          <p:nvPr/>
        </p:nvSpPr>
        <p:spPr bwMode="auto">
          <a:xfrm>
            <a:off x="6544067" y="230511"/>
            <a:ext cx="1931236" cy="882242"/>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lnSpc>
                <a:spcPct val="120000"/>
              </a:lnSpc>
            </a:pPr>
            <a:r>
              <a:rPr lang="en-US" sz="2000" b="1" dirty="0" smtClean="0"/>
              <a:t>CAMÉRA</a:t>
            </a:r>
          </a:p>
          <a:p>
            <a:pPr algn="ctr">
              <a:lnSpc>
                <a:spcPct val="120000"/>
              </a:lnSpc>
            </a:pPr>
            <a:endParaRPr lang="en-US" sz="1400" b="1" dirty="0"/>
          </a:p>
        </p:txBody>
      </p:sp>
      <p:sp>
        <p:nvSpPr>
          <p:cNvPr id="17" name="ZoneTexte 16"/>
          <p:cNvSpPr txBox="1"/>
          <p:nvPr/>
        </p:nvSpPr>
        <p:spPr>
          <a:xfrm>
            <a:off x="499533" y="1808651"/>
            <a:ext cx="4326467" cy="2322687"/>
          </a:xfrm>
          <a:prstGeom prst="rect">
            <a:avLst/>
          </a:prstGeom>
          <a:noFill/>
        </p:spPr>
        <p:txBody>
          <a:bodyPr wrap="square" rtlCol="0">
            <a:spAutoFit/>
          </a:bodyPr>
          <a:lstStyle/>
          <a:p>
            <a:pPr algn="just"/>
            <a:r>
              <a:rPr lang="fr-FR" sz="2000" dirty="0" smtClean="0">
                <a:latin typeface="Arial"/>
                <a:cs typeface="Arial"/>
              </a:rPr>
              <a:t>Nouveaux paramètres ?</a:t>
            </a:r>
          </a:p>
          <a:p>
            <a:pPr algn="just"/>
            <a:endParaRPr lang="fr-FR" sz="1050" dirty="0">
              <a:latin typeface="Arial"/>
              <a:cs typeface="Arial"/>
            </a:endParaRPr>
          </a:p>
          <a:p>
            <a:pPr algn="just">
              <a:lnSpc>
                <a:spcPct val="140000"/>
              </a:lnSpc>
            </a:pPr>
            <a:r>
              <a:rPr lang="fr-FR" sz="1600" dirty="0" smtClean="0">
                <a:latin typeface="Arial"/>
                <a:cs typeface="Arial"/>
              </a:rPr>
              <a:t>Pas vraiment, les premières caméras HD ENG </a:t>
            </a:r>
            <a:r>
              <a:rPr lang="mr-IN" sz="1600" dirty="0" smtClean="0">
                <a:latin typeface="Arial"/>
                <a:cs typeface="Arial"/>
              </a:rPr>
              <a:t>–</a:t>
            </a:r>
            <a:r>
              <a:rPr lang="fr-FR" sz="1600" dirty="0" smtClean="0">
                <a:latin typeface="Arial"/>
                <a:cs typeface="Arial"/>
              </a:rPr>
              <a:t> à commencer par la Sony F900 </a:t>
            </a:r>
            <a:r>
              <a:rPr lang="mr-IN" sz="1600" dirty="0" smtClean="0">
                <a:latin typeface="Arial"/>
                <a:cs typeface="Arial"/>
              </a:rPr>
              <a:t>–</a:t>
            </a:r>
            <a:r>
              <a:rPr lang="fr-FR" sz="1600" dirty="0" smtClean="0">
                <a:latin typeface="Arial"/>
                <a:cs typeface="Arial"/>
              </a:rPr>
              <a:t> accordaient une maîtrise considérable de la perception du piqué  à travers les réglages de la page ‘’</a:t>
            </a:r>
            <a:r>
              <a:rPr lang="fr-FR" sz="1600" dirty="0" err="1">
                <a:latin typeface="Arial"/>
                <a:cs typeface="Arial"/>
              </a:rPr>
              <a:t>D</a:t>
            </a:r>
            <a:r>
              <a:rPr lang="fr-FR" sz="1600" dirty="0" err="1" smtClean="0">
                <a:latin typeface="Arial"/>
                <a:cs typeface="Arial"/>
              </a:rPr>
              <a:t>etail</a:t>
            </a:r>
            <a:r>
              <a:rPr lang="fr-FR" sz="1600" dirty="0" smtClean="0">
                <a:latin typeface="Arial"/>
                <a:cs typeface="Arial"/>
              </a:rPr>
              <a:t>’’ dans le PAINT MENU.</a:t>
            </a:r>
          </a:p>
        </p:txBody>
      </p:sp>
      <p:sp>
        <p:nvSpPr>
          <p:cNvPr id="13" name="ZoneTexte 12"/>
          <p:cNvSpPr txBox="1"/>
          <p:nvPr/>
        </p:nvSpPr>
        <p:spPr>
          <a:xfrm>
            <a:off x="0" y="974453"/>
            <a:ext cx="9144000" cy="461665"/>
          </a:xfrm>
          <a:prstGeom prst="rect">
            <a:avLst/>
          </a:prstGeom>
          <a:noFill/>
        </p:spPr>
        <p:txBody>
          <a:bodyPr wrap="square" rtlCol="0">
            <a:spAutoFit/>
          </a:bodyPr>
          <a:lstStyle/>
          <a:p>
            <a:pPr lvl="1"/>
            <a:r>
              <a:rPr lang="fr-FR" sz="2400" dirty="0" smtClean="0">
                <a:latin typeface="Arial"/>
                <a:cs typeface="Arial"/>
              </a:rPr>
              <a:t>EXEMPLES : SONY</a:t>
            </a:r>
            <a:endParaRPr lang="fr-FR" sz="2400" dirty="0">
              <a:latin typeface="Arial"/>
              <a:cs typeface="Arial"/>
            </a:endParaRPr>
          </a:p>
        </p:txBody>
      </p:sp>
      <p:sp>
        <p:nvSpPr>
          <p:cNvPr id="15" name="ZoneTexte 14"/>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graphicFrame>
        <p:nvGraphicFramePr>
          <p:cNvPr id="19" name="Tableau 18"/>
          <p:cNvGraphicFramePr>
            <a:graphicFrameLocks noGrp="1"/>
          </p:cNvGraphicFramePr>
          <p:nvPr>
            <p:extLst>
              <p:ext uri="{D42A27DB-BD31-4B8C-83A1-F6EECF244321}">
                <p14:modId xmlns:p14="http://schemas.microsoft.com/office/powerpoint/2010/main" val="3365475940"/>
              </p:ext>
            </p:extLst>
          </p:nvPr>
        </p:nvGraphicFramePr>
        <p:xfrm>
          <a:off x="5367863" y="1436118"/>
          <a:ext cx="3429002" cy="2194675"/>
        </p:xfrm>
        <a:graphic>
          <a:graphicData uri="http://schemas.openxmlformats.org/drawingml/2006/table">
            <a:tbl>
              <a:tblPr firstRow="1" bandRow="1">
                <a:tableStyleId>{2D5ABB26-0587-4C30-8999-92F81FD0307C}</a:tableStyleId>
              </a:tblPr>
              <a:tblGrid>
                <a:gridCol w="773621"/>
                <a:gridCol w="885127"/>
                <a:gridCol w="885127"/>
                <a:gridCol w="885127"/>
              </a:tblGrid>
              <a:tr h="257204">
                <a:tc gridSpan="4">
                  <a:txBody>
                    <a:bodyPr/>
                    <a:lstStyle/>
                    <a:p>
                      <a:pPr algn="ctr" fontAlgn="ctr"/>
                      <a:r>
                        <a:rPr lang="fr-FR" sz="1200" b="1" i="0" u="none" strike="noStrike" dirty="0">
                          <a:solidFill>
                            <a:srgbClr val="FFFFFF"/>
                          </a:solidFill>
                          <a:effectLst/>
                          <a:latin typeface="Arial"/>
                        </a:rPr>
                        <a:t>PAINT </a:t>
                      </a:r>
                      <a:r>
                        <a:rPr lang="fr-FR" sz="1200" b="1" i="0" u="none" strike="noStrike" dirty="0" smtClean="0">
                          <a:solidFill>
                            <a:srgbClr val="FFFFFF"/>
                          </a:solidFill>
                          <a:effectLst/>
                          <a:latin typeface="Arial"/>
                        </a:rPr>
                        <a:t>      </a:t>
                      </a:r>
                      <a:r>
                        <a:rPr lang="fr-FR" sz="1800" b="1" i="0" u="none" strike="noStrike" dirty="0">
                          <a:solidFill>
                            <a:srgbClr val="FFFFFF"/>
                          </a:solidFill>
                          <a:effectLst/>
                          <a:latin typeface="Arial"/>
                        </a:rPr>
                        <a:t>DETAIL   LEVEL 1</a:t>
                      </a:r>
                      <a:endParaRPr lang="fr-FR" sz="1200" b="1" i="0" u="none" strike="noStrike" dirty="0">
                        <a:solidFill>
                          <a:srgbClr val="FFFF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257204">
                <a:tc>
                  <a:txBody>
                    <a:bodyPr/>
                    <a:lstStyle/>
                    <a:p>
                      <a:pPr algn="ctr" fontAlgn="ctr"/>
                      <a:r>
                        <a:rPr lang="fr-FR" sz="1200" b="1" i="0" u="none" strike="noStrike" dirty="0">
                          <a:effectLst/>
                          <a:latin typeface="Arial"/>
                        </a:rPr>
                        <a:t> </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200" b="1" i="0" u="none" strike="noStrike" dirty="0">
                          <a:effectLst/>
                          <a:latin typeface="Arial"/>
                        </a:rPr>
                        <a:t>MASTER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200" b="1" i="0" u="none" strike="noStrike" dirty="0">
                          <a:effectLst/>
                          <a:latin typeface="Arial"/>
                        </a:rPr>
                        <a:t>WHT</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200" b="1" i="0" u="none" strike="noStrike" dirty="0">
                          <a:effectLst/>
                          <a:latin typeface="Arial"/>
                        </a:rPr>
                        <a:t>BLK</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7204">
                <a:tc>
                  <a:txBody>
                    <a:bodyPr/>
                    <a:lstStyle/>
                    <a:p>
                      <a:pPr algn="ctr" fontAlgn="ctr"/>
                      <a:r>
                        <a:rPr lang="fr-FR" sz="1400" b="1" i="0" u="none" strike="noStrike" dirty="0">
                          <a:effectLst/>
                          <a:latin typeface="Arial"/>
                        </a:rPr>
                        <a:t> LEVEL</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600" b="1" i="0" u="none" strike="noStrike" dirty="0" smtClean="0">
                          <a:effectLst/>
                          <a:latin typeface="Arial"/>
                        </a:rPr>
                        <a:t>- 50</a:t>
                      </a:r>
                      <a:endParaRPr lang="fr-FR" sz="1600" b="1" i="0" u="none" strike="noStrike" dirty="0">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1" i="0" u="none" strike="noStrike" dirty="0">
                          <a:effectLst/>
                          <a:latin typeface="Arial"/>
                        </a:rPr>
                        <a:t>/////////</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1" i="0" u="none" strike="noStrike" dirty="0">
                          <a:effectLst/>
                          <a:latin typeface="Arial"/>
                        </a:rPr>
                        <a:t>/////////</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7204">
                <a:tc>
                  <a:txBody>
                    <a:bodyPr/>
                    <a:lstStyle/>
                    <a:p>
                      <a:pPr algn="ctr" fontAlgn="ctr"/>
                      <a:r>
                        <a:rPr lang="fr-FR" sz="1400" b="1" i="0" u="none" strike="noStrike" dirty="0">
                          <a:effectLst/>
                          <a:latin typeface="Arial"/>
                        </a:rPr>
                        <a:t> LIMITER</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600" b="1" i="0" u="none" strike="noStrike" dirty="0" smtClean="0">
                          <a:effectLst/>
                          <a:latin typeface="Arial"/>
                        </a:rPr>
                        <a:t>-99</a:t>
                      </a:r>
                      <a:endParaRPr lang="fr-FR" sz="1600" b="1" i="0" u="none" strike="noStrike" dirty="0">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1" i="0" u="none" strike="noStrike" dirty="0">
                          <a:effectLst/>
                          <a:latin typeface="Arial"/>
                        </a:rPr>
                        <a:t>+99</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1" i="0" u="none" strike="noStrike" dirty="0">
                          <a:effectLst/>
                          <a:latin typeface="Arial"/>
                        </a:rPr>
                        <a:t>0,0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7204">
                <a:tc>
                  <a:txBody>
                    <a:bodyPr/>
                    <a:lstStyle/>
                    <a:p>
                      <a:pPr algn="ctr" fontAlgn="ctr"/>
                      <a:r>
                        <a:rPr lang="fr-FR" sz="1400" b="1" i="0" u="none" strike="noStrike" dirty="0">
                          <a:effectLst/>
                          <a:latin typeface="Arial"/>
                        </a:rPr>
                        <a:t> CRISP</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600" b="1" i="0" u="none" strike="noStrike" dirty="0">
                          <a:effectLst/>
                          <a:latin typeface="Arial"/>
                        </a:rPr>
                        <a:t>-70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200" b="1" i="0" u="none" strike="noStrike" dirty="0">
                          <a:effectLst/>
                          <a:latin typeface="Arial"/>
                        </a:rPr>
                        <a:t>H/V RATIO</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1" i="0" u="none" strike="noStrike" dirty="0">
                          <a:effectLst/>
                          <a:latin typeface="Arial"/>
                        </a:rPr>
                        <a:t>0,0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7204">
                <a:tc>
                  <a:txBody>
                    <a:bodyPr/>
                    <a:lstStyle/>
                    <a:p>
                      <a:pPr algn="ctr" fontAlgn="ctr"/>
                      <a:r>
                        <a:rPr lang="fr-FR" sz="1400" b="1" i="0" u="none" strike="noStrike" dirty="0">
                          <a:effectLst/>
                          <a:latin typeface="Arial"/>
                        </a:rPr>
                        <a:t>H  FREQ</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600" b="1" i="0" u="none" strike="noStrike" dirty="0">
                          <a:effectLst/>
                          <a:latin typeface="Arial"/>
                        </a:rPr>
                        <a:t>-99</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100" b="1" i="0" u="none" strike="noStrike" dirty="0">
                          <a:effectLst/>
                          <a:latin typeface="Arial"/>
                        </a:rPr>
                        <a:t>LEVEL DEP</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1" i="0" u="none" strike="noStrike" dirty="0">
                          <a:effectLst/>
                          <a:latin typeface="Arial"/>
                        </a:rPr>
                        <a:t>0,0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8999">
                <a:tc>
                  <a:txBody>
                    <a:bodyPr/>
                    <a:lstStyle/>
                    <a:p>
                      <a:pPr algn="ctr" fontAlgn="ctr"/>
                      <a:r>
                        <a:rPr lang="fr-FR" sz="1600" b="1" i="0" u="none" strike="noStrike" dirty="0">
                          <a:effectLst/>
                          <a:latin typeface="Arial"/>
                        </a:rPr>
                        <a:t>DETAIL</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800" b="1" i="0" u="none" strike="noStrike" dirty="0">
                          <a:effectLst/>
                          <a:latin typeface="Arial"/>
                        </a:rPr>
                        <a:t>ON</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400" b="1" i="0" u="none" strike="noStrike" dirty="0">
                          <a:effectLst/>
                          <a:latin typeface="Arial"/>
                        </a:rPr>
                        <a:t>LEVEL DEP</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Arial"/>
                        </a:rPr>
                        <a:t>OFF</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20" name="Tableau 19"/>
          <p:cNvGraphicFramePr>
            <a:graphicFrameLocks noGrp="1"/>
          </p:cNvGraphicFramePr>
          <p:nvPr>
            <p:extLst>
              <p:ext uri="{D42A27DB-BD31-4B8C-83A1-F6EECF244321}">
                <p14:modId xmlns:p14="http://schemas.microsoft.com/office/powerpoint/2010/main" val="468350217"/>
              </p:ext>
            </p:extLst>
          </p:nvPr>
        </p:nvGraphicFramePr>
        <p:xfrm>
          <a:off x="5355623" y="3851494"/>
          <a:ext cx="3441242" cy="1160772"/>
        </p:xfrm>
        <a:graphic>
          <a:graphicData uri="http://schemas.openxmlformats.org/drawingml/2006/table">
            <a:tbl>
              <a:tblPr firstRow="1" bandRow="1">
                <a:tableStyleId>{2D5ABB26-0587-4C30-8999-92F81FD0307C}</a:tableStyleId>
              </a:tblPr>
              <a:tblGrid>
                <a:gridCol w="2246963"/>
                <a:gridCol w="1194279"/>
              </a:tblGrid>
              <a:tr h="401123">
                <a:tc gridSpan="2">
                  <a:txBody>
                    <a:bodyPr/>
                    <a:lstStyle/>
                    <a:p>
                      <a:pPr algn="ctr" fontAlgn="ctr"/>
                      <a:r>
                        <a:rPr lang="fr-FR" sz="1200" b="1" i="0" u="none" strike="noStrike" dirty="0">
                          <a:solidFill>
                            <a:srgbClr val="FFFFFF"/>
                          </a:solidFill>
                          <a:effectLst/>
                          <a:latin typeface="Arial"/>
                        </a:rPr>
                        <a:t>PAINT </a:t>
                      </a:r>
                      <a:r>
                        <a:rPr lang="fr-FR" sz="1200" b="1" i="0" u="none" strike="noStrike" dirty="0" smtClean="0">
                          <a:solidFill>
                            <a:srgbClr val="FFFFFF"/>
                          </a:solidFill>
                          <a:effectLst/>
                          <a:latin typeface="Arial"/>
                        </a:rPr>
                        <a:t>      </a:t>
                      </a:r>
                      <a:r>
                        <a:rPr lang="fr-FR" sz="1800" b="1" i="0" u="none" strike="noStrike" dirty="0">
                          <a:solidFill>
                            <a:srgbClr val="FFFFFF"/>
                          </a:solidFill>
                          <a:effectLst/>
                          <a:latin typeface="Arial"/>
                        </a:rPr>
                        <a:t>DETAIL   LEVEL </a:t>
                      </a:r>
                      <a:r>
                        <a:rPr lang="fr-FR" sz="1800" b="1" i="0" u="none" strike="noStrike" dirty="0" smtClean="0">
                          <a:solidFill>
                            <a:srgbClr val="FFFFFF"/>
                          </a:solidFill>
                          <a:effectLst/>
                          <a:latin typeface="Arial"/>
                        </a:rPr>
                        <a:t>2</a:t>
                      </a:r>
                      <a:endParaRPr lang="fr-FR" sz="1200" b="1" i="0" u="none" strike="noStrike" dirty="0">
                        <a:solidFill>
                          <a:srgbClr val="FFFFFF"/>
                        </a:solidFill>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hMerge="1">
                  <a:txBody>
                    <a:bodyPr/>
                    <a:lstStyle/>
                    <a:p>
                      <a:endParaRPr lang="fr-FR"/>
                    </a:p>
                  </a:txBody>
                  <a:tcPr/>
                </a:tc>
              </a:tr>
              <a:tr h="401123">
                <a:tc>
                  <a:txBody>
                    <a:bodyPr/>
                    <a:lstStyle/>
                    <a:p>
                      <a:pPr algn="ctr" fontAlgn="ctr"/>
                      <a:r>
                        <a:rPr lang="fr-FR" sz="1400" b="1" i="0" u="none" strike="noStrike" dirty="0">
                          <a:effectLst/>
                          <a:latin typeface="Arial"/>
                        </a:rPr>
                        <a:t>KNEE APERTURE LVL</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800" b="1" i="0" u="none" strike="noStrike" dirty="0" smtClean="0">
                          <a:effectLst/>
                          <a:latin typeface="Arial"/>
                        </a:rPr>
                        <a:t>0.0</a:t>
                      </a:r>
                      <a:endParaRPr lang="fr-FR" sz="1800" b="1" i="0" u="none" strike="noStrike" dirty="0">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8526">
                <a:tc>
                  <a:txBody>
                    <a:bodyPr/>
                    <a:lstStyle/>
                    <a:p>
                      <a:pPr algn="ctr" fontAlgn="ctr"/>
                      <a:r>
                        <a:rPr lang="fr-FR" sz="1600" b="1" i="0" u="none" strike="noStrike" dirty="0">
                          <a:effectLst/>
                          <a:latin typeface="Arial"/>
                        </a:rPr>
                        <a:t>KNEE APERT</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7DA"/>
                    </a:solidFill>
                  </a:tcPr>
                </a:tc>
                <a:tc>
                  <a:txBody>
                    <a:bodyPr/>
                    <a:lstStyle/>
                    <a:p>
                      <a:pPr algn="ctr" fontAlgn="ctr"/>
                      <a:r>
                        <a:rPr lang="fr-FR" sz="1600" b="1" i="0" u="none" strike="noStrike" dirty="0" smtClean="0">
                          <a:effectLst/>
                          <a:latin typeface="Arial"/>
                        </a:rPr>
                        <a:t>OFF</a:t>
                      </a:r>
                      <a:endParaRPr lang="fr-FR" sz="1600" b="1" i="0" u="none" strike="noStrike" dirty="0">
                        <a:effectLst/>
                        <a:latin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02740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754" y="1809716"/>
            <a:ext cx="8710246" cy="3005951"/>
          </a:xfrm>
          <a:prstGeom prst="rect">
            <a:avLst/>
          </a:prstGeom>
          <a:noFill/>
        </p:spPr>
        <p:txBody>
          <a:bodyPr wrap="square" lIns="0" tIns="0" rIns="0" bIns="0" rtlCol="0">
            <a:spAutoFit/>
          </a:bodyPr>
          <a:lstStyle/>
          <a:p>
            <a:pPr marL="914400" lvl="4">
              <a:lnSpc>
                <a:spcPct val="140000"/>
              </a:lnSpc>
              <a:buClr>
                <a:srgbClr val="FF0000"/>
              </a:buClr>
            </a:pPr>
            <a:r>
              <a:rPr lang="fr-FR" sz="2000" dirty="0" smtClean="0">
                <a:latin typeface="Arial"/>
                <a:cs typeface="Arial"/>
              </a:rPr>
              <a:t>Le premier pas, déjà franchi par les fabricants de caméras :</a:t>
            </a:r>
          </a:p>
          <a:p>
            <a:pPr marL="914400" lvl="4">
              <a:lnSpc>
                <a:spcPct val="140000"/>
              </a:lnSpc>
              <a:buClr>
                <a:srgbClr val="FF0000"/>
              </a:buClr>
            </a:pPr>
            <a:endParaRPr lang="fr-FR" sz="1000" dirty="0" smtClean="0">
              <a:latin typeface="Arial"/>
              <a:cs typeface="Arial"/>
            </a:endParaRPr>
          </a:p>
          <a:p>
            <a:pPr marL="1257300" lvl="4" indent="-342900">
              <a:lnSpc>
                <a:spcPct val="140000"/>
              </a:lnSpc>
              <a:buClr>
                <a:srgbClr val="FF0000"/>
              </a:buClr>
              <a:buFont typeface="Arial"/>
              <a:buChar char="•"/>
            </a:pPr>
            <a:r>
              <a:rPr lang="fr-FR" sz="2000" dirty="0" smtClean="0">
                <a:latin typeface="Arial"/>
                <a:cs typeface="Arial"/>
              </a:rPr>
              <a:t>Sur certains codecs :</a:t>
            </a:r>
            <a:endParaRPr lang="fr-FR" sz="2000" dirty="0">
              <a:latin typeface="Arial"/>
              <a:cs typeface="Arial"/>
            </a:endParaRPr>
          </a:p>
          <a:p>
            <a:pPr marL="1714500" lvl="5" indent="-342900">
              <a:lnSpc>
                <a:spcPct val="140000"/>
              </a:lnSpc>
              <a:buClr>
                <a:srgbClr val="FF0000"/>
              </a:buClr>
              <a:buFont typeface="Wingdings" charset="2"/>
              <a:buChar char="ü"/>
            </a:pPr>
            <a:r>
              <a:rPr lang="fr-FR" sz="2000" dirty="0">
                <a:latin typeface="Arial"/>
                <a:cs typeface="Arial"/>
              </a:rPr>
              <a:t>ARRI </a:t>
            </a:r>
            <a:r>
              <a:rPr lang="fr-FR" sz="2000" dirty="0" smtClean="0">
                <a:latin typeface="Arial"/>
                <a:cs typeface="Arial"/>
              </a:rPr>
              <a:t>sur les Mini &amp; </a:t>
            </a:r>
            <a:r>
              <a:rPr lang="fr-FR" sz="2000" dirty="0" err="1" smtClean="0">
                <a:latin typeface="Arial"/>
                <a:cs typeface="Arial"/>
              </a:rPr>
              <a:t>Amira</a:t>
            </a:r>
            <a:r>
              <a:rPr lang="fr-FR" sz="2000" dirty="0" smtClean="0">
                <a:latin typeface="Arial"/>
                <a:cs typeface="Arial"/>
              </a:rPr>
              <a:t> avec </a:t>
            </a:r>
            <a:r>
              <a:rPr lang="fr-FR" sz="2000" dirty="0" err="1" smtClean="0">
                <a:latin typeface="Arial"/>
                <a:cs typeface="Arial"/>
              </a:rPr>
              <a:t>ProRes</a:t>
            </a:r>
            <a:r>
              <a:rPr lang="fr-FR" sz="2000" dirty="0" smtClean="0">
                <a:latin typeface="Arial"/>
                <a:cs typeface="Arial"/>
              </a:rPr>
              <a:t>, avec des accès aux niveaux de réglages de </a:t>
            </a:r>
            <a:r>
              <a:rPr lang="fr-FR" sz="2000" dirty="0" err="1" smtClean="0">
                <a:latin typeface="Arial"/>
                <a:cs typeface="Arial"/>
              </a:rPr>
              <a:t>detail</a:t>
            </a:r>
            <a:r>
              <a:rPr lang="fr-FR" sz="2000" dirty="0" smtClean="0">
                <a:latin typeface="Arial"/>
                <a:cs typeface="Arial"/>
              </a:rPr>
              <a:t> en UHD et 4K, voir chapitre 12.</a:t>
            </a:r>
            <a:endParaRPr lang="fr-FR" sz="2000" dirty="0">
              <a:latin typeface="Arial"/>
              <a:cs typeface="Arial"/>
            </a:endParaRPr>
          </a:p>
          <a:p>
            <a:pPr marL="1714500" lvl="5" indent="-342900">
              <a:lnSpc>
                <a:spcPct val="140000"/>
              </a:lnSpc>
              <a:buClr>
                <a:srgbClr val="FF0000"/>
              </a:buClr>
              <a:buFont typeface="Wingdings" charset="2"/>
              <a:buChar char="ü"/>
            </a:pPr>
            <a:r>
              <a:rPr lang="fr-FR" sz="2000" dirty="0">
                <a:latin typeface="Arial"/>
                <a:cs typeface="Arial"/>
              </a:rPr>
              <a:t>SONY </a:t>
            </a:r>
            <a:r>
              <a:rPr lang="fr-FR" sz="2000" dirty="0" smtClean="0">
                <a:latin typeface="Arial"/>
                <a:cs typeface="Arial"/>
              </a:rPr>
              <a:t>avec le XAVC</a:t>
            </a:r>
            <a:r>
              <a:rPr lang="fr-FR" sz="2000" dirty="0">
                <a:latin typeface="Arial"/>
                <a:cs typeface="Arial"/>
              </a:rPr>
              <a:t>, </a:t>
            </a:r>
            <a:r>
              <a:rPr lang="fr-FR" sz="2000" dirty="0" smtClean="0">
                <a:latin typeface="Arial"/>
                <a:cs typeface="Arial"/>
              </a:rPr>
              <a:t>mais avec des limitations pour abaisser le niveau de détail</a:t>
            </a:r>
          </a:p>
          <a:p>
            <a:pPr marL="914400" lvl="4">
              <a:lnSpc>
                <a:spcPct val="140000"/>
              </a:lnSpc>
              <a:buClr>
                <a:srgbClr val="FF0000"/>
              </a:buClr>
            </a:pPr>
            <a:endParaRPr lang="fr-FR" sz="1000" dirty="0" smtClean="0">
              <a:latin typeface="Arial"/>
              <a:cs typeface="Arial"/>
            </a:endParaRPr>
          </a:p>
        </p:txBody>
      </p:sp>
      <p:cxnSp>
        <p:nvCxnSpPr>
          <p:cNvPr id="13" name="Connecteur droit 1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 Box 5"/>
          <p:cNvSpPr txBox="1">
            <a:spLocks noChangeArrowheads="1"/>
          </p:cNvSpPr>
          <p:nvPr/>
        </p:nvSpPr>
        <p:spPr bwMode="auto">
          <a:xfrm>
            <a:off x="6544067" y="230511"/>
            <a:ext cx="1931236" cy="882242"/>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lnSpc>
                <a:spcPct val="120000"/>
              </a:lnSpc>
            </a:pPr>
            <a:r>
              <a:rPr lang="en-US" sz="2000" b="1" dirty="0" smtClean="0"/>
              <a:t>CAMÉRA</a:t>
            </a:r>
          </a:p>
          <a:p>
            <a:pPr algn="ctr">
              <a:lnSpc>
                <a:spcPct val="120000"/>
              </a:lnSpc>
            </a:pPr>
            <a:endParaRPr lang="en-US" sz="1400" b="1" dirty="0"/>
          </a:p>
        </p:txBody>
      </p:sp>
      <p:sp>
        <p:nvSpPr>
          <p:cNvPr id="8" name="ZoneTexte 7"/>
          <p:cNvSpPr txBox="1"/>
          <p:nvPr/>
        </p:nvSpPr>
        <p:spPr>
          <a:xfrm>
            <a:off x="0" y="974453"/>
            <a:ext cx="9144000" cy="461665"/>
          </a:xfrm>
          <a:prstGeom prst="rect">
            <a:avLst/>
          </a:prstGeom>
          <a:noFill/>
        </p:spPr>
        <p:txBody>
          <a:bodyPr wrap="square" rtlCol="0">
            <a:spAutoFit/>
          </a:bodyPr>
          <a:lstStyle/>
          <a:p>
            <a:pPr lvl="1"/>
            <a:r>
              <a:rPr lang="fr-FR" sz="2400" dirty="0" smtClean="0">
                <a:latin typeface="Arial"/>
                <a:cs typeface="Arial"/>
              </a:rPr>
              <a:t>EXEMPLES :</a:t>
            </a:r>
            <a:endParaRPr lang="fr-FR" sz="2400" dirty="0">
              <a:latin typeface="Arial"/>
              <a:cs typeface="Arial"/>
            </a:endParaRPr>
          </a:p>
        </p:txBody>
      </p:sp>
      <p:sp>
        <p:nvSpPr>
          <p:cNvPr id="9" name="ZoneTexte 8"/>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Tree>
    <p:extLst>
      <p:ext uri="{BB962C8B-B14F-4D97-AF65-F5344CB8AC3E}">
        <p14:creationId xmlns:p14="http://schemas.microsoft.com/office/powerpoint/2010/main" val="601601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2073486"/>
            <a:ext cx="8746067" cy="2187265"/>
          </a:xfrm>
          <a:prstGeom prst="rect">
            <a:avLst/>
          </a:prstGeom>
          <a:noFill/>
        </p:spPr>
        <p:txBody>
          <a:bodyPr wrap="square" lIns="0" tIns="0" rIns="0" bIns="0" rtlCol="0">
            <a:spAutoFit/>
          </a:bodyPr>
          <a:lstStyle/>
          <a:p>
            <a:pPr marL="1371600" lvl="5">
              <a:lnSpc>
                <a:spcPct val="140000"/>
              </a:lnSpc>
              <a:buClr>
                <a:srgbClr val="FF0000"/>
              </a:buClr>
            </a:pPr>
            <a:r>
              <a:rPr lang="fr-FR" sz="2000" dirty="0" smtClean="0">
                <a:latin typeface="Arial"/>
                <a:cs typeface="Arial"/>
              </a:rPr>
              <a:t>Le premier pas déjà franchi par les fabricants de caméras :</a:t>
            </a:r>
          </a:p>
          <a:p>
            <a:pPr marL="1371600" lvl="5">
              <a:lnSpc>
                <a:spcPct val="140000"/>
              </a:lnSpc>
              <a:buClr>
                <a:srgbClr val="FF0000"/>
              </a:buClr>
            </a:pPr>
            <a:endParaRPr lang="fr-FR" sz="1200" dirty="0" smtClean="0">
              <a:latin typeface="Arial"/>
              <a:cs typeface="Arial"/>
            </a:endParaRPr>
          </a:p>
          <a:p>
            <a:pPr marL="1714500" lvl="5" indent="-342900">
              <a:lnSpc>
                <a:spcPct val="140000"/>
              </a:lnSpc>
              <a:buClr>
                <a:srgbClr val="FF0000"/>
              </a:buClr>
              <a:buFont typeface="Arial"/>
              <a:buChar char="•"/>
            </a:pPr>
            <a:r>
              <a:rPr lang="fr-FR" sz="2000" dirty="0" smtClean="0">
                <a:latin typeface="Arial"/>
                <a:cs typeface="Arial"/>
              </a:rPr>
              <a:t>Sur les fichiers RAW en post-production :</a:t>
            </a:r>
          </a:p>
          <a:p>
            <a:pPr marL="1701800" lvl="5">
              <a:lnSpc>
                <a:spcPct val="140000"/>
              </a:lnSpc>
              <a:buClr>
                <a:srgbClr val="FF0000"/>
              </a:buClr>
            </a:pPr>
            <a:r>
              <a:rPr lang="fr-FR" sz="2000" dirty="0" smtClean="0">
                <a:latin typeface="Arial"/>
                <a:cs typeface="Arial"/>
              </a:rPr>
              <a:t>Accès au réglage de la netteté dans le </a:t>
            </a:r>
            <a:r>
              <a:rPr lang="fr-FR" sz="2000" dirty="0" err="1" smtClean="0">
                <a:latin typeface="Arial"/>
                <a:cs typeface="Arial"/>
              </a:rPr>
              <a:t>DeBayer</a:t>
            </a:r>
            <a:r>
              <a:rPr lang="fr-FR" sz="2000" dirty="0" smtClean="0">
                <a:latin typeface="Arial"/>
                <a:cs typeface="Arial"/>
              </a:rPr>
              <a:t> avec : ARRI, RED, PANAVISION, CANON, PANASONIC </a:t>
            </a:r>
          </a:p>
          <a:p>
            <a:pPr marL="1371600" lvl="5">
              <a:lnSpc>
                <a:spcPct val="140000"/>
              </a:lnSpc>
              <a:buClr>
                <a:srgbClr val="FF0000"/>
              </a:buClr>
            </a:pPr>
            <a:endParaRPr lang="fr-FR" sz="1000" dirty="0" smtClean="0">
              <a:latin typeface="Arial"/>
              <a:cs typeface="Arial"/>
            </a:endParaRPr>
          </a:p>
        </p:txBody>
      </p:sp>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 Box 5"/>
          <p:cNvSpPr txBox="1">
            <a:spLocks noChangeArrowheads="1"/>
          </p:cNvSpPr>
          <p:nvPr/>
        </p:nvSpPr>
        <p:spPr bwMode="auto">
          <a:xfrm>
            <a:off x="6544067" y="230511"/>
            <a:ext cx="1931236" cy="1251574"/>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lnSpc>
                <a:spcPct val="120000"/>
              </a:lnSpc>
            </a:pPr>
            <a:r>
              <a:rPr lang="en-US" sz="2000" b="1" dirty="0" smtClean="0"/>
              <a:t>EN POST-PRODUCTION</a:t>
            </a:r>
            <a:endParaRPr lang="en-US" sz="2000" b="1" dirty="0"/>
          </a:p>
          <a:p>
            <a:pPr algn="ctr">
              <a:lnSpc>
                <a:spcPct val="120000"/>
              </a:lnSpc>
            </a:pPr>
            <a:endParaRPr lang="en-US" sz="1400" b="1" dirty="0"/>
          </a:p>
        </p:txBody>
      </p:sp>
      <p:sp>
        <p:nvSpPr>
          <p:cNvPr id="9" name="ZoneTexte 8"/>
          <p:cNvSpPr txBox="1"/>
          <p:nvPr/>
        </p:nvSpPr>
        <p:spPr>
          <a:xfrm>
            <a:off x="0" y="974453"/>
            <a:ext cx="9144000" cy="461665"/>
          </a:xfrm>
          <a:prstGeom prst="rect">
            <a:avLst/>
          </a:prstGeom>
          <a:noFill/>
        </p:spPr>
        <p:txBody>
          <a:bodyPr wrap="square" rtlCol="0">
            <a:spAutoFit/>
          </a:bodyPr>
          <a:lstStyle/>
          <a:p>
            <a:pPr lvl="1"/>
            <a:r>
              <a:rPr lang="fr-FR" sz="2400" dirty="0" smtClean="0">
                <a:latin typeface="Arial"/>
                <a:cs typeface="Arial"/>
              </a:rPr>
              <a:t>EXEMPLES :</a:t>
            </a:r>
            <a:endParaRPr lang="fr-FR" sz="2400" dirty="0">
              <a:latin typeface="Arial"/>
              <a:cs typeface="Arial"/>
            </a:endParaRPr>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Tree>
    <p:extLst>
      <p:ext uri="{BB962C8B-B14F-4D97-AF65-F5344CB8AC3E}">
        <p14:creationId xmlns:p14="http://schemas.microsoft.com/office/powerpoint/2010/main" val="386735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777152"/>
            <a:ext cx="8932333" cy="2092881"/>
          </a:xfrm>
          <a:prstGeom prst="rect">
            <a:avLst/>
          </a:prstGeom>
          <a:noFill/>
        </p:spPr>
        <p:txBody>
          <a:bodyPr wrap="square" lIns="0" tIns="0" rIns="0" bIns="0" rtlCol="0">
            <a:spAutoFit/>
          </a:bodyPr>
          <a:lstStyle/>
          <a:p>
            <a:pPr marL="914400" lvl="4">
              <a:lnSpc>
                <a:spcPct val="140000"/>
              </a:lnSpc>
              <a:buClr>
                <a:srgbClr val="FF0000"/>
              </a:buClr>
            </a:pPr>
            <a:r>
              <a:rPr lang="fr-FR" sz="2000" dirty="0" smtClean="0">
                <a:latin typeface="Arial"/>
                <a:cs typeface="Arial"/>
              </a:rPr>
              <a:t>Quelques outils de post-production :</a:t>
            </a:r>
            <a:endParaRPr lang="fr-FR" sz="1200" dirty="0" smtClean="0">
              <a:latin typeface="Arial"/>
              <a:cs typeface="Arial"/>
            </a:endParaRPr>
          </a:p>
          <a:p>
            <a:pPr marL="1714500" lvl="5" indent="-342900">
              <a:lnSpc>
                <a:spcPct val="140000"/>
              </a:lnSpc>
              <a:buClr>
                <a:srgbClr val="FF0000"/>
              </a:buClr>
              <a:buFont typeface="Arial"/>
              <a:buChar char="•"/>
            </a:pPr>
            <a:r>
              <a:rPr lang="fr-FR" sz="2000" dirty="0" smtClean="0">
                <a:latin typeface="Arial"/>
                <a:cs typeface="Arial"/>
              </a:rPr>
              <a:t>BASELIGHT:</a:t>
            </a:r>
          </a:p>
          <a:p>
            <a:pPr marL="2286000" lvl="7">
              <a:lnSpc>
                <a:spcPct val="140000"/>
              </a:lnSpc>
              <a:buClr>
                <a:srgbClr val="FF0000"/>
              </a:buClr>
            </a:pPr>
            <a:r>
              <a:rPr lang="fr-FR" dirty="0">
                <a:solidFill>
                  <a:srgbClr val="800000"/>
                </a:solidFill>
                <a:latin typeface="Arial"/>
                <a:cs typeface="Arial"/>
              </a:rPr>
              <a:t>TEXTURE EQUALISER OPERATOR  </a:t>
            </a:r>
            <a:endParaRPr lang="fr-FR" dirty="0" smtClean="0">
              <a:solidFill>
                <a:srgbClr val="800000"/>
              </a:solidFill>
              <a:latin typeface="Arial"/>
              <a:cs typeface="Arial"/>
            </a:endParaRPr>
          </a:p>
          <a:p>
            <a:pPr marL="1714500" lvl="5" indent="-342900">
              <a:lnSpc>
                <a:spcPct val="140000"/>
              </a:lnSpc>
              <a:buClr>
                <a:srgbClr val="FF0000"/>
              </a:buClr>
              <a:buFont typeface="Arial"/>
              <a:buChar char="•"/>
            </a:pPr>
            <a:r>
              <a:rPr lang="fr-FR" sz="2000" dirty="0" smtClean="0">
                <a:latin typeface="Arial"/>
                <a:cs typeface="Arial"/>
              </a:rPr>
              <a:t>DAVINCI:</a:t>
            </a:r>
          </a:p>
          <a:p>
            <a:pPr marL="2286000" lvl="7">
              <a:lnSpc>
                <a:spcPct val="140000"/>
              </a:lnSpc>
              <a:buClr>
                <a:srgbClr val="FF0000"/>
              </a:buClr>
            </a:pPr>
            <a:r>
              <a:rPr lang="fr-FR" dirty="0" smtClean="0">
                <a:solidFill>
                  <a:srgbClr val="800000"/>
                </a:solidFill>
                <a:latin typeface="Arial"/>
                <a:cs typeface="Arial"/>
              </a:rPr>
              <a:t>RESOLVE FX FACE REFINEMENT</a:t>
            </a:r>
          </a:p>
        </p:txBody>
      </p:sp>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0" y="974453"/>
            <a:ext cx="9144000" cy="461665"/>
          </a:xfrm>
          <a:prstGeom prst="rect">
            <a:avLst/>
          </a:prstGeom>
          <a:noFill/>
        </p:spPr>
        <p:txBody>
          <a:bodyPr wrap="square" rtlCol="0">
            <a:spAutoFit/>
          </a:bodyPr>
          <a:lstStyle/>
          <a:p>
            <a:pPr lvl="1"/>
            <a:r>
              <a:rPr lang="fr-FR" sz="2400" dirty="0" smtClean="0">
                <a:latin typeface="Arial"/>
                <a:cs typeface="Arial"/>
              </a:rPr>
              <a:t>EXEMPLES :</a:t>
            </a:r>
            <a:endParaRPr lang="fr-FR" sz="2400" dirty="0">
              <a:latin typeface="Arial"/>
              <a:cs typeface="Arial"/>
            </a:endParaRPr>
          </a:p>
        </p:txBody>
      </p:sp>
      <p:sp>
        <p:nvSpPr>
          <p:cNvPr id="7" name="Text Box 5"/>
          <p:cNvSpPr txBox="1">
            <a:spLocks noChangeArrowheads="1"/>
          </p:cNvSpPr>
          <p:nvPr/>
        </p:nvSpPr>
        <p:spPr bwMode="auto">
          <a:xfrm>
            <a:off x="6544067" y="230511"/>
            <a:ext cx="1931236" cy="1251574"/>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lnSpc>
                <a:spcPct val="120000"/>
              </a:lnSpc>
            </a:pPr>
            <a:r>
              <a:rPr lang="en-US" sz="2000" b="1" dirty="0" smtClean="0"/>
              <a:t>EN POST-PRODUCTION</a:t>
            </a:r>
            <a:endParaRPr lang="en-US" sz="2000" b="1" dirty="0"/>
          </a:p>
          <a:p>
            <a:pPr algn="ctr">
              <a:lnSpc>
                <a:spcPct val="120000"/>
              </a:lnSpc>
            </a:pPr>
            <a:endParaRPr lang="en-US" sz="1400" b="1" dirty="0"/>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Tree>
    <p:extLst>
      <p:ext uri="{BB962C8B-B14F-4D97-AF65-F5344CB8AC3E}">
        <p14:creationId xmlns:p14="http://schemas.microsoft.com/office/powerpoint/2010/main" val="3866041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 Box 5"/>
          <p:cNvSpPr txBox="1">
            <a:spLocks noChangeArrowheads="1"/>
          </p:cNvSpPr>
          <p:nvPr/>
        </p:nvSpPr>
        <p:spPr bwMode="auto">
          <a:xfrm>
            <a:off x="7478648" y="1"/>
            <a:ext cx="1665352"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pic>
        <p:nvPicPr>
          <p:cNvPr id="3" name="Image 2" descr="Capture d’écran 2018-04-07 à 16.52.2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37347"/>
            <a:ext cx="9144000" cy="3042557"/>
          </a:xfrm>
          <a:prstGeom prst="rect">
            <a:avLst/>
          </a:prstGeom>
        </p:spPr>
      </p:pic>
      <p:sp>
        <p:nvSpPr>
          <p:cNvPr id="13" name="ZoneTexte 12"/>
          <p:cNvSpPr txBox="1"/>
          <p:nvPr/>
        </p:nvSpPr>
        <p:spPr>
          <a:xfrm>
            <a:off x="1" y="4419602"/>
            <a:ext cx="9143999" cy="369332"/>
          </a:xfrm>
          <a:prstGeom prst="rect">
            <a:avLst/>
          </a:prstGeom>
          <a:noFill/>
        </p:spPr>
        <p:txBody>
          <a:bodyPr wrap="square" rtlCol="0">
            <a:spAutoFit/>
          </a:bodyPr>
          <a:lstStyle/>
          <a:p>
            <a:pPr algn="ctr"/>
            <a:r>
              <a:rPr lang="fr-FR" dirty="0" smtClean="0">
                <a:latin typeface="Arial"/>
                <a:cs typeface="Arial"/>
              </a:rPr>
              <a:t>ADOUCISSEUR / SHARPENING A BASE DE CONRÔLE DE FRÉQUENCES</a:t>
            </a:r>
            <a:endParaRPr lang="fr-FR" dirty="0">
              <a:latin typeface="Arial"/>
              <a:cs typeface="Arial"/>
            </a:endParaRPr>
          </a:p>
        </p:txBody>
      </p:sp>
      <p:sp>
        <p:nvSpPr>
          <p:cNvPr id="14" name="ZoneTexte 13"/>
          <p:cNvSpPr txBox="1"/>
          <p:nvPr/>
        </p:nvSpPr>
        <p:spPr>
          <a:xfrm>
            <a:off x="59267" y="615588"/>
            <a:ext cx="9144000" cy="477054"/>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smtClean="0">
                <a:latin typeface="Arial"/>
                <a:cs typeface="Arial"/>
              </a:rPr>
              <a:t>BASELIGHT  </a:t>
            </a:r>
            <a:r>
              <a:rPr lang="fr-FR" dirty="0">
                <a:solidFill>
                  <a:srgbClr val="800000"/>
                </a:solidFill>
                <a:latin typeface="Arial"/>
                <a:cs typeface="Arial"/>
              </a:rPr>
              <a:t>TEXTURE EQUALISER OPERATOR </a:t>
            </a:r>
            <a:endParaRPr lang="fr-FR" sz="100" dirty="0" smtClean="0">
              <a:latin typeface="Arial"/>
              <a:cs typeface="Arial"/>
            </a:endParaRPr>
          </a:p>
        </p:txBody>
      </p:sp>
      <p:sp>
        <p:nvSpPr>
          <p:cNvPr id="15" name="Ellipse 14"/>
          <p:cNvSpPr/>
          <p:nvPr/>
        </p:nvSpPr>
        <p:spPr>
          <a:xfrm>
            <a:off x="0" y="1092642"/>
            <a:ext cx="3733799" cy="2285558"/>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Tree>
    <p:extLst>
      <p:ext uri="{BB962C8B-B14F-4D97-AF65-F5344CB8AC3E}">
        <p14:creationId xmlns:p14="http://schemas.microsoft.com/office/powerpoint/2010/main" val="2900640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9819" y="1393283"/>
            <a:ext cx="8502487" cy="3507627"/>
          </a:xfrm>
          <a:prstGeom prst="rect">
            <a:avLst/>
          </a:prstGeom>
          <a:noFill/>
        </p:spPr>
        <p:txBody>
          <a:bodyPr wrap="square" lIns="0" tIns="0" rIns="0" bIns="0" rtlCol="0">
            <a:spAutoFit/>
          </a:bodyPr>
          <a:lstStyle/>
          <a:p>
            <a:pPr algn="ctr">
              <a:lnSpc>
                <a:spcPct val="120000"/>
              </a:lnSpc>
            </a:pPr>
            <a:r>
              <a:rPr lang="fr-FR" sz="1600" b="1" dirty="0" smtClean="0">
                <a:latin typeface="Arial"/>
                <a:cs typeface="Arial"/>
              </a:rPr>
              <a:t>COMMENT RÉDUIRE ET MAÎTRISER LE PIQUÉ</a:t>
            </a:r>
          </a:p>
          <a:p>
            <a:pPr algn="ctr">
              <a:lnSpc>
                <a:spcPct val="120000"/>
              </a:lnSpc>
            </a:pPr>
            <a:endParaRPr lang="fr-FR" sz="600" b="1" dirty="0" smtClean="0">
              <a:latin typeface="Arial"/>
              <a:cs typeface="Arial"/>
            </a:endParaRPr>
          </a:p>
          <a:p>
            <a:pPr algn="just">
              <a:lnSpc>
                <a:spcPct val="140000"/>
              </a:lnSpc>
            </a:pPr>
            <a:r>
              <a:rPr lang="fr-FR" sz="1600" dirty="0" smtClean="0">
                <a:latin typeface="Arial"/>
                <a:cs typeface="Arial"/>
              </a:rPr>
              <a:t>Le </a:t>
            </a:r>
            <a:r>
              <a:rPr lang="fr-FR" sz="1600" dirty="0" smtClean="0">
                <a:solidFill>
                  <a:srgbClr val="800000"/>
                </a:solidFill>
                <a:latin typeface="Arial"/>
                <a:cs typeface="Arial"/>
              </a:rPr>
              <a:t>Nouvel </a:t>
            </a:r>
            <a:r>
              <a:rPr lang="fr-FR" sz="1600" dirty="0">
                <a:solidFill>
                  <a:srgbClr val="800000"/>
                </a:solidFill>
                <a:latin typeface="Arial"/>
                <a:cs typeface="Arial"/>
              </a:rPr>
              <a:t>O</a:t>
            </a:r>
            <a:r>
              <a:rPr lang="fr-FR" sz="1600" dirty="0" smtClean="0">
                <a:solidFill>
                  <a:srgbClr val="800000"/>
                </a:solidFill>
                <a:latin typeface="Arial"/>
                <a:cs typeface="Arial"/>
              </a:rPr>
              <a:t>util </a:t>
            </a:r>
            <a:r>
              <a:rPr lang="fr-FR" sz="1600" dirty="0">
                <a:solidFill>
                  <a:srgbClr val="800000"/>
                </a:solidFill>
                <a:latin typeface="Arial"/>
                <a:cs typeface="Arial"/>
              </a:rPr>
              <a:t>Texture </a:t>
            </a:r>
            <a:r>
              <a:rPr lang="fr-FR" sz="1600" dirty="0" err="1">
                <a:solidFill>
                  <a:srgbClr val="800000"/>
                </a:solidFill>
                <a:latin typeface="Arial"/>
                <a:cs typeface="Arial"/>
              </a:rPr>
              <a:t>Equaliser</a:t>
            </a:r>
            <a:r>
              <a:rPr lang="fr-FR" sz="1600" dirty="0">
                <a:solidFill>
                  <a:srgbClr val="800000"/>
                </a:solidFill>
                <a:latin typeface="Arial"/>
                <a:cs typeface="Arial"/>
              </a:rPr>
              <a:t> </a:t>
            </a:r>
            <a:r>
              <a:rPr lang="fr-FR" sz="1600" dirty="0">
                <a:latin typeface="Arial"/>
                <a:cs typeface="Arial"/>
              </a:rPr>
              <a:t>ou en français</a:t>
            </a:r>
            <a:r>
              <a:rPr lang="fr-FR" sz="1600" dirty="0">
                <a:solidFill>
                  <a:srgbClr val="800000"/>
                </a:solidFill>
                <a:latin typeface="Arial"/>
                <a:cs typeface="Arial"/>
              </a:rPr>
              <a:t> Commande d’égalisation de texture </a:t>
            </a:r>
            <a:r>
              <a:rPr lang="fr-FR" sz="1600" dirty="0" smtClean="0">
                <a:latin typeface="Arial"/>
                <a:cs typeface="Arial"/>
              </a:rPr>
              <a:t>divise </a:t>
            </a:r>
            <a:r>
              <a:rPr lang="fr-FR" sz="1600" dirty="0">
                <a:latin typeface="Arial"/>
                <a:cs typeface="Arial"/>
              </a:rPr>
              <a:t>l’image en plages de </a:t>
            </a:r>
            <a:r>
              <a:rPr lang="fr-FR" sz="1600" dirty="0" smtClean="0">
                <a:latin typeface="Arial"/>
                <a:cs typeface="Arial"/>
              </a:rPr>
              <a:t>fréquences</a:t>
            </a:r>
            <a:r>
              <a:rPr lang="fr-FR" sz="1500" dirty="0" smtClean="0">
                <a:latin typeface="Arial"/>
                <a:cs typeface="Arial"/>
              </a:rPr>
              <a:t>. </a:t>
            </a:r>
            <a:r>
              <a:rPr lang="fr-FR" sz="1600" dirty="0">
                <a:latin typeface="Arial"/>
                <a:cs typeface="Arial"/>
              </a:rPr>
              <a:t>Chaque plage de fréquence a un contrôle de Gain, c’est à dire d’amplification, indépendant des autres plages. Cela permet d’adoucir ou de durcir les textures par plages, par exemple celles des pores de la peau indépendamment de celles de la </a:t>
            </a:r>
            <a:r>
              <a:rPr lang="fr-FR" sz="1600" dirty="0" smtClean="0">
                <a:latin typeface="Arial"/>
                <a:cs typeface="Arial"/>
              </a:rPr>
              <a:t>chair. </a:t>
            </a:r>
            <a:r>
              <a:rPr lang="fr-FR" sz="1500" dirty="0" smtClean="0">
                <a:latin typeface="Arial"/>
                <a:cs typeface="Arial"/>
              </a:rPr>
              <a:t>Le réglage 1.0 par défaut ne donne lieu à aucun ajustement.</a:t>
            </a:r>
          </a:p>
          <a:p>
            <a:pPr algn="just">
              <a:lnSpc>
                <a:spcPct val="140000"/>
              </a:lnSpc>
            </a:pPr>
            <a:r>
              <a:rPr lang="fr-FR" sz="1600" dirty="0">
                <a:latin typeface="Arial"/>
                <a:cs typeface="Arial"/>
              </a:rPr>
              <a:t>Le réglage de </a:t>
            </a:r>
            <a:r>
              <a:rPr lang="fr-FR" sz="1600" dirty="0" err="1">
                <a:latin typeface="Arial"/>
                <a:cs typeface="Arial"/>
              </a:rPr>
              <a:t>threshold</a:t>
            </a:r>
            <a:r>
              <a:rPr lang="fr-FR" sz="1600" dirty="0">
                <a:latin typeface="Arial"/>
                <a:cs typeface="Arial"/>
              </a:rPr>
              <a:t>, ou de seuil, applique une diffusion aux limites des amplifications. Les contours nets sont présents sur toutes les plages de fréquences. Il est rarement conseillé d’amplifier ces textures, le réglage de seuil prenant ici toute son importance</a:t>
            </a:r>
            <a:r>
              <a:rPr lang="fr-FR" sz="1600" dirty="0" smtClean="0">
                <a:latin typeface="Arial"/>
                <a:cs typeface="Arial"/>
              </a:rPr>
              <a:t>.</a:t>
            </a:r>
          </a:p>
          <a:p>
            <a:pPr algn="just">
              <a:lnSpc>
                <a:spcPct val="140000"/>
              </a:lnSpc>
            </a:pPr>
            <a:r>
              <a:rPr lang="fr-FR" sz="1600" dirty="0">
                <a:latin typeface="Arial"/>
                <a:cs typeface="Arial"/>
              </a:rPr>
              <a:t>Le réglage par défaut permet de changer les textures, sans trop flouter les contours</a:t>
            </a:r>
            <a:r>
              <a:rPr lang="fr-FR" sz="1600" dirty="0" smtClean="0">
                <a:latin typeface="Arial"/>
                <a:cs typeface="Arial"/>
              </a:rPr>
              <a:t>.</a:t>
            </a:r>
            <a:endParaRPr lang="fr-FR" sz="1500" dirty="0" smtClean="0">
              <a:latin typeface="Arial"/>
              <a:cs typeface="Arial"/>
            </a:endParaRPr>
          </a:p>
        </p:txBody>
      </p:sp>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526688"/>
            <a:ext cx="9084733" cy="784830"/>
          </a:xfrm>
          <a:prstGeom prst="rect">
            <a:avLst/>
          </a:prstGeom>
          <a:noFill/>
        </p:spPr>
        <p:txBody>
          <a:bodyPr wrap="square" rtlCol="0">
            <a:spAutoFit/>
          </a:bodyPr>
          <a:lstStyle/>
          <a:p>
            <a:r>
              <a:rPr lang="fr-FR" sz="2400" dirty="0" smtClean="0">
                <a:latin typeface="Arial"/>
                <a:cs typeface="Arial"/>
              </a:rPr>
              <a:t> </a:t>
            </a:r>
            <a:r>
              <a:rPr lang="fr-FR" sz="1200" dirty="0" smtClean="0">
                <a:latin typeface="Arial"/>
                <a:cs typeface="Arial"/>
              </a:rPr>
              <a:t>EXEMPLES : </a:t>
            </a:r>
            <a:r>
              <a:rPr lang="fr-FR" dirty="0" smtClean="0">
                <a:latin typeface="Arial"/>
                <a:cs typeface="Arial"/>
              </a:rPr>
              <a:t>BASELIGHT </a:t>
            </a:r>
          </a:p>
          <a:p>
            <a:endParaRPr lang="fr-FR" sz="100" dirty="0" smtClean="0">
              <a:latin typeface="Arial"/>
              <a:cs typeface="Arial"/>
            </a:endParaRPr>
          </a:p>
          <a:p>
            <a:pPr lvl="2"/>
            <a:r>
              <a:rPr lang="fr-FR" sz="2000" dirty="0" smtClean="0">
                <a:latin typeface="Arial"/>
                <a:cs typeface="Arial"/>
              </a:rPr>
              <a:t> </a:t>
            </a:r>
            <a:r>
              <a:rPr lang="fr-FR" sz="1600" dirty="0" smtClean="0">
                <a:latin typeface="Arial"/>
                <a:cs typeface="Arial"/>
              </a:rPr>
              <a:t>NOUVEAUX RÉGLAGES : </a:t>
            </a:r>
            <a:r>
              <a:rPr lang="fr-FR" sz="1600" dirty="0" smtClean="0">
                <a:solidFill>
                  <a:srgbClr val="800000"/>
                </a:solidFill>
                <a:latin typeface="Arial"/>
                <a:cs typeface="Arial"/>
              </a:rPr>
              <a:t>TEXTURE </a:t>
            </a:r>
            <a:r>
              <a:rPr lang="fr-FR" sz="1600" dirty="0">
                <a:solidFill>
                  <a:srgbClr val="800000"/>
                </a:solidFill>
                <a:latin typeface="Arial"/>
                <a:cs typeface="Arial"/>
              </a:rPr>
              <a:t>EQUALISER OPERATOR 1</a:t>
            </a:r>
            <a:r>
              <a:rPr lang="fr-FR" sz="1600" dirty="0" smtClean="0">
                <a:solidFill>
                  <a:srgbClr val="800000"/>
                </a:solidFill>
                <a:latin typeface="Arial"/>
                <a:cs typeface="Arial"/>
              </a:rPr>
              <a:t>/2</a:t>
            </a:r>
            <a:endParaRPr lang="fr-FR" dirty="0">
              <a:latin typeface="Arial"/>
              <a:cs typeface="Arial"/>
            </a:endParaRPr>
          </a:p>
        </p:txBody>
      </p:sp>
      <p:sp>
        <p:nvSpPr>
          <p:cNvPr id="8" name="Text Box 5"/>
          <p:cNvSpPr txBox="1">
            <a:spLocks noChangeArrowheads="1"/>
          </p:cNvSpPr>
          <p:nvPr/>
        </p:nvSpPr>
        <p:spPr bwMode="auto">
          <a:xfrm>
            <a:off x="7149400" y="1"/>
            <a:ext cx="1994599"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Tree>
    <p:extLst>
      <p:ext uri="{BB962C8B-B14F-4D97-AF65-F5344CB8AC3E}">
        <p14:creationId xmlns:p14="http://schemas.microsoft.com/office/powerpoint/2010/main" val="2703372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Image 6" descr="0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8" name="Ellipse 7"/>
          <p:cNvSpPr/>
          <p:nvPr/>
        </p:nvSpPr>
        <p:spPr>
          <a:xfrm>
            <a:off x="6024032" y="3881949"/>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12" name="ZoneTexte 11"/>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
        <p:nvSpPr>
          <p:cNvPr id="1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14" name="ZoneTexte 13"/>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    1.000</a:t>
            </a:r>
          </a:p>
          <a:p>
            <a:pPr>
              <a:lnSpc>
                <a:spcPct val="200000"/>
              </a:lnSpc>
            </a:pPr>
            <a:r>
              <a:rPr lang="fr-FR" sz="1200" dirty="0" smtClean="0">
                <a:solidFill>
                  <a:schemeClr val="bg1"/>
                </a:solidFill>
                <a:latin typeface="Arial"/>
                <a:cs typeface="Arial"/>
              </a:rPr>
              <a:t>Gain   2:1 :    1.000</a:t>
            </a:r>
          </a:p>
          <a:p>
            <a:pPr>
              <a:lnSpc>
                <a:spcPct val="200000"/>
              </a:lnSpc>
            </a:pPr>
            <a:r>
              <a:rPr lang="fr-FR" sz="1200" dirty="0" smtClean="0">
                <a:solidFill>
                  <a:schemeClr val="bg1"/>
                </a:solidFill>
                <a:latin typeface="Arial"/>
                <a:cs typeface="Arial"/>
              </a:rPr>
              <a:t>Gain   4:1 :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Seuil :    0.100</a:t>
            </a:r>
            <a:endParaRPr lang="fr-FR" sz="1200" dirty="0">
              <a:solidFill>
                <a:schemeClr val="bg1"/>
              </a:solidFill>
              <a:latin typeface="Arial"/>
              <a:cs typeface="Arial"/>
            </a:endParaRPr>
          </a:p>
        </p:txBody>
      </p:sp>
      <p:sp>
        <p:nvSpPr>
          <p:cNvPr id="15" name="Préparation 14"/>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Préparation 15"/>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Préparation 16"/>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Préparation 17"/>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réparation 18"/>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Préparation 19"/>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Préparation 20"/>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211667" y="1751943"/>
            <a:ext cx="2474020" cy="338554"/>
          </a:xfrm>
          <a:prstGeom prst="rect">
            <a:avLst/>
          </a:prstGeom>
          <a:noFill/>
        </p:spPr>
        <p:txBody>
          <a:bodyPr wrap="square" rtlCol="0">
            <a:spAutoFit/>
          </a:bodyPr>
          <a:lstStyle/>
          <a:p>
            <a:pPr algn="ctr"/>
            <a:r>
              <a:rPr lang="fr-FR" sz="1600" dirty="0" smtClean="0">
                <a:latin typeface="Arial"/>
                <a:cs typeface="Arial"/>
              </a:rPr>
              <a:t>GAIN : REMISE A ZERO</a:t>
            </a:r>
            <a:endParaRPr lang="fr-FR" sz="1600" dirty="0">
              <a:latin typeface="Arial"/>
              <a:cs typeface="Arial"/>
            </a:endParaRPr>
          </a:p>
        </p:txBody>
      </p:sp>
      <p:sp>
        <p:nvSpPr>
          <p:cNvPr id="23" name="Ellipse 22"/>
          <p:cNvSpPr/>
          <p:nvPr/>
        </p:nvSpPr>
        <p:spPr>
          <a:xfrm>
            <a:off x="6024032" y="4008932"/>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p:nvPr/>
        </p:nvSpPr>
        <p:spPr>
          <a:xfrm>
            <a:off x="6024031" y="4140148"/>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p:nvPr/>
        </p:nvSpPr>
        <p:spPr>
          <a:xfrm>
            <a:off x="6024031" y="4267131"/>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p:cNvSpPr/>
          <p:nvPr/>
        </p:nvSpPr>
        <p:spPr>
          <a:xfrm>
            <a:off x="6024031" y="4398296"/>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llipse 26"/>
          <p:cNvSpPr/>
          <p:nvPr/>
        </p:nvSpPr>
        <p:spPr>
          <a:xfrm>
            <a:off x="6024032" y="4525262"/>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llipse 27"/>
          <p:cNvSpPr/>
          <p:nvPr/>
        </p:nvSpPr>
        <p:spPr>
          <a:xfrm>
            <a:off x="6134102" y="466073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1299629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0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7359650" y="387985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    1.500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1.1</a:t>
            </a:r>
            <a:endParaRPr lang="fr-FR" sz="2000" dirty="0">
              <a:latin typeface="Arial"/>
              <a:cs typeface="Arial"/>
            </a:endParaRPr>
          </a:p>
        </p:txBody>
      </p:sp>
      <p:sp>
        <p:nvSpPr>
          <p:cNvPr id="32" name="Rectangle 31"/>
          <p:cNvSpPr/>
          <p:nvPr/>
        </p:nvSpPr>
        <p:spPr>
          <a:xfrm>
            <a:off x="554570" y="2760133"/>
            <a:ext cx="1680634" cy="22690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2" name="ZoneTexte 21"/>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
        <p:nvSpPr>
          <p:cNvPr id="34"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Tree>
    <p:extLst>
      <p:ext uri="{BB962C8B-B14F-4D97-AF65-F5344CB8AC3E}">
        <p14:creationId xmlns:p14="http://schemas.microsoft.com/office/powerpoint/2010/main" val="49698802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00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1" name="Ellipse 10"/>
          <p:cNvSpPr/>
          <p:nvPr/>
        </p:nvSpPr>
        <p:spPr>
          <a:xfrm>
            <a:off x="8693150" y="387985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2.000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6" name="Préparation 25"/>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1.1</a:t>
            </a:r>
            <a:endParaRPr lang="fr-FR" sz="2000" dirty="0">
              <a:latin typeface="Arial"/>
              <a:cs typeface="Arial"/>
            </a:endParaRPr>
          </a:p>
        </p:txBody>
      </p:sp>
      <p:sp>
        <p:nvSpPr>
          <p:cNvPr id="34" name="Rectangle 33"/>
          <p:cNvSpPr/>
          <p:nvPr/>
        </p:nvSpPr>
        <p:spPr>
          <a:xfrm>
            <a:off x="554570" y="2760133"/>
            <a:ext cx="1680634" cy="22690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24" name="ZoneTexte 23"/>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1151113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1000" y="868893"/>
            <a:ext cx="8382000" cy="3511218"/>
          </a:xfrm>
          <a:prstGeom prst="rect">
            <a:avLst/>
          </a:prstGeom>
          <a:noFill/>
        </p:spPr>
        <p:txBody>
          <a:bodyPr wrap="square" rtlCol="0">
            <a:spAutoFit/>
          </a:bodyPr>
          <a:lstStyle/>
          <a:p>
            <a:pPr algn="just">
              <a:lnSpc>
                <a:spcPct val="150000"/>
              </a:lnSpc>
            </a:pPr>
            <a:r>
              <a:rPr lang="fr-FR" sz="1600" dirty="0" smtClean="0">
                <a:latin typeface="Arial"/>
                <a:cs typeface="Arial"/>
              </a:rPr>
              <a:t>Dans cette présentation nous allons souvent utiliser le mot piqué. Nous avons éliminé le mot netteté qui, s’il est utilisé souvent pour parler de l’image - pas assez de netteté, trop de netteté </a:t>
            </a:r>
            <a:r>
              <a:rPr lang="fr-FR" sz="1600" dirty="0">
                <a:latin typeface="Arial"/>
                <a:cs typeface="Arial"/>
              </a:rPr>
              <a:t>-</a:t>
            </a:r>
            <a:r>
              <a:rPr lang="fr-FR" sz="1600" dirty="0" smtClean="0">
                <a:latin typeface="Arial"/>
                <a:cs typeface="Arial"/>
              </a:rPr>
              <a:t> </a:t>
            </a:r>
            <a:r>
              <a:rPr lang="fr-FR" sz="1600" dirty="0">
                <a:latin typeface="Arial"/>
                <a:cs typeface="Arial"/>
              </a:rPr>
              <a:t>est, pour le </a:t>
            </a:r>
            <a:r>
              <a:rPr lang="fr-FR" sz="1600" dirty="0" smtClean="0">
                <a:latin typeface="Arial"/>
                <a:cs typeface="Arial"/>
              </a:rPr>
              <a:t>cinéma, trop lié à la mise au point.</a:t>
            </a:r>
          </a:p>
          <a:p>
            <a:pPr algn="just">
              <a:lnSpc>
                <a:spcPct val="150000"/>
              </a:lnSpc>
            </a:pPr>
            <a:endParaRPr lang="fr-FR" sz="500" dirty="0" smtClean="0">
              <a:latin typeface="Arial"/>
              <a:cs typeface="Arial"/>
            </a:endParaRPr>
          </a:p>
          <a:p>
            <a:pPr algn="just">
              <a:lnSpc>
                <a:spcPct val="150000"/>
              </a:lnSpc>
            </a:pPr>
            <a:r>
              <a:rPr lang="fr-FR" sz="1600" dirty="0" smtClean="0">
                <a:latin typeface="Arial"/>
                <a:cs typeface="Arial"/>
              </a:rPr>
              <a:t>L’enjeu de cette présentation est de bien faire comprendre que les points de vue subjectifs sur l’image concernant la texture et le piqué ont, pour la plupart, des explications scientifiques.</a:t>
            </a:r>
          </a:p>
          <a:p>
            <a:pPr algn="just">
              <a:lnSpc>
                <a:spcPct val="150000"/>
              </a:lnSpc>
            </a:pPr>
            <a:r>
              <a:rPr lang="fr-FR" sz="1600" dirty="0" smtClean="0">
                <a:latin typeface="Arial"/>
                <a:cs typeface="Arial"/>
              </a:rPr>
              <a:t>La présentation cherche à montrer qu’il existe des solutions techniques pour gérer notamment ces ressentis de piqué, de surpiqué (over-</a:t>
            </a:r>
            <a:r>
              <a:rPr lang="fr-FR" sz="1600" dirty="0" err="1" smtClean="0">
                <a:latin typeface="Arial"/>
                <a:cs typeface="Arial"/>
              </a:rPr>
              <a:t>sharpness</a:t>
            </a:r>
            <a:r>
              <a:rPr lang="fr-FR" sz="1600" dirty="0" smtClean="0">
                <a:latin typeface="Arial"/>
                <a:cs typeface="Arial"/>
              </a:rPr>
              <a:t>).</a:t>
            </a:r>
          </a:p>
          <a:p>
            <a:pPr algn="just">
              <a:lnSpc>
                <a:spcPct val="150000"/>
              </a:lnSpc>
            </a:pPr>
            <a:r>
              <a:rPr lang="fr-FR" sz="1600" dirty="0" smtClean="0">
                <a:latin typeface="Arial"/>
                <a:cs typeface="Arial"/>
              </a:rPr>
              <a:t>La correction de contour ou correction de détail est un des outils ou une des solutions.</a:t>
            </a: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112147" y="47619"/>
            <a:ext cx="4908054" cy="400110"/>
          </a:xfrm>
          <a:prstGeom prst="rect">
            <a:avLst/>
          </a:prstGeom>
          <a:noFill/>
        </p:spPr>
        <p:txBody>
          <a:bodyPr wrap="square" rtlCol="0">
            <a:spAutoFit/>
          </a:bodyPr>
          <a:lstStyle/>
          <a:p>
            <a:r>
              <a:rPr lang="fr-FR" sz="2000" dirty="0" smtClean="0">
                <a:latin typeface="Arial"/>
                <a:cs typeface="Arial"/>
              </a:rPr>
              <a:t>PROBLÈMES DE SÉMANTIQUE</a:t>
            </a:r>
            <a:endParaRPr lang="fr-FR" sz="2000" dirty="0">
              <a:latin typeface="Arial"/>
              <a:cs typeface="Arial"/>
            </a:endParaRPr>
          </a:p>
        </p:txBody>
      </p:sp>
    </p:spTree>
    <p:extLst>
      <p:ext uri="{BB962C8B-B14F-4D97-AF65-F5344CB8AC3E}">
        <p14:creationId xmlns:p14="http://schemas.microsoft.com/office/powerpoint/2010/main" val="4244404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00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1" name="Ellipse 10"/>
          <p:cNvSpPr/>
          <p:nvPr/>
        </p:nvSpPr>
        <p:spPr>
          <a:xfrm>
            <a:off x="4690532" y="3890424"/>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0.500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6" name="Préparation 25"/>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1.1</a:t>
            </a:r>
            <a:endParaRPr lang="fr-FR" sz="2000" dirty="0">
              <a:latin typeface="Arial"/>
              <a:cs typeface="Arial"/>
            </a:endParaRPr>
          </a:p>
        </p:txBody>
      </p:sp>
      <p:sp>
        <p:nvSpPr>
          <p:cNvPr id="34" name="Rectangle 33"/>
          <p:cNvSpPr/>
          <p:nvPr/>
        </p:nvSpPr>
        <p:spPr>
          <a:xfrm>
            <a:off x="554570" y="2760133"/>
            <a:ext cx="1680634" cy="22690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24" name="ZoneTexte 23"/>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16211236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00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2" name="Ellipse 11"/>
          <p:cNvSpPr/>
          <p:nvPr/>
        </p:nvSpPr>
        <p:spPr>
          <a:xfrm>
            <a:off x="3344331" y="3890398"/>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0.000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7" name="Préparation 26"/>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Préparation 32"/>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ZoneTexte 33"/>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1.1</a:t>
            </a:r>
            <a:endParaRPr lang="fr-FR" sz="2000" dirty="0">
              <a:latin typeface="Arial"/>
              <a:cs typeface="Arial"/>
            </a:endParaRPr>
          </a:p>
        </p:txBody>
      </p:sp>
      <p:sp>
        <p:nvSpPr>
          <p:cNvPr id="35" name="Rectangle 34"/>
          <p:cNvSpPr/>
          <p:nvPr/>
        </p:nvSpPr>
        <p:spPr>
          <a:xfrm>
            <a:off x="554570" y="2760133"/>
            <a:ext cx="1680634" cy="22690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24" name="ZoneTexte 23"/>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76574692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00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1" name="Ellipse 10"/>
          <p:cNvSpPr/>
          <p:nvPr/>
        </p:nvSpPr>
        <p:spPr>
          <a:xfrm>
            <a:off x="7366000" y="401955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1.500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6" name="Préparation 25"/>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2.1</a:t>
            </a:r>
            <a:endParaRPr lang="fr-FR" sz="2000" dirty="0">
              <a:latin typeface="Arial"/>
              <a:cs typeface="Arial"/>
            </a:endParaRPr>
          </a:p>
        </p:txBody>
      </p:sp>
      <p:sp>
        <p:nvSpPr>
          <p:cNvPr id="34" name="Rectangle 33"/>
          <p:cNvSpPr/>
          <p:nvPr/>
        </p:nvSpPr>
        <p:spPr>
          <a:xfrm>
            <a:off x="554570" y="3103041"/>
            <a:ext cx="1680634" cy="196425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599015" y="2381250"/>
            <a:ext cx="1680634" cy="3683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3" name="Connecteur droit 22"/>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8"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9" name="ZoneTexte 38"/>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145238242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00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2" name="Ellipse 11"/>
          <p:cNvSpPr/>
          <p:nvPr/>
        </p:nvSpPr>
        <p:spPr>
          <a:xfrm>
            <a:off x="8699500" y="400685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2.000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30" name="Préparation 29"/>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Préparation 32"/>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Préparation 33"/>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Préparation 34"/>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Préparation 35"/>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ZoneTexte 36"/>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2.1</a:t>
            </a:r>
            <a:endParaRPr lang="fr-FR" sz="2000" dirty="0">
              <a:latin typeface="Arial"/>
              <a:cs typeface="Arial"/>
            </a:endParaRPr>
          </a:p>
        </p:txBody>
      </p:sp>
      <p:sp>
        <p:nvSpPr>
          <p:cNvPr id="38" name="Rectangle 37"/>
          <p:cNvSpPr/>
          <p:nvPr/>
        </p:nvSpPr>
        <p:spPr>
          <a:xfrm>
            <a:off x="554570" y="3103041"/>
            <a:ext cx="1680634" cy="196425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38"/>
          <p:cNvSpPr/>
          <p:nvPr/>
        </p:nvSpPr>
        <p:spPr>
          <a:xfrm>
            <a:off x="599015" y="2381250"/>
            <a:ext cx="1680634" cy="3683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24" name="ZoneTexte 23"/>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53005367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00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1" name="Ellipse 10"/>
          <p:cNvSpPr/>
          <p:nvPr/>
        </p:nvSpPr>
        <p:spPr>
          <a:xfrm>
            <a:off x="4690532" y="4017425"/>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0.500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6" name="Préparation 25"/>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2.1</a:t>
            </a:r>
            <a:endParaRPr lang="fr-FR" sz="2000" dirty="0">
              <a:latin typeface="Arial"/>
              <a:cs typeface="Arial"/>
            </a:endParaRPr>
          </a:p>
        </p:txBody>
      </p:sp>
      <p:sp>
        <p:nvSpPr>
          <p:cNvPr id="34" name="Rectangle 33"/>
          <p:cNvSpPr/>
          <p:nvPr/>
        </p:nvSpPr>
        <p:spPr>
          <a:xfrm>
            <a:off x="554570" y="3103041"/>
            <a:ext cx="1680634" cy="196425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599015" y="2381250"/>
            <a:ext cx="1680634" cy="3683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1" name="Connecteur droit 20"/>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4"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7" name="ZoneTexte 36"/>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2640617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00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25" name="ZoneTexte 24"/>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0.000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6" name="Préparation 25"/>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2.1</a:t>
            </a:r>
            <a:endParaRPr lang="fr-FR" sz="2000" dirty="0">
              <a:latin typeface="Arial"/>
              <a:cs typeface="Arial"/>
            </a:endParaRPr>
          </a:p>
        </p:txBody>
      </p:sp>
      <p:sp>
        <p:nvSpPr>
          <p:cNvPr id="34" name="Rectangle 33"/>
          <p:cNvSpPr/>
          <p:nvPr/>
        </p:nvSpPr>
        <p:spPr>
          <a:xfrm>
            <a:off x="554570" y="3103041"/>
            <a:ext cx="1680634" cy="196425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599015" y="2381250"/>
            <a:ext cx="1680634" cy="3683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2"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23" name="ZoneTexte 22"/>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28371237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00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0" name="Ellipse 9"/>
          <p:cNvSpPr/>
          <p:nvPr/>
        </p:nvSpPr>
        <p:spPr>
          <a:xfrm>
            <a:off x="7366000" y="414655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1.500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5" name="Préparation 24"/>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4.1</a:t>
            </a:r>
            <a:endParaRPr lang="fr-FR" sz="2000" dirty="0">
              <a:latin typeface="Arial"/>
              <a:cs typeface="Arial"/>
            </a:endParaRPr>
          </a:p>
        </p:txBody>
      </p:sp>
      <p:sp>
        <p:nvSpPr>
          <p:cNvPr id="33" name="Rectangle 32"/>
          <p:cNvSpPr/>
          <p:nvPr/>
        </p:nvSpPr>
        <p:spPr>
          <a:xfrm>
            <a:off x="554570" y="3493918"/>
            <a:ext cx="1680634" cy="154515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582794" y="2409474"/>
            <a:ext cx="1680634" cy="68369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39427926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01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0" name="Ellipse 9"/>
          <p:cNvSpPr/>
          <p:nvPr/>
        </p:nvSpPr>
        <p:spPr>
          <a:xfrm>
            <a:off x="8699500" y="414020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2.000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5" name="Préparation 24"/>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4.1</a:t>
            </a:r>
            <a:endParaRPr lang="fr-FR" sz="2000" dirty="0">
              <a:latin typeface="Arial"/>
              <a:cs typeface="Arial"/>
            </a:endParaRPr>
          </a:p>
        </p:txBody>
      </p:sp>
      <p:sp>
        <p:nvSpPr>
          <p:cNvPr id="33" name="Rectangle 32"/>
          <p:cNvSpPr/>
          <p:nvPr/>
        </p:nvSpPr>
        <p:spPr>
          <a:xfrm>
            <a:off x="554570" y="3493918"/>
            <a:ext cx="1680634" cy="154515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641340" y="2416530"/>
            <a:ext cx="1680634" cy="68369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1810058141"/>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4690532" y="4144415"/>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0.500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4.1</a:t>
            </a:r>
            <a:endParaRPr lang="fr-FR" sz="2000" dirty="0">
              <a:latin typeface="Arial"/>
              <a:cs typeface="Arial"/>
            </a:endParaRPr>
          </a:p>
        </p:txBody>
      </p:sp>
      <p:sp>
        <p:nvSpPr>
          <p:cNvPr id="32" name="Rectangle 31"/>
          <p:cNvSpPr/>
          <p:nvPr/>
        </p:nvSpPr>
        <p:spPr>
          <a:xfrm>
            <a:off x="554570" y="3493918"/>
            <a:ext cx="1680634" cy="154515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40433" y="2417944"/>
            <a:ext cx="1680634" cy="68369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264249562"/>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3344331" y="4148576"/>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0.000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4.1</a:t>
            </a:r>
            <a:endParaRPr lang="fr-FR" sz="2000" dirty="0">
              <a:latin typeface="Arial"/>
              <a:cs typeface="Arial"/>
            </a:endParaRPr>
          </a:p>
        </p:txBody>
      </p:sp>
      <p:sp>
        <p:nvSpPr>
          <p:cNvPr id="32" name="Rectangle 31"/>
          <p:cNvSpPr/>
          <p:nvPr/>
        </p:nvSpPr>
        <p:spPr>
          <a:xfrm>
            <a:off x="554570" y="3493918"/>
            <a:ext cx="1680634" cy="154515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89850" y="2415112"/>
            <a:ext cx="1680634" cy="68369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12334447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065877"/>
            <a:ext cx="9127066" cy="2133918"/>
          </a:xfrm>
          <a:prstGeom prst="rect">
            <a:avLst/>
          </a:prstGeom>
          <a:noFill/>
        </p:spPr>
        <p:txBody>
          <a:bodyPr wrap="square" rtlCol="0">
            <a:spAutoFit/>
          </a:bodyPr>
          <a:lstStyle/>
          <a:p>
            <a:pPr algn="ctr">
              <a:lnSpc>
                <a:spcPct val="200000"/>
              </a:lnSpc>
            </a:pPr>
            <a:r>
              <a:rPr lang="fr-FR" sz="2400" dirty="0" smtClean="0">
                <a:latin typeface="Arial"/>
                <a:cs typeface="Arial"/>
              </a:rPr>
              <a:t>Les enjeux : </a:t>
            </a:r>
          </a:p>
          <a:p>
            <a:pPr algn="ctr">
              <a:lnSpc>
                <a:spcPct val="200000"/>
              </a:lnSpc>
            </a:pPr>
            <a:r>
              <a:rPr lang="fr-FR" sz="2400" dirty="0" smtClean="0">
                <a:latin typeface="Arial"/>
                <a:cs typeface="Arial"/>
              </a:rPr>
              <a:t>Transmettre l’émotion et le sens</a:t>
            </a:r>
            <a:endParaRPr lang="fr-FR" sz="2400" dirty="0">
              <a:latin typeface="Arial"/>
              <a:cs typeface="Arial"/>
            </a:endParaRPr>
          </a:p>
          <a:p>
            <a:pPr lvl="1" algn="r">
              <a:lnSpc>
                <a:spcPct val="200000"/>
              </a:lnSpc>
            </a:pPr>
            <a:endParaRPr lang="fr-FR" sz="2000" dirty="0" smtClean="0">
              <a:latin typeface="Arial"/>
              <a:cs typeface="Arial"/>
            </a:endParaRPr>
          </a:p>
        </p:txBody>
      </p:sp>
      <p:sp>
        <p:nvSpPr>
          <p:cNvPr id="7" name="ZoneTexte 6"/>
          <p:cNvSpPr txBox="1"/>
          <p:nvPr/>
        </p:nvSpPr>
        <p:spPr>
          <a:xfrm>
            <a:off x="0" y="1285895"/>
            <a:ext cx="9127066" cy="461665"/>
          </a:xfrm>
          <a:prstGeom prst="rect">
            <a:avLst/>
          </a:prstGeom>
          <a:noFill/>
        </p:spPr>
        <p:txBody>
          <a:bodyPr wrap="square" rtlCol="0">
            <a:spAutoFit/>
          </a:bodyPr>
          <a:lstStyle/>
          <a:p>
            <a:pPr algn="ctr"/>
            <a:r>
              <a:rPr lang="fr-FR" sz="2400" dirty="0" smtClean="0">
                <a:latin typeface="Arial"/>
                <a:cs typeface="Arial"/>
              </a:rPr>
              <a:t>REGLER LA TEXTURE</a:t>
            </a:r>
            <a:endParaRPr lang="fr-FR" sz="2400" dirty="0">
              <a:latin typeface="Arial"/>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3769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7366000" y="427355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ZoneTexte 33"/>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1.500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35" name="Préparation 34"/>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Préparation 35"/>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Préparation 36"/>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Préparation 37"/>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Préparation 38"/>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Préparation 39"/>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Préparation 40"/>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Rectangle 42"/>
          <p:cNvSpPr/>
          <p:nvPr/>
        </p:nvSpPr>
        <p:spPr>
          <a:xfrm>
            <a:off x="554570" y="3793076"/>
            <a:ext cx="1680634" cy="124599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Rectangle 43"/>
          <p:cNvSpPr/>
          <p:nvPr/>
        </p:nvSpPr>
        <p:spPr>
          <a:xfrm>
            <a:off x="599015" y="2342444"/>
            <a:ext cx="1680634" cy="1111963"/>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24" name="ZoneTexte 23"/>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8.1</a:t>
            </a:r>
            <a:endParaRPr lang="fr-FR" sz="2000" dirty="0">
              <a:latin typeface="Arial"/>
              <a:cs typeface="Arial"/>
            </a:endParaRPr>
          </a:p>
        </p:txBody>
      </p:sp>
      <p:sp>
        <p:nvSpPr>
          <p:cNvPr id="25" name="ZoneTexte 24"/>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185286451"/>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8699500" y="4271423"/>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3021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2.000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8.1</a:t>
            </a:r>
            <a:endParaRPr lang="fr-FR" sz="2000" dirty="0">
              <a:latin typeface="Arial"/>
              <a:cs typeface="Arial"/>
            </a:endParaRPr>
          </a:p>
        </p:txBody>
      </p:sp>
      <p:sp>
        <p:nvSpPr>
          <p:cNvPr id="32" name="Rectangle 31"/>
          <p:cNvSpPr/>
          <p:nvPr/>
        </p:nvSpPr>
        <p:spPr>
          <a:xfrm>
            <a:off x="554570" y="3793076"/>
            <a:ext cx="1680634" cy="124599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99015" y="2342444"/>
            <a:ext cx="1680634" cy="1111963"/>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9894973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4690532" y="4271405"/>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0.500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8.1</a:t>
            </a:r>
            <a:endParaRPr lang="fr-FR" sz="2000" dirty="0">
              <a:latin typeface="Arial"/>
              <a:cs typeface="Arial"/>
            </a:endParaRPr>
          </a:p>
        </p:txBody>
      </p:sp>
      <p:sp>
        <p:nvSpPr>
          <p:cNvPr id="32" name="Rectangle 31"/>
          <p:cNvSpPr/>
          <p:nvPr/>
        </p:nvSpPr>
        <p:spPr>
          <a:xfrm>
            <a:off x="554570" y="3793076"/>
            <a:ext cx="1680634" cy="124599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99015" y="2342444"/>
            <a:ext cx="1680634" cy="1111963"/>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703464730"/>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3344331" y="4267155"/>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0.000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8.1</a:t>
            </a:r>
            <a:endParaRPr lang="fr-FR" sz="2000" dirty="0">
              <a:latin typeface="Arial"/>
              <a:cs typeface="Arial"/>
            </a:endParaRPr>
          </a:p>
        </p:txBody>
      </p:sp>
      <p:sp>
        <p:nvSpPr>
          <p:cNvPr id="32" name="Rectangle 31"/>
          <p:cNvSpPr/>
          <p:nvPr/>
        </p:nvSpPr>
        <p:spPr>
          <a:xfrm>
            <a:off x="554570" y="3793076"/>
            <a:ext cx="1680634" cy="1245999"/>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99015" y="2342444"/>
            <a:ext cx="1680634" cy="1111963"/>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6" name="Connecteur droit 35"/>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9"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40" name="ZoneTexte 39"/>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3922502378"/>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8" name="Ellipse 7"/>
          <p:cNvSpPr/>
          <p:nvPr/>
        </p:nvSpPr>
        <p:spPr>
          <a:xfrm>
            <a:off x="7366000" y="440055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1.500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16.1</a:t>
            </a:r>
            <a:endParaRPr lang="fr-FR" sz="2000" dirty="0">
              <a:latin typeface="Arial"/>
              <a:cs typeface="Arial"/>
            </a:endParaRPr>
          </a:p>
        </p:txBody>
      </p:sp>
      <p:sp>
        <p:nvSpPr>
          <p:cNvPr id="32" name="Rectangle 31"/>
          <p:cNvSpPr/>
          <p:nvPr/>
        </p:nvSpPr>
        <p:spPr>
          <a:xfrm>
            <a:off x="554570" y="4192732"/>
            <a:ext cx="1680634" cy="8745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99015" y="2370668"/>
            <a:ext cx="1680634" cy="1450632"/>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337342677"/>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1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8" name="Ellipse 7"/>
          <p:cNvSpPr/>
          <p:nvPr/>
        </p:nvSpPr>
        <p:spPr>
          <a:xfrm>
            <a:off x="8699500" y="439418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2.000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3" name="Préparation 22"/>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Préparation 23"/>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16.1</a:t>
            </a:r>
            <a:endParaRPr lang="fr-FR" sz="2000" dirty="0">
              <a:latin typeface="Arial"/>
              <a:cs typeface="Arial"/>
            </a:endParaRPr>
          </a:p>
        </p:txBody>
      </p:sp>
      <p:sp>
        <p:nvSpPr>
          <p:cNvPr id="31" name="Rectangle 30"/>
          <p:cNvSpPr/>
          <p:nvPr/>
        </p:nvSpPr>
        <p:spPr>
          <a:xfrm>
            <a:off x="554570" y="4192732"/>
            <a:ext cx="1680634" cy="8745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p:cNvSpPr/>
          <p:nvPr/>
        </p:nvSpPr>
        <p:spPr>
          <a:xfrm>
            <a:off x="599015" y="2370668"/>
            <a:ext cx="1680634" cy="1450632"/>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4"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5" name="ZoneTexte 34"/>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1460993272"/>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01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11" name="Ellipse 10"/>
          <p:cNvSpPr/>
          <p:nvPr/>
        </p:nvSpPr>
        <p:spPr>
          <a:xfrm>
            <a:off x="4686300" y="439418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0.500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6" name="Préparation 25"/>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Préparation 30"/>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Préparation 31"/>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16.1</a:t>
            </a:r>
            <a:endParaRPr lang="fr-FR" sz="2000" dirty="0">
              <a:latin typeface="Arial"/>
              <a:cs typeface="Arial"/>
            </a:endParaRPr>
          </a:p>
        </p:txBody>
      </p:sp>
      <p:sp>
        <p:nvSpPr>
          <p:cNvPr id="34" name="Rectangle 33"/>
          <p:cNvSpPr/>
          <p:nvPr/>
        </p:nvSpPr>
        <p:spPr>
          <a:xfrm>
            <a:off x="554570" y="4192732"/>
            <a:ext cx="1680634" cy="8745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599015" y="2370668"/>
            <a:ext cx="1680634" cy="1450632"/>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2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24" name="ZoneTexte 23"/>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3463708291"/>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0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9" name="Ellipse 8"/>
          <p:cNvSpPr/>
          <p:nvPr/>
        </p:nvSpPr>
        <p:spPr>
          <a:xfrm>
            <a:off x="3346449" y="4398371"/>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0.000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4" name="Préparation 23"/>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Préparation 28"/>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Préparation 29"/>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16.1</a:t>
            </a:r>
            <a:endParaRPr lang="fr-FR" sz="2000" dirty="0">
              <a:latin typeface="Arial"/>
              <a:cs typeface="Arial"/>
            </a:endParaRPr>
          </a:p>
        </p:txBody>
      </p:sp>
      <p:sp>
        <p:nvSpPr>
          <p:cNvPr id="32" name="Rectangle 31"/>
          <p:cNvSpPr/>
          <p:nvPr/>
        </p:nvSpPr>
        <p:spPr>
          <a:xfrm>
            <a:off x="554570" y="4192732"/>
            <a:ext cx="1680634" cy="87456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99015" y="2370668"/>
            <a:ext cx="1680634" cy="1450632"/>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28202695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2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7" name="Ellipse 6"/>
          <p:cNvSpPr/>
          <p:nvPr/>
        </p:nvSpPr>
        <p:spPr>
          <a:xfrm>
            <a:off x="7353300" y="453390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1.500</a:t>
            </a:r>
            <a:endParaRPr lang="fr-FR" sz="1200" dirty="0">
              <a:solidFill>
                <a:schemeClr val="bg1"/>
              </a:solidFill>
              <a:latin typeface="Arial"/>
              <a:cs typeface="Arial"/>
            </a:endParaRP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2" name="Préparation 21"/>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Préparation 22"/>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Préparation 23"/>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32.1</a:t>
            </a:r>
            <a:endParaRPr lang="fr-FR" sz="2000" dirty="0">
              <a:latin typeface="Arial"/>
              <a:cs typeface="Arial"/>
            </a:endParaRPr>
          </a:p>
        </p:txBody>
      </p:sp>
      <p:sp>
        <p:nvSpPr>
          <p:cNvPr id="30" name="Rectangle 29"/>
          <p:cNvSpPr/>
          <p:nvPr/>
        </p:nvSpPr>
        <p:spPr>
          <a:xfrm>
            <a:off x="554570" y="4584666"/>
            <a:ext cx="1680634" cy="44029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599015" y="2405948"/>
            <a:ext cx="1680634" cy="179384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128930982"/>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2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7" name="Ellipse 6"/>
          <p:cNvSpPr/>
          <p:nvPr/>
        </p:nvSpPr>
        <p:spPr>
          <a:xfrm>
            <a:off x="8699500" y="4525403"/>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2.000</a:t>
            </a:r>
            <a:endParaRPr lang="fr-FR" sz="1200" dirty="0">
              <a:solidFill>
                <a:schemeClr val="bg1"/>
              </a:solidFill>
              <a:latin typeface="Arial"/>
              <a:cs typeface="Arial"/>
            </a:endParaRP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2" name="Préparation 21"/>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Préparation 22"/>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Préparation 23"/>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32.1</a:t>
            </a:r>
            <a:endParaRPr lang="fr-FR" sz="2000" dirty="0">
              <a:latin typeface="Arial"/>
              <a:cs typeface="Arial"/>
            </a:endParaRPr>
          </a:p>
        </p:txBody>
      </p:sp>
      <p:sp>
        <p:nvSpPr>
          <p:cNvPr id="30" name="Rectangle 29"/>
          <p:cNvSpPr/>
          <p:nvPr/>
        </p:nvSpPr>
        <p:spPr>
          <a:xfrm>
            <a:off x="554570" y="4584666"/>
            <a:ext cx="1680634" cy="44029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599015" y="2405948"/>
            <a:ext cx="1680634" cy="179384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23719659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13" name="ZoneTexte 12"/>
          <p:cNvSpPr txBox="1"/>
          <p:nvPr/>
        </p:nvSpPr>
        <p:spPr>
          <a:xfrm>
            <a:off x="0" y="2590800"/>
            <a:ext cx="9144000" cy="646331"/>
          </a:xfrm>
          <a:prstGeom prst="rect">
            <a:avLst/>
          </a:prstGeom>
          <a:noFill/>
        </p:spPr>
        <p:txBody>
          <a:bodyPr wrap="square" rtlCol="0">
            <a:spAutoFit/>
          </a:bodyPr>
          <a:lstStyle/>
          <a:p>
            <a:pPr algn="ctr"/>
            <a:r>
              <a:rPr lang="fr-FR" sz="2800" dirty="0" smtClean="0">
                <a:solidFill>
                  <a:srgbClr val="000000"/>
                </a:solidFill>
                <a:latin typeface="Arial"/>
                <a:cs typeface="Arial"/>
              </a:rPr>
              <a:t> </a:t>
            </a:r>
            <a:r>
              <a:rPr lang="fr-FR" sz="3600" b="1" dirty="0" smtClean="0">
                <a:solidFill>
                  <a:srgbClr val="000000"/>
                </a:solidFill>
                <a:latin typeface="Arial"/>
                <a:cs typeface="Arial"/>
              </a:rPr>
              <a:t>1</a:t>
            </a:r>
            <a:r>
              <a:rPr lang="fr-FR" sz="2800" dirty="0" smtClean="0">
                <a:solidFill>
                  <a:srgbClr val="000000"/>
                </a:solidFill>
                <a:latin typeface="Arial"/>
                <a:cs typeface="Arial"/>
              </a:rPr>
              <a:t> </a:t>
            </a:r>
            <a:r>
              <a:rPr lang="fr-FR" sz="2800" dirty="0">
                <a:solidFill>
                  <a:srgbClr val="000000"/>
                </a:solidFill>
                <a:latin typeface="Arial"/>
                <a:cs typeface="Arial"/>
              </a:rPr>
              <a:t>-</a:t>
            </a:r>
            <a:r>
              <a:rPr lang="fr-FR" sz="2800" dirty="0" smtClean="0">
                <a:solidFill>
                  <a:srgbClr val="000000"/>
                </a:solidFill>
                <a:latin typeface="Arial"/>
                <a:cs typeface="Arial"/>
              </a:rPr>
              <a:t> LA CAMÉRA ET LES CAPTEURS - RAPPEL</a:t>
            </a:r>
            <a:endParaRPr lang="fr-FR" sz="2800" dirty="0">
              <a:solidFill>
                <a:srgbClr val="000000"/>
              </a:solidFill>
              <a:latin typeface="Arial"/>
              <a:cs typeface="Arial"/>
            </a:endParaRPr>
          </a:p>
        </p:txBody>
      </p:sp>
      <p:sp>
        <p:nvSpPr>
          <p:cNvPr id="5" name="ZoneTexte 4"/>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1196322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2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7" name="Ellipse 6"/>
          <p:cNvSpPr/>
          <p:nvPr/>
        </p:nvSpPr>
        <p:spPr>
          <a:xfrm>
            <a:off x="4682064" y="4521155"/>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0.500</a:t>
            </a:r>
            <a:endParaRPr lang="fr-FR" sz="1200" dirty="0">
              <a:solidFill>
                <a:schemeClr val="bg1"/>
              </a:solidFill>
              <a:latin typeface="Arial"/>
              <a:cs typeface="Arial"/>
            </a:endParaRP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2" name="Préparation 21"/>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Préparation 22"/>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Préparation 23"/>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32.1</a:t>
            </a:r>
            <a:endParaRPr lang="fr-FR" sz="2000" dirty="0">
              <a:latin typeface="Arial"/>
              <a:cs typeface="Arial"/>
            </a:endParaRPr>
          </a:p>
        </p:txBody>
      </p:sp>
      <p:sp>
        <p:nvSpPr>
          <p:cNvPr id="30" name="Rectangle 29"/>
          <p:cNvSpPr/>
          <p:nvPr/>
        </p:nvSpPr>
        <p:spPr>
          <a:xfrm>
            <a:off x="554570" y="4584666"/>
            <a:ext cx="1680634" cy="44029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599015" y="2405948"/>
            <a:ext cx="1680634" cy="179384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6" name="Connecteur droit 35"/>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9"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40" name="ZoneTexte 39"/>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4352432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2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7" name="Ellipse 6"/>
          <p:cNvSpPr/>
          <p:nvPr/>
        </p:nvSpPr>
        <p:spPr>
          <a:xfrm>
            <a:off x="3344330" y="452111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8:1: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16:1:    1.000</a:t>
            </a:r>
            <a:endParaRPr lang="fr-FR" sz="1200" dirty="0">
              <a:solidFill>
                <a:schemeClr val="bg1"/>
              </a:solidFill>
              <a:latin typeface="Arial"/>
              <a:cs typeface="Arial"/>
            </a:endParaRPr>
          </a:p>
          <a:p>
            <a:pPr>
              <a:lnSpc>
                <a:spcPct val="200000"/>
              </a:lnSpc>
            </a:pPr>
            <a:r>
              <a:rPr lang="fr-FR" sz="1200" dirty="0" smtClean="0">
                <a:solidFill>
                  <a:schemeClr val="bg1"/>
                </a:solidFill>
                <a:latin typeface="Arial"/>
                <a:cs typeface="Arial"/>
              </a:rPr>
              <a:t>Gain 32:1:    0.000</a:t>
            </a:r>
            <a:endParaRPr lang="fr-FR" sz="1200" dirty="0">
              <a:solidFill>
                <a:schemeClr val="bg1"/>
              </a:solidFill>
              <a:latin typeface="Arial"/>
              <a:cs typeface="Arial"/>
            </a:endParaRPr>
          </a:p>
          <a:p>
            <a:pPr>
              <a:lnSpc>
                <a:spcPct val="200000"/>
              </a:lnSpc>
            </a:pPr>
            <a:r>
              <a:rPr lang="fr-FR" sz="1200" dirty="0" err="1" smtClean="0">
                <a:solidFill>
                  <a:schemeClr val="bg1"/>
                </a:solidFill>
                <a:latin typeface="Arial"/>
                <a:cs typeface="Arial"/>
              </a:rPr>
              <a:t>Threshold</a:t>
            </a:r>
            <a:r>
              <a:rPr lang="fr-FR" sz="1200" dirty="0" smtClean="0">
                <a:solidFill>
                  <a:schemeClr val="bg1"/>
                </a:solidFill>
                <a:latin typeface="Arial"/>
                <a:cs typeface="Arial"/>
              </a:rPr>
              <a:t>:    </a:t>
            </a:r>
            <a:r>
              <a:rPr lang="fr-FR" sz="1200" dirty="0">
                <a:solidFill>
                  <a:schemeClr val="bg1"/>
                </a:solidFill>
                <a:latin typeface="Arial"/>
                <a:cs typeface="Arial"/>
              </a:rPr>
              <a:t>1.000</a:t>
            </a:r>
          </a:p>
        </p:txBody>
      </p:sp>
      <p:sp>
        <p:nvSpPr>
          <p:cNvPr id="22" name="Préparation 21"/>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Préparation 22"/>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Préparation 23"/>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Préparation 27"/>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306917" y="1735667"/>
            <a:ext cx="2298700" cy="400110"/>
          </a:xfrm>
          <a:prstGeom prst="rect">
            <a:avLst/>
          </a:prstGeom>
          <a:noFill/>
        </p:spPr>
        <p:txBody>
          <a:bodyPr wrap="square" rtlCol="0">
            <a:spAutoFit/>
          </a:bodyPr>
          <a:lstStyle/>
          <a:p>
            <a:pPr algn="ctr"/>
            <a:r>
              <a:rPr lang="fr-FR" sz="2000" dirty="0" smtClean="0">
                <a:latin typeface="Arial"/>
                <a:cs typeface="Arial"/>
              </a:rPr>
              <a:t>GAIN  32.1</a:t>
            </a:r>
            <a:endParaRPr lang="fr-FR" sz="2000" dirty="0">
              <a:latin typeface="Arial"/>
              <a:cs typeface="Arial"/>
            </a:endParaRPr>
          </a:p>
        </p:txBody>
      </p:sp>
      <p:sp>
        <p:nvSpPr>
          <p:cNvPr id="30" name="Rectangle 29"/>
          <p:cNvSpPr/>
          <p:nvPr/>
        </p:nvSpPr>
        <p:spPr>
          <a:xfrm>
            <a:off x="554570" y="4584666"/>
            <a:ext cx="1680634" cy="44029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599015" y="2405948"/>
            <a:ext cx="1680634" cy="179384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1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5"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6" name="ZoneTexte 35"/>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3580026514"/>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7" name="Ellipse 6"/>
          <p:cNvSpPr/>
          <p:nvPr/>
        </p:nvSpPr>
        <p:spPr>
          <a:xfrm>
            <a:off x="6151033" y="4529657"/>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4859866" y="4652406"/>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5012266" y="4402629"/>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5094816" y="4271395"/>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5329766" y="4135928"/>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5651499" y="4008927"/>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6714066" y="3881887"/>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1.258</a:t>
            </a:r>
          </a:p>
          <a:p>
            <a:pPr>
              <a:lnSpc>
                <a:spcPct val="200000"/>
              </a:lnSpc>
            </a:pPr>
            <a:r>
              <a:rPr lang="fr-FR" sz="1200" dirty="0" smtClean="0">
                <a:solidFill>
                  <a:schemeClr val="bg1"/>
                </a:solidFill>
                <a:latin typeface="Arial"/>
                <a:cs typeface="Arial"/>
              </a:rPr>
              <a:t>Gain   2:1:    0.863</a:t>
            </a:r>
          </a:p>
          <a:p>
            <a:pPr>
              <a:lnSpc>
                <a:spcPct val="200000"/>
              </a:lnSpc>
            </a:pPr>
            <a:r>
              <a:rPr lang="fr-FR" sz="1200" dirty="0" smtClean="0">
                <a:solidFill>
                  <a:schemeClr val="bg1"/>
                </a:solidFill>
                <a:latin typeface="Arial"/>
                <a:cs typeface="Arial"/>
              </a:rPr>
              <a:t>Gain   4:1:    0.740</a:t>
            </a:r>
          </a:p>
          <a:p>
            <a:pPr>
              <a:lnSpc>
                <a:spcPct val="200000"/>
              </a:lnSpc>
            </a:pPr>
            <a:r>
              <a:rPr lang="fr-FR" sz="1200" dirty="0" smtClean="0">
                <a:solidFill>
                  <a:schemeClr val="bg1"/>
                </a:solidFill>
                <a:latin typeface="Arial"/>
                <a:cs typeface="Arial"/>
              </a:rPr>
              <a:t>Gain   8:1:    0.650</a:t>
            </a:r>
          </a:p>
          <a:p>
            <a:pPr>
              <a:lnSpc>
                <a:spcPct val="200000"/>
              </a:lnSpc>
            </a:pPr>
            <a:r>
              <a:rPr lang="fr-FR" sz="1200" dirty="0" smtClean="0">
                <a:solidFill>
                  <a:schemeClr val="bg1"/>
                </a:solidFill>
                <a:latin typeface="Arial"/>
                <a:cs typeface="Arial"/>
              </a:rPr>
              <a:t>Gain 16:1:    0.621</a:t>
            </a:r>
          </a:p>
          <a:p>
            <a:pPr>
              <a:lnSpc>
                <a:spcPct val="200000"/>
              </a:lnSpc>
            </a:pPr>
            <a:r>
              <a:rPr lang="fr-FR" sz="1200" dirty="0" smtClean="0">
                <a:solidFill>
                  <a:schemeClr val="bg1"/>
                </a:solidFill>
                <a:latin typeface="Arial"/>
                <a:cs typeface="Arial"/>
              </a:rPr>
              <a:t>Gain 32:1:    1.042</a:t>
            </a:r>
          </a:p>
          <a:p>
            <a:pPr>
              <a:lnSpc>
                <a:spcPct val="200000"/>
              </a:lnSpc>
            </a:pPr>
            <a:r>
              <a:rPr lang="fr-FR" sz="1200" dirty="0" smtClean="0">
                <a:solidFill>
                  <a:schemeClr val="bg1"/>
                </a:solidFill>
                <a:latin typeface="Arial"/>
                <a:cs typeface="Arial"/>
              </a:rPr>
              <a:t>Seuil	:         0.027</a:t>
            </a:r>
            <a:endParaRPr lang="fr-FR" sz="1200" dirty="0">
              <a:solidFill>
                <a:schemeClr val="bg1"/>
              </a:solidFill>
              <a:latin typeface="Arial"/>
              <a:cs typeface="Arial"/>
            </a:endParaRPr>
          </a:p>
        </p:txBody>
      </p:sp>
      <p:sp>
        <p:nvSpPr>
          <p:cNvPr id="17" name="Préparation 16"/>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Préparation 17"/>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réparation 18"/>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Préparation 19"/>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Préparation 24"/>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réparation 25"/>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Préparation 26"/>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306917" y="1639130"/>
            <a:ext cx="2298700" cy="584776"/>
          </a:xfrm>
          <a:prstGeom prst="rect">
            <a:avLst/>
          </a:prstGeom>
          <a:noFill/>
        </p:spPr>
        <p:txBody>
          <a:bodyPr wrap="square" rtlCol="0">
            <a:spAutoFit/>
          </a:bodyPr>
          <a:lstStyle/>
          <a:p>
            <a:pPr algn="ctr"/>
            <a:r>
              <a:rPr lang="fr-FR" sz="1600" dirty="0" smtClean="0">
                <a:latin typeface="Arial"/>
                <a:cs typeface="Arial"/>
              </a:rPr>
              <a:t>DERNIERS REGLAGES</a:t>
            </a:r>
            <a:endParaRPr lang="fr-FR" sz="1600" dirty="0">
              <a:latin typeface="Arial"/>
              <a:cs typeface="Arial"/>
            </a:endParaRPr>
          </a:p>
        </p:txBody>
      </p:sp>
      <p:cxnSp>
        <p:nvCxnSpPr>
          <p:cNvPr id="24" name="Connecteur droit 23"/>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ZoneTexte 27"/>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2"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3" name="ZoneTexte 32"/>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1844997719"/>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0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8003" y="0"/>
            <a:ext cx="6305997" cy="5143500"/>
          </a:xfrm>
          <a:prstGeom prst="rect">
            <a:avLst/>
          </a:prstGeom>
        </p:spPr>
      </p:pic>
      <p:sp>
        <p:nvSpPr>
          <p:cNvPr id="8" name="Ellipse 7"/>
          <p:cNvSpPr/>
          <p:nvPr/>
        </p:nvSpPr>
        <p:spPr>
          <a:xfrm>
            <a:off x="6024032" y="3881949"/>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306916" y="2223270"/>
            <a:ext cx="2298700" cy="2885344"/>
          </a:xfrm>
          <a:prstGeom prst="rect">
            <a:avLst/>
          </a:prstGeom>
          <a:solidFill>
            <a:schemeClr val="tx1"/>
          </a:solidFill>
        </p:spPr>
        <p:txBody>
          <a:bodyPr wrap="square" lIns="360000" tIns="93600" bIns="234000" rtlCol="0">
            <a:spAutoFit/>
          </a:bodyPr>
          <a:lstStyle/>
          <a:p>
            <a:pPr>
              <a:lnSpc>
                <a:spcPct val="200000"/>
              </a:lnSpc>
            </a:pPr>
            <a:r>
              <a:rPr lang="fr-FR" sz="1200" dirty="0" smtClean="0">
                <a:solidFill>
                  <a:schemeClr val="bg1"/>
                </a:solidFill>
                <a:latin typeface="Arial"/>
                <a:cs typeface="Arial"/>
              </a:rPr>
              <a:t>Gain   1:1:    1.000</a:t>
            </a:r>
          </a:p>
          <a:p>
            <a:pPr>
              <a:lnSpc>
                <a:spcPct val="200000"/>
              </a:lnSpc>
            </a:pPr>
            <a:r>
              <a:rPr lang="fr-FR" sz="1200" dirty="0" smtClean="0">
                <a:solidFill>
                  <a:schemeClr val="bg1"/>
                </a:solidFill>
                <a:latin typeface="Arial"/>
                <a:cs typeface="Arial"/>
              </a:rPr>
              <a:t>Gain   2:1:    1.000</a:t>
            </a:r>
          </a:p>
          <a:p>
            <a:pPr>
              <a:lnSpc>
                <a:spcPct val="200000"/>
              </a:lnSpc>
            </a:pPr>
            <a:r>
              <a:rPr lang="fr-FR" sz="1200" dirty="0" smtClean="0">
                <a:solidFill>
                  <a:schemeClr val="bg1"/>
                </a:solidFill>
                <a:latin typeface="Arial"/>
                <a:cs typeface="Arial"/>
              </a:rPr>
              <a:t>Gain   4:1: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8:1: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16:1: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Gain 32:1:    </a:t>
            </a:r>
            <a:r>
              <a:rPr lang="fr-FR" sz="1200" dirty="0">
                <a:solidFill>
                  <a:schemeClr val="bg1"/>
                </a:solidFill>
                <a:latin typeface="Arial"/>
                <a:cs typeface="Arial"/>
              </a:rPr>
              <a:t>1.000</a:t>
            </a:r>
          </a:p>
          <a:p>
            <a:pPr>
              <a:lnSpc>
                <a:spcPct val="200000"/>
              </a:lnSpc>
            </a:pPr>
            <a:r>
              <a:rPr lang="fr-FR" sz="1200" dirty="0" smtClean="0">
                <a:solidFill>
                  <a:schemeClr val="bg1"/>
                </a:solidFill>
                <a:latin typeface="Arial"/>
                <a:cs typeface="Arial"/>
              </a:rPr>
              <a:t>Seuil :           0.100</a:t>
            </a:r>
            <a:endParaRPr lang="fr-FR" sz="1200" dirty="0">
              <a:solidFill>
                <a:schemeClr val="bg1"/>
              </a:solidFill>
              <a:latin typeface="Arial"/>
              <a:cs typeface="Arial"/>
            </a:endParaRPr>
          </a:p>
        </p:txBody>
      </p:sp>
      <p:sp>
        <p:nvSpPr>
          <p:cNvPr id="15" name="Préparation 14"/>
          <p:cNvSpPr/>
          <p:nvPr/>
        </p:nvSpPr>
        <p:spPr>
          <a:xfrm>
            <a:off x="1439332" y="2438406"/>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Préparation 15"/>
          <p:cNvSpPr/>
          <p:nvPr/>
        </p:nvSpPr>
        <p:spPr>
          <a:xfrm>
            <a:off x="1430864" y="2794008"/>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Préparation 16"/>
          <p:cNvSpPr/>
          <p:nvPr/>
        </p:nvSpPr>
        <p:spPr>
          <a:xfrm>
            <a:off x="1430864" y="3162307"/>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Préparation 17"/>
          <p:cNvSpPr/>
          <p:nvPr/>
        </p:nvSpPr>
        <p:spPr>
          <a:xfrm>
            <a:off x="1422396" y="352214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réparation 18"/>
          <p:cNvSpPr/>
          <p:nvPr/>
        </p:nvSpPr>
        <p:spPr>
          <a:xfrm>
            <a:off x="1430865" y="3893575"/>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Préparation 19"/>
          <p:cNvSpPr/>
          <p:nvPr/>
        </p:nvSpPr>
        <p:spPr>
          <a:xfrm>
            <a:off x="1430865" y="4262933"/>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Préparation 20"/>
          <p:cNvSpPr/>
          <p:nvPr/>
        </p:nvSpPr>
        <p:spPr>
          <a:xfrm>
            <a:off x="1422397" y="4627002"/>
            <a:ext cx="592666" cy="270933"/>
          </a:xfrm>
          <a:prstGeom prst="flowChartPreparation">
            <a:avLst/>
          </a:prstGeom>
          <a:noFill/>
          <a:ln w="6350" cmpd="sng">
            <a:solidFill>
              <a:srgbClr val="FFFFFF"/>
            </a:solidFill>
          </a:ln>
          <a:effectLst>
            <a:glow rad="12700">
              <a:schemeClr val="bg1"/>
            </a:glow>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198966" y="1785312"/>
            <a:ext cx="2480732" cy="338554"/>
          </a:xfrm>
          <a:prstGeom prst="rect">
            <a:avLst/>
          </a:prstGeom>
          <a:noFill/>
        </p:spPr>
        <p:txBody>
          <a:bodyPr wrap="square" rtlCol="0">
            <a:spAutoFit/>
          </a:bodyPr>
          <a:lstStyle/>
          <a:p>
            <a:pPr algn="ctr"/>
            <a:r>
              <a:rPr lang="fr-FR" sz="1600" dirty="0" smtClean="0">
                <a:latin typeface="Arial"/>
                <a:cs typeface="Arial"/>
              </a:rPr>
              <a:t>GAIN : REMISE A ZERO</a:t>
            </a:r>
            <a:endParaRPr lang="fr-FR" sz="1600" dirty="0">
              <a:latin typeface="Arial"/>
              <a:cs typeface="Arial"/>
            </a:endParaRPr>
          </a:p>
        </p:txBody>
      </p:sp>
      <p:sp>
        <p:nvSpPr>
          <p:cNvPr id="23" name="Ellipse 22"/>
          <p:cNvSpPr/>
          <p:nvPr/>
        </p:nvSpPr>
        <p:spPr>
          <a:xfrm>
            <a:off x="6024032" y="4008932"/>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p:nvPr/>
        </p:nvSpPr>
        <p:spPr>
          <a:xfrm>
            <a:off x="6024031" y="4140148"/>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p:nvPr/>
        </p:nvSpPr>
        <p:spPr>
          <a:xfrm>
            <a:off x="6024031" y="4267131"/>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p:cNvSpPr/>
          <p:nvPr/>
        </p:nvSpPr>
        <p:spPr>
          <a:xfrm>
            <a:off x="6024031" y="4398296"/>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llipse 26"/>
          <p:cNvSpPr/>
          <p:nvPr/>
        </p:nvSpPr>
        <p:spPr>
          <a:xfrm>
            <a:off x="6024032" y="4525262"/>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llipse 27"/>
          <p:cNvSpPr/>
          <p:nvPr/>
        </p:nvSpPr>
        <p:spPr>
          <a:xfrm>
            <a:off x="6134102" y="4660730"/>
            <a:ext cx="165100" cy="13970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0" name="Connecteur droit 29"/>
          <p:cNvCxnSpPr/>
          <p:nvPr/>
        </p:nvCxnSpPr>
        <p:spPr>
          <a:xfrm>
            <a:off x="211667" y="730440"/>
            <a:ext cx="259362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112146" y="22219"/>
            <a:ext cx="2838161" cy="615553"/>
          </a:xfrm>
          <a:prstGeom prst="rect">
            <a:avLst/>
          </a:prstGeom>
          <a:noFill/>
        </p:spPr>
        <p:txBody>
          <a:bodyPr wrap="square" rtlCol="0">
            <a:spAutoFit/>
          </a:bodyPr>
          <a:lstStyle/>
          <a:p>
            <a:r>
              <a:rPr lang="fr-FR" b="1" dirty="0">
                <a:latin typeface="Arial"/>
                <a:cs typeface="Arial"/>
              </a:rPr>
              <a:t>9</a:t>
            </a:r>
            <a:r>
              <a:rPr lang="fr-FR" sz="2000" dirty="0" smtClean="0">
                <a:latin typeface="Arial"/>
                <a:cs typeface="Arial"/>
              </a:rPr>
              <a:t> - </a:t>
            </a:r>
            <a:r>
              <a:rPr lang="fr-FR" sz="1400" dirty="0" smtClean="0">
                <a:latin typeface="Arial"/>
                <a:cs typeface="Arial"/>
              </a:rPr>
              <a:t>MAÎTRISER LA TEXTURE</a:t>
            </a:r>
          </a:p>
          <a:p>
            <a:r>
              <a:rPr lang="fr-FR" sz="1400" dirty="0" smtClean="0">
                <a:latin typeface="Arial"/>
                <a:cs typeface="Arial"/>
              </a:rPr>
              <a:t>           QUELS OUTILS ?</a:t>
            </a:r>
            <a:endParaRPr lang="fr-FR" sz="1400" dirty="0">
              <a:latin typeface="Arial"/>
              <a:cs typeface="Arial"/>
            </a:endParaRPr>
          </a:p>
        </p:txBody>
      </p:sp>
      <p:sp>
        <p:nvSpPr>
          <p:cNvPr id="33" name="Text Box 5"/>
          <p:cNvSpPr txBox="1">
            <a:spLocks noChangeArrowheads="1"/>
          </p:cNvSpPr>
          <p:nvPr/>
        </p:nvSpPr>
        <p:spPr bwMode="auto">
          <a:xfrm>
            <a:off x="1582203" y="679718"/>
            <a:ext cx="1223092" cy="557964"/>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400" b="1" dirty="0"/>
          </a:p>
          <a:p>
            <a:pPr algn="ctr">
              <a:lnSpc>
                <a:spcPct val="120000"/>
              </a:lnSpc>
            </a:pPr>
            <a:r>
              <a:rPr lang="en-US" sz="1050" b="1" dirty="0" smtClean="0"/>
              <a:t>EN POST-PRODUCTION</a:t>
            </a:r>
          </a:p>
          <a:p>
            <a:pPr algn="ctr">
              <a:lnSpc>
                <a:spcPct val="120000"/>
              </a:lnSpc>
            </a:pPr>
            <a:endParaRPr lang="en-US" sz="200" b="1" dirty="0"/>
          </a:p>
        </p:txBody>
      </p:sp>
      <p:sp>
        <p:nvSpPr>
          <p:cNvPr id="34" name="ZoneTexte 33"/>
          <p:cNvSpPr txBox="1"/>
          <p:nvPr/>
        </p:nvSpPr>
        <p:spPr>
          <a:xfrm>
            <a:off x="112896" y="721974"/>
            <a:ext cx="2692399" cy="861774"/>
          </a:xfrm>
          <a:prstGeom prst="rect">
            <a:avLst/>
          </a:prstGeom>
          <a:noFill/>
        </p:spPr>
        <p:txBody>
          <a:bodyPr wrap="square" rtlCol="0">
            <a:spAutoFit/>
          </a:bodyPr>
          <a:lstStyle/>
          <a:p>
            <a:pPr>
              <a:lnSpc>
                <a:spcPct val="120000"/>
              </a:lnSpc>
            </a:pPr>
            <a:r>
              <a:rPr lang="fr-FR" dirty="0" smtClean="0">
                <a:latin typeface="Arial"/>
                <a:cs typeface="Arial"/>
              </a:rPr>
              <a:t>BASELIGHT</a:t>
            </a:r>
          </a:p>
          <a:p>
            <a:pPr>
              <a:lnSpc>
                <a:spcPct val="120000"/>
              </a:lnSpc>
            </a:pPr>
            <a:endParaRPr lang="fr-FR" sz="1100" dirty="0" smtClean="0">
              <a:latin typeface="Arial"/>
              <a:cs typeface="Arial"/>
            </a:endParaRPr>
          </a:p>
          <a:p>
            <a:pPr>
              <a:lnSpc>
                <a:spcPct val="120000"/>
              </a:lnSpc>
            </a:pPr>
            <a:endParaRPr lang="fr-FR" sz="100" dirty="0" smtClean="0">
              <a:latin typeface="Arial"/>
              <a:cs typeface="Arial"/>
            </a:endParaRPr>
          </a:p>
          <a:p>
            <a:pPr marL="0" lvl="3" algn="ctr">
              <a:lnSpc>
                <a:spcPct val="120000"/>
              </a:lnSpc>
            </a:pPr>
            <a:r>
              <a:rPr lang="fr-FR" sz="1200" dirty="0">
                <a:solidFill>
                  <a:srgbClr val="800000"/>
                </a:solidFill>
                <a:latin typeface="Arial"/>
                <a:cs typeface="Arial"/>
              </a:rPr>
              <a:t>TEXTURE EQUALISER OPERATOR </a:t>
            </a:r>
            <a:endParaRPr lang="fr-FR" sz="1200" dirty="0">
              <a:latin typeface="Arial"/>
              <a:cs typeface="Arial"/>
            </a:endParaRPr>
          </a:p>
        </p:txBody>
      </p:sp>
    </p:spTree>
    <p:extLst>
      <p:ext uri="{BB962C8B-B14F-4D97-AF65-F5344CB8AC3E}">
        <p14:creationId xmlns:p14="http://schemas.microsoft.com/office/powerpoint/2010/main" val="1334653830"/>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9" name="ZoneTexte 8"/>
          <p:cNvSpPr txBox="1"/>
          <p:nvPr/>
        </p:nvSpPr>
        <p:spPr>
          <a:xfrm>
            <a:off x="289819" y="1393283"/>
            <a:ext cx="8502487" cy="3426579"/>
          </a:xfrm>
          <a:prstGeom prst="rect">
            <a:avLst/>
          </a:prstGeom>
          <a:noFill/>
        </p:spPr>
        <p:txBody>
          <a:bodyPr wrap="square" lIns="0" tIns="0" rIns="0" bIns="0" rtlCol="0">
            <a:spAutoFit/>
          </a:bodyPr>
          <a:lstStyle/>
          <a:p>
            <a:pPr algn="ctr">
              <a:lnSpc>
                <a:spcPct val="120000"/>
              </a:lnSpc>
            </a:pPr>
            <a:r>
              <a:rPr lang="fr-FR" sz="1600" b="1" dirty="0" smtClean="0">
                <a:latin typeface="Arial"/>
                <a:cs typeface="Arial"/>
              </a:rPr>
              <a:t>COMMENT RÉDUIRE ET MAÎTRISER LE PIQUÉ</a:t>
            </a:r>
          </a:p>
          <a:p>
            <a:pPr algn="ctr">
              <a:lnSpc>
                <a:spcPct val="120000"/>
              </a:lnSpc>
            </a:pPr>
            <a:endParaRPr lang="fr-FR" sz="600" b="1" dirty="0" smtClean="0">
              <a:latin typeface="Arial"/>
              <a:cs typeface="Arial"/>
            </a:endParaRPr>
          </a:p>
          <a:p>
            <a:pPr algn="just">
              <a:lnSpc>
                <a:spcPct val="120000"/>
              </a:lnSpc>
            </a:pPr>
            <a:r>
              <a:rPr lang="fr-FR" sz="1600" dirty="0">
                <a:latin typeface="Arial"/>
                <a:cs typeface="Arial"/>
              </a:rPr>
              <a:t>Exemple : Si l’on réduit le gain sur les plages 2:1, 4:1 et 8:1, cela va adoucir les peaux, tout en préservant les textures des pores et autres détails fins. Amplifier la zone 16:1 peux amplifier les ombres. Un masque peut être apposé pour isoler la zone d’application de l’outil.</a:t>
            </a:r>
          </a:p>
          <a:p>
            <a:pPr algn="just">
              <a:lnSpc>
                <a:spcPct val="120000"/>
              </a:lnSpc>
            </a:pPr>
            <a:r>
              <a:rPr lang="fr-FR" sz="1600" dirty="0">
                <a:latin typeface="Arial"/>
                <a:cs typeface="Arial"/>
              </a:rPr>
              <a:t>Si on réduit le Gain dans les bandes 2:1, 4:1 et 8:1, la carnation sera lissée mais la texture des pores et d’autres petits détails seront conservés. </a:t>
            </a:r>
          </a:p>
          <a:p>
            <a:pPr algn="just">
              <a:lnSpc>
                <a:spcPct val="120000"/>
              </a:lnSpc>
            </a:pPr>
            <a:r>
              <a:rPr lang="fr-FR" sz="1600" dirty="0">
                <a:latin typeface="Arial"/>
                <a:cs typeface="Arial"/>
              </a:rPr>
              <a:t>On peut télécharger une version gratuite  pour la tester : </a:t>
            </a:r>
            <a:r>
              <a:rPr lang="fr-FR" sz="1600" dirty="0" err="1">
                <a:latin typeface="Arial"/>
                <a:cs typeface="Arial"/>
              </a:rPr>
              <a:t>Prelight</a:t>
            </a:r>
            <a:r>
              <a:rPr lang="fr-FR" sz="1600" dirty="0">
                <a:latin typeface="Arial"/>
                <a:cs typeface="Arial"/>
              </a:rPr>
              <a:t>, Option Free License.</a:t>
            </a:r>
          </a:p>
          <a:p>
            <a:pPr lvl="3">
              <a:lnSpc>
                <a:spcPct val="120000"/>
              </a:lnSpc>
            </a:pPr>
            <a:r>
              <a:rPr lang="fr-FR" sz="1600" dirty="0">
                <a:latin typeface="Arial"/>
                <a:cs typeface="Arial"/>
              </a:rPr>
              <a:t> </a:t>
            </a:r>
            <a:r>
              <a:rPr lang="fr-FR" sz="1600" dirty="0">
                <a:latin typeface="Arial"/>
                <a:cs typeface="Arial"/>
                <a:hlinkClick r:id="rId2"/>
              </a:rPr>
              <a:t>https://www.filmlight.ltd.uk/store/</a:t>
            </a:r>
            <a:r>
              <a:rPr lang="fr-FR" sz="1600" dirty="0">
                <a:latin typeface="Arial"/>
                <a:cs typeface="Arial"/>
              </a:rPr>
              <a:t> </a:t>
            </a:r>
          </a:p>
          <a:p>
            <a:pPr lvl="8" algn="just">
              <a:lnSpc>
                <a:spcPct val="120000"/>
              </a:lnSpc>
            </a:pPr>
            <a:endParaRPr lang="fr-FR" sz="400" dirty="0">
              <a:latin typeface="Arial"/>
              <a:cs typeface="Arial"/>
            </a:endParaRPr>
          </a:p>
          <a:p>
            <a:pPr algn="just">
              <a:lnSpc>
                <a:spcPct val="120000"/>
              </a:lnSpc>
            </a:pPr>
            <a:r>
              <a:rPr lang="fr-FR" sz="1600" dirty="0">
                <a:latin typeface="Arial"/>
                <a:cs typeface="Arial"/>
              </a:rPr>
              <a:t>Créer son projet : Sélectionner </a:t>
            </a:r>
            <a:r>
              <a:rPr lang="fr-FR" sz="1600" dirty="0" err="1">
                <a:latin typeface="Arial"/>
                <a:cs typeface="Arial"/>
              </a:rPr>
              <a:t>FilmLight</a:t>
            </a:r>
            <a:r>
              <a:rPr lang="fr-FR" sz="1600" dirty="0">
                <a:latin typeface="Arial"/>
                <a:cs typeface="Arial"/>
              </a:rPr>
              <a:t> </a:t>
            </a:r>
            <a:r>
              <a:rPr lang="fr-FR" sz="1600" dirty="0" err="1">
                <a:latin typeface="Arial"/>
                <a:cs typeface="Arial"/>
              </a:rPr>
              <a:t>T</a:t>
            </a:r>
            <a:r>
              <a:rPr lang="fr-FR" sz="1600" dirty="0">
                <a:latin typeface="Arial"/>
                <a:cs typeface="Arial"/>
              </a:rPr>
              <a:t>-Log dans les </a:t>
            </a:r>
            <a:r>
              <a:rPr lang="fr-FR" sz="1600" dirty="0" err="1">
                <a:latin typeface="Arial"/>
                <a:cs typeface="Arial"/>
              </a:rPr>
              <a:t>pré-réglages</a:t>
            </a:r>
            <a:r>
              <a:rPr lang="fr-FR" sz="1600" dirty="0">
                <a:latin typeface="Arial"/>
                <a:cs typeface="Arial"/>
              </a:rPr>
              <a:t> pour démarrer correctement. </a:t>
            </a:r>
            <a:r>
              <a:rPr lang="fr-FR" sz="1600" dirty="0" smtClean="0">
                <a:latin typeface="Arial"/>
                <a:cs typeface="Arial"/>
              </a:rPr>
              <a:t>Tutoriel </a:t>
            </a:r>
            <a:r>
              <a:rPr lang="fr-FR" sz="1600" dirty="0">
                <a:latin typeface="Arial"/>
                <a:cs typeface="Arial"/>
              </a:rPr>
              <a:t>sur le </a:t>
            </a:r>
            <a:r>
              <a:rPr lang="fr-FR" sz="1600" dirty="0">
                <a:solidFill>
                  <a:srgbClr val="800000"/>
                </a:solidFill>
                <a:latin typeface="Arial"/>
                <a:cs typeface="Arial"/>
              </a:rPr>
              <a:t>TEXTURE EQUALISER OPERATOR </a:t>
            </a:r>
            <a:endParaRPr lang="fr-FR" sz="1600" dirty="0">
              <a:latin typeface="Arial"/>
              <a:cs typeface="Arial"/>
            </a:endParaRPr>
          </a:p>
          <a:p>
            <a:pPr lvl="3" algn="just">
              <a:lnSpc>
                <a:spcPct val="120000"/>
              </a:lnSpc>
            </a:pPr>
            <a:r>
              <a:rPr lang="en-US" sz="1600" dirty="0">
                <a:latin typeface="Arial"/>
                <a:cs typeface="Arial"/>
                <a:hlinkClick r:id="rId3"/>
              </a:rPr>
              <a:t>https://vimeo.com/</a:t>
            </a:r>
            <a:r>
              <a:rPr lang="en-US" sz="1600" dirty="0" smtClean="0">
                <a:latin typeface="Arial"/>
                <a:cs typeface="Arial"/>
                <a:hlinkClick r:id="rId3"/>
              </a:rPr>
              <a:t>232314309</a:t>
            </a:r>
            <a:endParaRPr lang="en-US" sz="1600" dirty="0">
              <a:latin typeface="Arial"/>
              <a:cs typeface="Arial"/>
            </a:endParaRPr>
          </a:p>
        </p:txBody>
      </p:sp>
      <p:sp>
        <p:nvSpPr>
          <p:cNvPr id="11" name="ZoneTexte 10"/>
          <p:cNvSpPr txBox="1"/>
          <p:nvPr/>
        </p:nvSpPr>
        <p:spPr>
          <a:xfrm>
            <a:off x="59267" y="526688"/>
            <a:ext cx="9084733" cy="784830"/>
          </a:xfrm>
          <a:prstGeom prst="rect">
            <a:avLst/>
          </a:prstGeom>
          <a:noFill/>
        </p:spPr>
        <p:txBody>
          <a:bodyPr wrap="square" rtlCol="0">
            <a:spAutoFit/>
          </a:bodyPr>
          <a:lstStyle/>
          <a:p>
            <a:r>
              <a:rPr lang="fr-FR" sz="2400" dirty="0" smtClean="0">
                <a:latin typeface="Arial"/>
                <a:cs typeface="Arial"/>
              </a:rPr>
              <a:t> </a:t>
            </a:r>
            <a:r>
              <a:rPr lang="fr-FR" sz="1200" dirty="0" smtClean="0">
                <a:latin typeface="Arial"/>
                <a:cs typeface="Arial"/>
              </a:rPr>
              <a:t>EXEMPLES : </a:t>
            </a:r>
            <a:r>
              <a:rPr lang="fr-FR" dirty="0" smtClean="0">
                <a:latin typeface="Arial"/>
                <a:cs typeface="Arial"/>
              </a:rPr>
              <a:t>BASELIGHT </a:t>
            </a:r>
          </a:p>
          <a:p>
            <a:endParaRPr lang="fr-FR" sz="100" dirty="0" smtClean="0">
              <a:latin typeface="Arial"/>
              <a:cs typeface="Arial"/>
            </a:endParaRPr>
          </a:p>
          <a:p>
            <a:pPr lvl="2"/>
            <a:r>
              <a:rPr lang="fr-FR" sz="2000" dirty="0" smtClean="0">
                <a:latin typeface="Arial"/>
                <a:cs typeface="Arial"/>
              </a:rPr>
              <a:t> </a:t>
            </a:r>
            <a:r>
              <a:rPr lang="fr-FR" sz="1600" dirty="0" smtClean="0">
                <a:latin typeface="Arial"/>
                <a:cs typeface="Arial"/>
              </a:rPr>
              <a:t>NOUVEAUX RÉGLAGES : </a:t>
            </a:r>
            <a:r>
              <a:rPr lang="fr-FR" sz="1600" dirty="0" smtClean="0">
                <a:solidFill>
                  <a:srgbClr val="800000"/>
                </a:solidFill>
                <a:latin typeface="Arial"/>
                <a:cs typeface="Arial"/>
              </a:rPr>
              <a:t>TEXTURE </a:t>
            </a:r>
            <a:r>
              <a:rPr lang="fr-FR" sz="1600" dirty="0">
                <a:solidFill>
                  <a:srgbClr val="800000"/>
                </a:solidFill>
                <a:latin typeface="Arial"/>
                <a:cs typeface="Arial"/>
              </a:rPr>
              <a:t>EQUALISER OPERATOR 2</a:t>
            </a:r>
            <a:r>
              <a:rPr lang="fr-FR" sz="1600" dirty="0" smtClean="0">
                <a:solidFill>
                  <a:srgbClr val="800000"/>
                </a:solidFill>
                <a:latin typeface="Arial"/>
                <a:cs typeface="Arial"/>
              </a:rPr>
              <a:t>/2</a:t>
            </a:r>
            <a:endParaRPr lang="fr-FR" dirty="0">
              <a:latin typeface="Arial"/>
              <a:cs typeface="Arial"/>
            </a:endParaRPr>
          </a:p>
        </p:txBody>
      </p:sp>
    </p:spTree>
    <p:extLst>
      <p:ext uri="{BB962C8B-B14F-4D97-AF65-F5344CB8AC3E}">
        <p14:creationId xmlns:p14="http://schemas.microsoft.com/office/powerpoint/2010/main" val="2260518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0" y="1840427"/>
            <a:ext cx="9143999" cy="3219343"/>
          </a:xfrm>
          <a:prstGeom prst="rect">
            <a:avLst/>
          </a:prstGeom>
          <a:noFill/>
        </p:spPr>
        <p:txBody>
          <a:bodyPr wrap="square" rtlCol="0">
            <a:spAutoFit/>
          </a:bodyPr>
          <a:lstStyle/>
          <a:p>
            <a:pPr algn="ctr">
              <a:lnSpc>
                <a:spcPct val="140000"/>
              </a:lnSpc>
            </a:pPr>
            <a:r>
              <a:rPr lang="fr-FR" dirty="0" smtClean="0">
                <a:latin typeface="Arial"/>
                <a:cs typeface="Arial"/>
              </a:rPr>
              <a:t>Remerciements à </a:t>
            </a:r>
            <a:r>
              <a:rPr lang="fr-FR" dirty="0" smtClean="0">
                <a:solidFill>
                  <a:srgbClr val="800000"/>
                </a:solidFill>
                <a:latin typeface="Arial"/>
                <a:cs typeface="Arial"/>
              </a:rPr>
              <a:t>Erwan </a:t>
            </a:r>
            <a:r>
              <a:rPr lang="fr-FR" dirty="0">
                <a:solidFill>
                  <a:srgbClr val="800000"/>
                </a:solidFill>
                <a:latin typeface="Arial"/>
                <a:cs typeface="Arial"/>
              </a:rPr>
              <a:t>Le </a:t>
            </a:r>
            <a:r>
              <a:rPr lang="fr-FR" dirty="0" err="1" smtClean="0">
                <a:solidFill>
                  <a:srgbClr val="800000"/>
                </a:solidFill>
                <a:latin typeface="Arial"/>
                <a:cs typeface="Arial"/>
              </a:rPr>
              <a:t>Cloirec</a:t>
            </a:r>
            <a:endParaRPr lang="fr-FR" dirty="0">
              <a:solidFill>
                <a:srgbClr val="800000"/>
              </a:solidFill>
              <a:latin typeface="Arial"/>
              <a:cs typeface="Arial"/>
            </a:endParaRPr>
          </a:p>
          <a:p>
            <a:pPr algn="ctr">
              <a:lnSpc>
                <a:spcPct val="140000"/>
              </a:lnSpc>
            </a:pPr>
            <a:r>
              <a:rPr lang="fr-FR" dirty="0" smtClean="0">
                <a:latin typeface="Arial"/>
                <a:cs typeface="Arial"/>
              </a:rPr>
              <a:t>Formateur post</a:t>
            </a:r>
            <a:r>
              <a:rPr lang="fr-FR" dirty="0">
                <a:latin typeface="Arial"/>
                <a:cs typeface="Arial"/>
              </a:rPr>
              <a:t>-</a:t>
            </a:r>
            <a:r>
              <a:rPr lang="fr-FR" dirty="0" smtClean="0">
                <a:latin typeface="Arial"/>
                <a:cs typeface="Arial"/>
              </a:rPr>
              <a:t>production /Créateur de </a:t>
            </a:r>
            <a:r>
              <a:rPr lang="fr-FR" dirty="0" err="1" smtClean="0">
                <a:latin typeface="Arial"/>
                <a:cs typeface="Arial"/>
              </a:rPr>
              <a:t>yakyakyak</a:t>
            </a:r>
            <a:endParaRPr lang="fr-FR" dirty="0">
              <a:latin typeface="Arial"/>
              <a:cs typeface="Arial"/>
            </a:endParaRPr>
          </a:p>
          <a:p>
            <a:pPr algn="ctr">
              <a:lnSpc>
                <a:spcPct val="140000"/>
              </a:lnSpc>
            </a:pPr>
            <a:endParaRPr lang="fr-FR" dirty="0" smtClean="0">
              <a:latin typeface="Arial"/>
              <a:cs typeface="Arial"/>
            </a:endParaRPr>
          </a:p>
          <a:p>
            <a:pPr marL="0" lvl="3" algn="ctr">
              <a:lnSpc>
                <a:spcPct val="140000"/>
              </a:lnSpc>
            </a:pPr>
            <a:r>
              <a:rPr lang="fr-FR" sz="2400" dirty="0">
                <a:latin typeface="Arial"/>
                <a:cs typeface="Arial"/>
                <a:hlinkClick r:id="rId2"/>
              </a:rPr>
              <a:t>http://yakyakyak.fr</a:t>
            </a:r>
            <a:r>
              <a:rPr lang="fr-FR" sz="2400" dirty="0" smtClean="0">
                <a:latin typeface="Arial"/>
                <a:cs typeface="Arial"/>
                <a:hlinkClick r:id="rId2"/>
              </a:rPr>
              <a:t>/</a:t>
            </a:r>
            <a:endParaRPr lang="fr-FR" sz="2400" dirty="0" smtClean="0">
              <a:latin typeface="Arial"/>
              <a:cs typeface="Arial"/>
            </a:endParaRPr>
          </a:p>
          <a:p>
            <a:pPr marL="0" lvl="3" algn="ctr">
              <a:lnSpc>
                <a:spcPct val="140000"/>
              </a:lnSpc>
            </a:pPr>
            <a:endParaRPr lang="fr-FR" sz="3200" dirty="0" smtClean="0">
              <a:latin typeface="Arial"/>
              <a:cs typeface="Arial"/>
            </a:endParaRPr>
          </a:p>
          <a:p>
            <a:pPr algn="ctr">
              <a:lnSpc>
                <a:spcPct val="140000"/>
              </a:lnSpc>
            </a:pPr>
            <a:r>
              <a:rPr lang="fr-FR" dirty="0" smtClean="0">
                <a:latin typeface="Arial"/>
                <a:cs typeface="Arial"/>
                <a:hlinkClick r:id="rId3"/>
              </a:rPr>
              <a:t>https</a:t>
            </a:r>
            <a:r>
              <a:rPr lang="fr-FR" dirty="0">
                <a:latin typeface="Arial"/>
                <a:cs typeface="Arial"/>
                <a:hlinkClick r:id="rId3"/>
              </a:rPr>
              <a:t>://www.youtube.com/watch?v=</a:t>
            </a:r>
            <a:r>
              <a:rPr lang="fr-FR" dirty="0" smtClean="0">
                <a:latin typeface="Arial"/>
                <a:cs typeface="Arial"/>
                <a:hlinkClick r:id="rId3"/>
              </a:rPr>
              <a:t>2YUHLRYHR50</a:t>
            </a:r>
            <a:endParaRPr lang="fr-FR" dirty="0" smtClean="0">
              <a:latin typeface="Arial"/>
              <a:cs typeface="Arial"/>
            </a:endParaRPr>
          </a:p>
          <a:p>
            <a:pPr>
              <a:lnSpc>
                <a:spcPct val="140000"/>
              </a:lnSpc>
            </a:pPr>
            <a:endParaRPr lang="fr-FR" dirty="0">
              <a:latin typeface="Arial"/>
              <a:cs typeface="Arial"/>
            </a:endParaRPr>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10" name="ZoneTexte 9"/>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12"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1510864071"/>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0" y="4419602"/>
            <a:ext cx="9143999" cy="461665"/>
          </a:xfrm>
          <a:prstGeom prst="rect">
            <a:avLst/>
          </a:prstGeom>
          <a:noFill/>
        </p:spPr>
        <p:txBody>
          <a:bodyPr wrap="square" rtlCol="0">
            <a:spAutoFit/>
          </a:bodyPr>
          <a:lstStyle/>
          <a:p>
            <a:pPr algn="ctr"/>
            <a:r>
              <a:rPr lang="fr-FR" sz="2400" dirty="0" smtClean="0">
                <a:latin typeface="Arial"/>
                <a:cs typeface="Arial"/>
              </a:rPr>
              <a:t>DETECTION AUTOMATIQUE</a:t>
            </a:r>
            <a:endParaRPr lang="fr-FR" sz="2400" dirty="0">
              <a:latin typeface="Arial"/>
              <a:cs typeface="Arial"/>
            </a:endParaRPr>
          </a:p>
        </p:txBody>
      </p:sp>
      <p:pic>
        <p:nvPicPr>
          <p:cNvPr id="2" name="Image 1" descr="Capture d’écran 2018-04-08 à 13.25.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7366" y="1365250"/>
            <a:ext cx="5930900" cy="2959100"/>
          </a:xfrm>
          <a:prstGeom prst="rect">
            <a:avLst/>
          </a:prstGeom>
        </p:spPr>
      </p:pic>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12" name="ZoneTexte 11"/>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14"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3497666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Image 2" descr="Capture d’écran 2018-04-08 à 13.27.5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1" y="1311701"/>
            <a:ext cx="5109542" cy="3006299"/>
          </a:xfrm>
          <a:prstGeom prst="rect">
            <a:avLst/>
          </a:prstGeom>
        </p:spPr>
      </p:pic>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7" name="ZoneTexte 6"/>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8"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203320546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Image 9" descr="Capture d’écran 2018-04-08 à 13.29.0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1" y="1283684"/>
            <a:ext cx="5109541" cy="3034315"/>
          </a:xfrm>
          <a:prstGeom prst="rect">
            <a:avLst/>
          </a:prstGeom>
        </p:spPr>
      </p:pic>
      <p:sp>
        <p:nvSpPr>
          <p:cNvPr id="12" name="ZoneTexte 1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7" name="ZoneTexte 6"/>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8"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701739933"/>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Image 3" descr="Capture d’écran 2018-04-08 à 14.04.0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3905"/>
            <a:ext cx="7766393" cy="4018062"/>
          </a:xfrm>
          <a:prstGeom prst="rect">
            <a:avLst/>
          </a:prstGeom>
        </p:spPr>
      </p:pic>
      <p:sp>
        <p:nvSpPr>
          <p:cNvPr id="21" name="Ellipse 20"/>
          <p:cNvSpPr/>
          <p:nvPr/>
        </p:nvSpPr>
        <p:spPr>
          <a:xfrm>
            <a:off x="5926667" y="1498600"/>
            <a:ext cx="2006600" cy="138853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8" name="ZoneTexte 7"/>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10"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33689580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244110" y="662473"/>
            <a:ext cx="8544289" cy="4053418"/>
          </a:xfrm>
          <a:prstGeom prst="rect">
            <a:avLst/>
          </a:prstGeom>
          <a:noFill/>
          <a:ln>
            <a:noFill/>
          </a:ln>
        </p:spPr>
        <p:txBody>
          <a:bodyPr wrap="square" rtlCol="0">
            <a:spAutoFit/>
          </a:bodyPr>
          <a:lstStyle/>
          <a:p>
            <a:pPr lvl="1">
              <a:lnSpc>
                <a:spcPct val="140000"/>
              </a:lnSpc>
            </a:pPr>
            <a:r>
              <a:rPr lang="fr-FR" dirty="0" smtClean="0">
                <a:latin typeface="Arial"/>
                <a:cs typeface="Arial"/>
              </a:rPr>
              <a:t>Pour des raisons de clarté et de vulgarisation, les tableaux suivants ne mentionnent pas, entre autres :</a:t>
            </a:r>
            <a:r>
              <a:rPr lang="fr-FR" sz="900" dirty="0" smtClean="0">
                <a:solidFill>
                  <a:srgbClr val="000000"/>
                </a:solidFill>
                <a:latin typeface="Arial"/>
                <a:cs typeface="Arial"/>
              </a:rPr>
              <a:t> </a:t>
            </a:r>
            <a:endParaRPr lang="fr-FR" sz="1100" dirty="0" smtClean="0">
              <a:solidFill>
                <a:srgbClr val="000000"/>
              </a:solidFill>
              <a:latin typeface="Arial"/>
              <a:cs typeface="Arial"/>
            </a:endParaRPr>
          </a:p>
          <a:p>
            <a:pPr marL="2114550" lvl="4" indent="-285750">
              <a:lnSpc>
                <a:spcPct val="150000"/>
              </a:lnSpc>
              <a:buFontTx/>
              <a:buChar char="-"/>
            </a:pPr>
            <a:r>
              <a:rPr lang="fr-FR" dirty="0" smtClean="0">
                <a:solidFill>
                  <a:srgbClr val="000000"/>
                </a:solidFill>
                <a:latin typeface="Arial"/>
                <a:cs typeface="Arial"/>
              </a:rPr>
              <a:t>La taille du capteur</a:t>
            </a:r>
          </a:p>
          <a:p>
            <a:pPr marL="2114550" lvl="4" indent="-285750">
              <a:lnSpc>
                <a:spcPct val="150000"/>
              </a:lnSpc>
              <a:buFontTx/>
              <a:buChar char="-"/>
            </a:pPr>
            <a:r>
              <a:rPr lang="fr-FR" dirty="0" smtClean="0">
                <a:solidFill>
                  <a:srgbClr val="000000"/>
                </a:solidFill>
                <a:latin typeface="Arial"/>
                <a:cs typeface="Arial"/>
              </a:rPr>
              <a:t>Le nombre de </a:t>
            </a:r>
            <a:r>
              <a:rPr lang="fr-FR" dirty="0" err="1" smtClean="0">
                <a:solidFill>
                  <a:srgbClr val="000000"/>
                </a:solidFill>
                <a:latin typeface="Arial"/>
                <a:cs typeface="Arial"/>
              </a:rPr>
              <a:t>photosites</a:t>
            </a:r>
            <a:endParaRPr lang="fr-FR" dirty="0">
              <a:solidFill>
                <a:srgbClr val="000000"/>
              </a:solidFill>
              <a:latin typeface="Arial"/>
              <a:cs typeface="Arial"/>
            </a:endParaRPr>
          </a:p>
          <a:p>
            <a:pPr marL="2114550" lvl="4" indent="-285750">
              <a:lnSpc>
                <a:spcPct val="150000"/>
              </a:lnSpc>
              <a:buFontTx/>
              <a:buChar char="-"/>
            </a:pPr>
            <a:r>
              <a:rPr lang="fr-FR" dirty="0" smtClean="0">
                <a:solidFill>
                  <a:srgbClr val="000000"/>
                </a:solidFill>
                <a:latin typeface="Arial"/>
                <a:cs typeface="Arial"/>
              </a:rPr>
              <a:t>Le nombre de </a:t>
            </a:r>
            <a:r>
              <a:rPr lang="fr-FR" dirty="0" err="1" smtClean="0">
                <a:solidFill>
                  <a:srgbClr val="000000"/>
                </a:solidFill>
                <a:latin typeface="Arial"/>
                <a:cs typeface="Arial"/>
              </a:rPr>
              <a:t>photosites</a:t>
            </a:r>
            <a:r>
              <a:rPr lang="fr-FR" dirty="0" smtClean="0">
                <a:solidFill>
                  <a:srgbClr val="000000"/>
                </a:solidFill>
                <a:latin typeface="Arial"/>
                <a:cs typeface="Arial"/>
              </a:rPr>
              <a:t> dédiés à l’image</a:t>
            </a:r>
            <a:endParaRPr lang="fr-FR" dirty="0">
              <a:solidFill>
                <a:srgbClr val="000000"/>
              </a:solidFill>
              <a:latin typeface="Arial"/>
              <a:cs typeface="Arial"/>
            </a:endParaRPr>
          </a:p>
          <a:p>
            <a:pPr marL="2114550" lvl="4" indent="-285750">
              <a:lnSpc>
                <a:spcPct val="150000"/>
              </a:lnSpc>
              <a:buFontTx/>
              <a:buChar char="-"/>
            </a:pPr>
            <a:r>
              <a:rPr lang="fr-FR" dirty="0" smtClean="0">
                <a:solidFill>
                  <a:srgbClr val="000000"/>
                </a:solidFill>
                <a:latin typeface="Arial"/>
                <a:cs typeface="Arial"/>
              </a:rPr>
              <a:t>La taille des </a:t>
            </a:r>
            <a:r>
              <a:rPr lang="fr-FR" dirty="0" err="1" smtClean="0">
                <a:solidFill>
                  <a:srgbClr val="000000"/>
                </a:solidFill>
                <a:latin typeface="Arial"/>
                <a:cs typeface="Arial"/>
              </a:rPr>
              <a:t>photosites</a:t>
            </a:r>
            <a:endParaRPr lang="fr-FR" dirty="0" smtClean="0">
              <a:solidFill>
                <a:srgbClr val="000000"/>
              </a:solidFill>
              <a:latin typeface="Arial"/>
              <a:cs typeface="Arial"/>
            </a:endParaRPr>
          </a:p>
          <a:p>
            <a:pPr marL="2114550" lvl="4" indent="-285750">
              <a:lnSpc>
                <a:spcPct val="150000"/>
              </a:lnSpc>
              <a:buFontTx/>
              <a:buChar char="-"/>
            </a:pPr>
            <a:r>
              <a:rPr lang="fr-FR" dirty="0" smtClean="0">
                <a:solidFill>
                  <a:srgbClr val="000000"/>
                </a:solidFill>
                <a:latin typeface="Arial"/>
                <a:cs typeface="Arial"/>
              </a:rPr>
              <a:t>La distance (pitch) entre les </a:t>
            </a:r>
            <a:r>
              <a:rPr lang="fr-FR" dirty="0" err="1" smtClean="0">
                <a:solidFill>
                  <a:srgbClr val="000000"/>
                </a:solidFill>
                <a:latin typeface="Arial"/>
                <a:cs typeface="Arial"/>
              </a:rPr>
              <a:t>photosites</a:t>
            </a:r>
            <a:endParaRPr lang="fr-FR" dirty="0" smtClean="0">
              <a:solidFill>
                <a:srgbClr val="000000"/>
              </a:solidFill>
              <a:latin typeface="Arial"/>
              <a:cs typeface="Arial"/>
            </a:endParaRPr>
          </a:p>
          <a:p>
            <a:pPr marL="2114550" lvl="4" indent="-285750">
              <a:lnSpc>
                <a:spcPct val="150000"/>
              </a:lnSpc>
              <a:buFontTx/>
              <a:buChar char="-"/>
            </a:pPr>
            <a:r>
              <a:rPr lang="fr-FR" dirty="0" smtClean="0">
                <a:solidFill>
                  <a:srgbClr val="000000"/>
                </a:solidFill>
                <a:latin typeface="Arial"/>
                <a:cs typeface="Arial"/>
              </a:rPr>
              <a:t>Le type d’optique</a:t>
            </a:r>
          </a:p>
          <a:p>
            <a:pPr marL="2114550" lvl="4" indent="-285750">
              <a:lnSpc>
                <a:spcPct val="150000"/>
              </a:lnSpc>
              <a:buFontTx/>
              <a:buChar char="-"/>
            </a:pPr>
            <a:r>
              <a:rPr lang="fr-FR" dirty="0" smtClean="0">
                <a:solidFill>
                  <a:srgbClr val="000000"/>
                </a:solidFill>
                <a:latin typeface="Arial"/>
                <a:cs typeface="Arial"/>
              </a:rPr>
              <a:t>Le type de post-production</a:t>
            </a:r>
          </a:p>
          <a:p>
            <a:pPr marL="2114550" lvl="4" indent="-285750">
              <a:buFontTx/>
              <a:buChar char="-"/>
            </a:pPr>
            <a:endParaRPr lang="fr-FR" dirty="0">
              <a:solidFill>
                <a:srgbClr val="000000"/>
              </a:solidFill>
              <a:latin typeface="Arial"/>
              <a:cs typeface="Arial"/>
            </a:endParaRPr>
          </a:p>
        </p:txBody>
      </p:sp>
      <p:sp>
        <p:nvSpPr>
          <p:cNvPr id="32" name="Line 20"/>
          <p:cNvSpPr>
            <a:spLocks noChangeShapeType="1"/>
          </p:cNvSpPr>
          <p:nvPr/>
        </p:nvSpPr>
        <p:spPr bwMode="auto">
          <a:xfrm>
            <a:off x="897467" y="1239888"/>
            <a:ext cx="7232853" cy="0"/>
          </a:xfrm>
          <a:prstGeom prst="line">
            <a:avLst/>
          </a:prstGeom>
          <a:noFill/>
          <a:ln w="12700" cmpd="sng">
            <a:solidFill>
              <a:srgbClr val="FFFFFF"/>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solidFill>
                <a:srgbClr val="00FF00"/>
              </a:solidFill>
            </a:endParaRPr>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1</a:t>
            </a:r>
            <a:r>
              <a:rPr lang="fr-FR" sz="2000" dirty="0" smtClean="0">
                <a:latin typeface="Arial"/>
                <a:cs typeface="Arial"/>
              </a:rPr>
              <a:t> </a:t>
            </a:r>
            <a:r>
              <a:rPr lang="fr-FR" sz="2000" dirty="0">
                <a:latin typeface="Arial"/>
                <a:cs typeface="Arial"/>
              </a:rPr>
              <a:t>-</a:t>
            </a:r>
            <a:r>
              <a:rPr lang="fr-FR" sz="2000" dirty="0" smtClean="0">
                <a:latin typeface="Arial"/>
                <a:cs typeface="Arial"/>
              </a:rPr>
              <a:t> LA CAMÉRA ET LES CAPTEURS - RAPPEL</a:t>
            </a:r>
            <a:endParaRPr lang="fr-FR" sz="2000" dirty="0">
              <a:latin typeface="Arial"/>
              <a:cs typeface="Arial"/>
            </a:endParaRPr>
          </a:p>
        </p:txBody>
      </p:sp>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4198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pic>
        <p:nvPicPr>
          <p:cNvPr id="8" name="Image 7" descr="Capture d’écran 2018-04-08 à 14.04.4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3905"/>
            <a:ext cx="7786617" cy="4009596"/>
          </a:xfrm>
          <a:prstGeom prst="rect">
            <a:avLst/>
          </a:prstGeom>
        </p:spPr>
      </p:pic>
      <p:sp>
        <p:nvSpPr>
          <p:cNvPr id="23" name="Ellipse 22"/>
          <p:cNvSpPr/>
          <p:nvPr/>
        </p:nvSpPr>
        <p:spPr>
          <a:xfrm>
            <a:off x="5926667" y="1498600"/>
            <a:ext cx="2006600" cy="138853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10"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3049229145"/>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pic>
        <p:nvPicPr>
          <p:cNvPr id="2" name="Image 1" descr="Capture d’écran 2018-04-08 à 14.05.31.png"/>
          <p:cNvPicPr>
            <a:picLocks/>
          </p:cNvPicPr>
          <p:nvPr/>
        </p:nvPicPr>
        <p:blipFill>
          <a:blip r:embed="rId2" cstate="email">
            <a:extLst>
              <a:ext uri="{28A0092B-C50C-407E-A947-70E740481C1C}">
                <a14:useLocalDpi xmlns:a14="http://schemas.microsoft.com/office/drawing/2010/main"/>
              </a:ext>
            </a:extLst>
          </a:blip>
          <a:stretch>
            <a:fillRect/>
          </a:stretch>
        </p:blipFill>
        <p:spPr>
          <a:xfrm>
            <a:off x="-1" y="1133903"/>
            <a:ext cx="7783200" cy="4009597"/>
          </a:xfrm>
          <a:prstGeom prst="rect">
            <a:avLst/>
          </a:prstGeom>
        </p:spPr>
      </p:pic>
      <p:sp>
        <p:nvSpPr>
          <p:cNvPr id="13" name="Ellipse 12"/>
          <p:cNvSpPr/>
          <p:nvPr/>
        </p:nvSpPr>
        <p:spPr>
          <a:xfrm>
            <a:off x="5926667" y="1498600"/>
            <a:ext cx="2006600" cy="138853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8"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2776262638"/>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8-04-08 à 14.06.0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3904"/>
            <a:ext cx="7781965" cy="4009596"/>
          </a:xfrm>
          <a:prstGeom prst="rect">
            <a:avLst/>
          </a:prstGeom>
        </p:spPr>
      </p:pic>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13" name="Ellipse 12"/>
          <p:cNvSpPr/>
          <p:nvPr/>
        </p:nvSpPr>
        <p:spPr>
          <a:xfrm>
            <a:off x="5926667" y="1498600"/>
            <a:ext cx="2006600" cy="138853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8"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260862948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8-04-08 à 14.06.40.png"/>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1133904"/>
            <a:ext cx="7786800" cy="4009596"/>
          </a:xfrm>
          <a:prstGeom prst="rect">
            <a:avLst/>
          </a:prstGeom>
        </p:spPr>
      </p:pic>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13" name="Ellipse 12"/>
          <p:cNvSpPr/>
          <p:nvPr/>
        </p:nvSpPr>
        <p:spPr>
          <a:xfrm>
            <a:off x="5926667" y="1498600"/>
            <a:ext cx="2006600" cy="138853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8"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292627022"/>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8-04-08 à 14.07.1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3904"/>
            <a:ext cx="7795660" cy="4009596"/>
          </a:xfrm>
          <a:prstGeom prst="rect">
            <a:avLst/>
          </a:prstGeom>
        </p:spPr>
      </p:pic>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13" name="Ellipse 12"/>
          <p:cNvSpPr/>
          <p:nvPr/>
        </p:nvSpPr>
        <p:spPr>
          <a:xfrm>
            <a:off x="5926667" y="1498600"/>
            <a:ext cx="2006600" cy="138853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8"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1248093675"/>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8-04-08 à 14.07.5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133904"/>
            <a:ext cx="7795660" cy="4009596"/>
          </a:xfrm>
          <a:prstGeom prst="rect">
            <a:avLst/>
          </a:prstGeom>
        </p:spPr>
      </p:pic>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sp>
        <p:nvSpPr>
          <p:cNvPr id="13" name="Ellipse 12"/>
          <p:cNvSpPr/>
          <p:nvPr/>
        </p:nvSpPr>
        <p:spPr>
          <a:xfrm>
            <a:off x="5926667" y="1498600"/>
            <a:ext cx="2006600" cy="1388533"/>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8"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1973517665"/>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210976" y="1361513"/>
            <a:ext cx="2793999" cy="1260549"/>
          </a:xfrm>
          <a:prstGeom prst="rect">
            <a:avLst/>
          </a:prstGeom>
          <a:blipFill rotWithShape="1">
            <a:blip r:embed="rId2"/>
            <a:tile tx="0" ty="0" sx="100000" sy="100000" flip="none" algn="tl"/>
          </a:blipFill>
          <a:ln w="19050"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8" name="Rogner un rectangle avec un coin du même côté 77"/>
          <p:cNvSpPr/>
          <p:nvPr/>
        </p:nvSpPr>
        <p:spPr>
          <a:xfrm>
            <a:off x="3312179" y="2370873"/>
            <a:ext cx="759441" cy="245550"/>
          </a:xfrm>
          <a:prstGeom prst="snip2SameRect">
            <a:avLst/>
          </a:prstGeom>
          <a:solidFill>
            <a:schemeClr val="accent5">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9" name="Sourire 78"/>
          <p:cNvSpPr/>
          <p:nvPr/>
        </p:nvSpPr>
        <p:spPr>
          <a:xfrm>
            <a:off x="3343510" y="1833257"/>
            <a:ext cx="651905" cy="609606"/>
          </a:xfrm>
          <a:prstGeom prst="smileyFace">
            <a:avLst/>
          </a:prstGeom>
          <a:solidFill>
            <a:schemeClr val="accent6">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9267" y="615588"/>
            <a:ext cx="9144000" cy="461665"/>
          </a:xfrm>
          <a:prstGeom prst="rect">
            <a:avLst/>
          </a:prstGeom>
          <a:noFill/>
        </p:spPr>
        <p:txBody>
          <a:bodyPr wrap="square" rtlCol="0">
            <a:spAutoFit/>
          </a:bodyPr>
          <a:lstStyle/>
          <a:p>
            <a:r>
              <a:rPr lang="fr-FR" sz="2400" dirty="0" smtClean="0">
                <a:latin typeface="Arial"/>
                <a:cs typeface="Arial"/>
              </a:rPr>
              <a:t> </a:t>
            </a:r>
            <a:r>
              <a:rPr lang="fr-FR" sz="1400" dirty="0" smtClean="0">
                <a:latin typeface="Arial"/>
                <a:cs typeface="Arial"/>
              </a:rPr>
              <a:t>EXEMPLES : </a:t>
            </a:r>
            <a:r>
              <a:rPr lang="fr-FR" sz="2400" dirty="0">
                <a:latin typeface="Arial"/>
                <a:cs typeface="Arial"/>
              </a:rPr>
              <a:t>DAVINCI </a:t>
            </a:r>
            <a:r>
              <a:rPr lang="fr-FR" dirty="0">
                <a:solidFill>
                  <a:srgbClr val="800000"/>
                </a:solidFill>
                <a:latin typeface="Arial"/>
                <a:cs typeface="Arial"/>
              </a:rPr>
              <a:t>RESOLVE FX FACE REFINEMENT</a:t>
            </a:r>
            <a:endParaRPr lang="fr-FR" sz="2400" dirty="0">
              <a:latin typeface="Arial"/>
              <a:cs typeface="Arial"/>
            </a:endParaRPr>
          </a:p>
        </p:txBody>
      </p:sp>
      <p:pic>
        <p:nvPicPr>
          <p:cNvPr id="10" name="Image 9" descr="Capture d’écran 2018-04-08 à 13.29.0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0690" y="778576"/>
            <a:ext cx="2396066" cy="1422911"/>
          </a:xfrm>
          <a:prstGeom prst="rect">
            <a:avLst/>
          </a:prstGeom>
          <a:ln>
            <a:solidFill>
              <a:srgbClr val="000000"/>
            </a:solidFill>
          </a:ln>
          <a:effectLst>
            <a:outerShdw blurRad="50800" dist="38100" dir="2700000" algn="tl" rotWithShape="0">
              <a:prstClr val="black">
                <a:alpha val="40000"/>
              </a:prstClr>
            </a:outerShdw>
          </a:effectLst>
        </p:spPr>
      </p:pic>
      <p:sp>
        <p:nvSpPr>
          <p:cNvPr id="8" name="Rectangle 7"/>
          <p:cNvSpPr/>
          <p:nvPr/>
        </p:nvSpPr>
        <p:spPr>
          <a:xfrm>
            <a:off x="211667" y="1342953"/>
            <a:ext cx="2793999" cy="1260549"/>
          </a:xfrm>
          <a:prstGeom prst="rect">
            <a:avLst/>
          </a:prstGeom>
          <a:blipFill rotWithShape="1">
            <a:blip r:embed="rId2"/>
            <a:tile tx="0" ty="0" sx="100000" sy="100000" flip="none" algn="tl"/>
          </a:blipFill>
          <a:ln w="19050"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Rogner un rectangle avec un coin du même côté 1"/>
          <p:cNvSpPr/>
          <p:nvPr/>
        </p:nvSpPr>
        <p:spPr>
          <a:xfrm>
            <a:off x="324269" y="2357953"/>
            <a:ext cx="759441" cy="245550"/>
          </a:xfrm>
          <a:prstGeom prst="snip2SameRect">
            <a:avLst/>
          </a:prstGeom>
          <a:solidFill>
            <a:schemeClr val="accent5">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ogner un rectangle avec un coin du même côté 27"/>
          <p:cNvSpPr/>
          <p:nvPr/>
        </p:nvSpPr>
        <p:spPr>
          <a:xfrm>
            <a:off x="1219172" y="2291298"/>
            <a:ext cx="956734" cy="312204"/>
          </a:xfrm>
          <a:prstGeom prst="snip2SameRect">
            <a:avLst/>
          </a:prstGeom>
          <a:solidFill>
            <a:schemeClr val="bg1">
              <a:lumMod val="65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Sourire 12"/>
          <p:cNvSpPr/>
          <p:nvPr/>
        </p:nvSpPr>
        <p:spPr>
          <a:xfrm>
            <a:off x="355600" y="1811870"/>
            <a:ext cx="651905" cy="609606"/>
          </a:xfrm>
          <a:prstGeom prst="smileyFace">
            <a:avLst/>
          </a:prstGeom>
          <a:solidFill>
            <a:schemeClr val="accent6">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4" name="Connecteur droit avec flèche 3"/>
          <p:cNvCxnSpPr/>
          <p:nvPr/>
        </p:nvCxnSpPr>
        <p:spPr>
          <a:xfrm flipV="1">
            <a:off x="1047384" y="1998138"/>
            <a:ext cx="1323271" cy="131011"/>
          </a:xfrm>
          <a:prstGeom prst="straightConnector1">
            <a:avLst/>
          </a:prstGeom>
          <a:ln w="5715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Sourire 17"/>
          <p:cNvSpPr/>
          <p:nvPr/>
        </p:nvSpPr>
        <p:spPr>
          <a:xfrm>
            <a:off x="1269982" y="1607613"/>
            <a:ext cx="821261" cy="729193"/>
          </a:xfrm>
          <a:prstGeom prst="smileyFace">
            <a:avLst/>
          </a:prstGeom>
          <a:solidFill>
            <a:srgbClr val="FFF7DA"/>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ogner un rectangle avec un coin du même côté 30"/>
          <p:cNvSpPr/>
          <p:nvPr/>
        </p:nvSpPr>
        <p:spPr>
          <a:xfrm>
            <a:off x="4218481" y="2309858"/>
            <a:ext cx="956734" cy="312204"/>
          </a:xfrm>
          <a:prstGeom prst="snip2SameRect">
            <a:avLst/>
          </a:prstGeom>
          <a:solidFill>
            <a:schemeClr val="bg1">
              <a:lumMod val="65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3" name="Connecteur droit avec flèche 32"/>
          <p:cNvCxnSpPr/>
          <p:nvPr/>
        </p:nvCxnSpPr>
        <p:spPr>
          <a:xfrm flipV="1">
            <a:off x="4071620" y="2016699"/>
            <a:ext cx="1298344" cy="112450"/>
          </a:xfrm>
          <a:prstGeom prst="straightConnector1">
            <a:avLst/>
          </a:prstGeom>
          <a:ln w="5715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 name="Sourire 33"/>
          <p:cNvSpPr/>
          <p:nvPr/>
        </p:nvSpPr>
        <p:spPr>
          <a:xfrm>
            <a:off x="4269291" y="1626173"/>
            <a:ext cx="821261" cy="729193"/>
          </a:xfrm>
          <a:prstGeom prst="smileyFace">
            <a:avLst/>
          </a:prstGeom>
          <a:solidFill>
            <a:srgbClr val="FFF7DA"/>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 name="Forme libre 5"/>
          <p:cNvSpPr/>
          <p:nvPr/>
        </p:nvSpPr>
        <p:spPr>
          <a:xfrm>
            <a:off x="3495675" y="1968504"/>
            <a:ext cx="133328" cy="45719"/>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6" name="Forme libre 35"/>
          <p:cNvSpPr/>
          <p:nvPr/>
        </p:nvSpPr>
        <p:spPr>
          <a:xfrm rot="579840">
            <a:off x="3628036" y="2024779"/>
            <a:ext cx="112434" cy="191152"/>
          </a:xfrm>
          <a:custGeom>
            <a:avLst/>
            <a:gdLst>
              <a:gd name="connsiteX0" fmla="*/ 52232 w 167936"/>
              <a:gd name="connsiteY0" fmla="*/ 0 h 228600"/>
              <a:gd name="connsiteX1" fmla="*/ 56465 w 167936"/>
              <a:gd name="connsiteY1" fmla="*/ 59267 h 228600"/>
              <a:gd name="connsiteX2" fmla="*/ 64932 w 167936"/>
              <a:gd name="connsiteY2" fmla="*/ 114300 h 228600"/>
              <a:gd name="connsiteX3" fmla="*/ 69165 w 167936"/>
              <a:gd name="connsiteY3" fmla="*/ 156634 h 228600"/>
              <a:gd name="connsiteX4" fmla="*/ 1432 w 167936"/>
              <a:gd name="connsiteY4" fmla="*/ 186267 h 228600"/>
              <a:gd name="connsiteX5" fmla="*/ 5665 w 167936"/>
              <a:gd name="connsiteY5" fmla="*/ 198967 h 228600"/>
              <a:gd name="connsiteX6" fmla="*/ 14132 w 167936"/>
              <a:gd name="connsiteY6" fmla="*/ 211667 h 228600"/>
              <a:gd name="connsiteX7" fmla="*/ 52232 w 167936"/>
              <a:gd name="connsiteY7" fmla="*/ 224367 h 228600"/>
              <a:gd name="connsiteX8" fmla="*/ 64932 w 167936"/>
              <a:gd name="connsiteY8" fmla="*/ 228600 h 228600"/>
              <a:gd name="connsiteX9" fmla="*/ 128432 w 167936"/>
              <a:gd name="connsiteY9" fmla="*/ 224367 h 228600"/>
              <a:gd name="connsiteX10" fmla="*/ 141132 w 167936"/>
              <a:gd name="connsiteY10" fmla="*/ 220134 h 228600"/>
              <a:gd name="connsiteX11" fmla="*/ 149599 w 167936"/>
              <a:gd name="connsiteY11" fmla="*/ 207434 h 228600"/>
              <a:gd name="connsiteX12" fmla="*/ 162299 w 167936"/>
              <a:gd name="connsiteY12" fmla="*/ 169334 h 228600"/>
              <a:gd name="connsiteX13" fmla="*/ 166532 w 167936"/>
              <a:gd name="connsiteY13" fmla="*/ 156634 h 228600"/>
              <a:gd name="connsiteX14" fmla="*/ 141132 w 167936"/>
              <a:gd name="connsiteY14" fmla="*/ 160867 h 228600"/>
              <a:gd name="connsiteX15" fmla="*/ 124199 w 167936"/>
              <a:gd name="connsiteY15" fmla="*/ 165100 h 228600"/>
              <a:gd name="connsiteX16" fmla="*/ 77632 w 167936"/>
              <a:gd name="connsiteY16" fmla="*/ 169334 h 228600"/>
              <a:gd name="connsiteX17" fmla="*/ 77632 w 167936"/>
              <a:gd name="connsiteY17" fmla="*/ 18203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936" h="228600">
                <a:moveTo>
                  <a:pt x="52232" y="0"/>
                </a:moveTo>
                <a:cubicBezTo>
                  <a:pt x="53643" y="19756"/>
                  <a:pt x="54587" y="39550"/>
                  <a:pt x="56465" y="59267"/>
                </a:cubicBezTo>
                <a:cubicBezTo>
                  <a:pt x="59746" y="93713"/>
                  <a:pt x="60923" y="82227"/>
                  <a:pt x="64932" y="114300"/>
                </a:cubicBezTo>
                <a:cubicBezTo>
                  <a:pt x="66691" y="128372"/>
                  <a:pt x="67754" y="142523"/>
                  <a:pt x="69165" y="156634"/>
                </a:cubicBezTo>
                <a:cubicBezTo>
                  <a:pt x="60327" y="209665"/>
                  <a:pt x="76259" y="164889"/>
                  <a:pt x="1432" y="186267"/>
                </a:cubicBezTo>
                <a:cubicBezTo>
                  <a:pt x="-2859" y="187493"/>
                  <a:pt x="3669" y="194976"/>
                  <a:pt x="5665" y="198967"/>
                </a:cubicBezTo>
                <a:cubicBezTo>
                  <a:pt x="7940" y="203518"/>
                  <a:pt x="9817" y="208970"/>
                  <a:pt x="14132" y="211667"/>
                </a:cubicBezTo>
                <a:cubicBezTo>
                  <a:pt x="14136" y="211669"/>
                  <a:pt x="45880" y="222250"/>
                  <a:pt x="52232" y="224367"/>
                </a:cubicBezTo>
                <a:lnTo>
                  <a:pt x="64932" y="228600"/>
                </a:lnTo>
                <a:cubicBezTo>
                  <a:pt x="86099" y="227189"/>
                  <a:pt x="107348" y="226709"/>
                  <a:pt x="128432" y="224367"/>
                </a:cubicBezTo>
                <a:cubicBezTo>
                  <a:pt x="132867" y="223874"/>
                  <a:pt x="137647" y="222922"/>
                  <a:pt x="141132" y="220134"/>
                </a:cubicBezTo>
                <a:cubicBezTo>
                  <a:pt x="145105" y="216956"/>
                  <a:pt x="146777" y="211667"/>
                  <a:pt x="149599" y="207434"/>
                </a:cubicBezTo>
                <a:lnTo>
                  <a:pt x="162299" y="169334"/>
                </a:lnTo>
                <a:cubicBezTo>
                  <a:pt x="163710" y="165101"/>
                  <a:pt x="170934" y="155900"/>
                  <a:pt x="166532" y="156634"/>
                </a:cubicBezTo>
                <a:cubicBezTo>
                  <a:pt x="158065" y="158045"/>
                  <a:pt x="149549" y="159184"/>
                  <a:pt x="141132" y="160867"/>
                </a:cubicBezTo>
                <a:cubicBezTo>
                  <a:pt x="135427" y="162008"/>
                  <a:pt x="129966" y="164331"/>
                  <a:pt x="124199" y="165100"/>
                </a:cubicBezTo>
                <a:cubicBezTo>
                  <a:pt x="108749" y="167160"/>
                  <a:pt x="92280" y="164007"/>
                  <a:pt x="77632" y="169334"/>
                </a:cubicBezTo>
                <a:cubicBezTo>
                  <a:pt x="73654" y="170781"/>
                  <a:pt x="77632" y="177801"/>
                  <a:pt x="77632" y="182034"/>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8" name="Forme libre 37"/>
          <p:cNvSpPr/>
          <p:nvPr/>
        </p:nvSpPr>
        <p:spPr>
          <a:xfrm>
            <a:off x="3471068" y="2224011"/>
            <a:ext cx="388905" cy="148166"/>
          </a:xfrm>
          <a:custGeom>
            <a:avLst/>
            <a:gdLst>
              <a:gd name="connsiteX0" fmla="*/ 3045 w 417912"/>
              <a:gd name="connsiteY0" fmla="*/ 616 h 59883"/>
              <a:gd name="connsiteX1" fmla="*/ 91945 w 417912"/>
              <a:gd name="connsiteY1" fmla="*/ 4849 h 59883"/>
              <a:gd name="connsiteX2" fmla="*/ 151212 w 417912"/>
              <a:gd name="connsiteY2" fmla="*/ 13316 h 59883"/>
              <a:gd name="connsiteX3" fmla="*/ 202012 w 417912"/>
              <a:gd name="connsiteY3" fmla="*/ 21783 h 59883"/>
              <a:gd name="connsiteX4" fmla="*/ 252812 w 417912"/>
              <a:gd name="connsiteY4" fmla="*/ 26016 h 59883"/>
              <a:gd name="connsiteX5" fmla="*/ 354412 w 417912"/>
              <a:gd name="connsiteY5" fmla="*/ 21783 h 59883"/>
              <a:gd name="connsiteX6" fmla="*/ 388279 w 417912"/>
              <a:gd name="connsiteY6" fmla="*/ 9083 h 59883"/>
              <a:gd name="connsiteX7" fmla="*/ 405212 w 417912"/>
              <a:gd name="connsiteY7" fmla="*/ 4849 h 59883"/>
              <a:gd name="connsiteX8" fmla="*/ 417912 w 417912"/>
              <a:gd name="connsiteY8" fmla="*/ 616 h 59883"/>
              <a:gd name="connsiteX9" fmla="*/ 409445 w 417912"/>
              <a:gd name="connsiteY9" fmla="*/ 13316 h 59883"/>
              <a:gd name="connsiteX10" fmla="*/ 358645 w 417912"/>
              <a:gd name="connsiteY10" fmla="*/ 38716 h 59883"/>
              <a:gd name="connsiteX11" fmla="*/ 345945 w 417912"/>
              <a:gd name="connsiteY11" fmla="*/ 42949 h 59883"/>
              <a:gd name="connsiteX12" fmla="*/ 299379 w 417912"/>
              <a:gd name="connsiteY12" fmla="*/ 51416 h 59883"/>
              <a:gd name="connsiteX13" fmla="*/ 265512 w 417912"/>
              <a:gd name="connsiteY13" fmla="*/ 55649 h 59883"/>
              <a:gd name="connsiteX14" fmla="*/ 223179 w 417912"/>
              <a:gd name="connsiteY14" fmla="*/ 59883 h 59883"/>
              <a:gd name="connsiteX15" fmla="*/ 100412 w 417912"/>
              <a:gd name="connsiteY15" fmla="*/ 51416 h 59883"/>
              <a:gd name="connsiteX16" fmla="*/ 36912 w 417912"/>
              <a:gd name="connsiteY16" fmla="*/ 38716 h 59883"/>
              <a:gd name="connsiteX17" fmla="*/ 19979 w 417912"/>
              <a:gd name="connsiteY17" fmla="*/ 17549 h 59883"/>
              <a:gd name="connsiteX18" fmla="*/ 3045 w 417912"/>
              <a:gd name="connsiteY18" fmla="*/ 616 h 5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912" h="59883">
                <a:moveTo>
                  <a:pt x="3045" y="616"/>
                </a:moveTo>
                <a:cubicBezTo>
                  <a:pt x="15039" y="-1501"/>
                  <a:pt x="62386" y="2315"/>
                  <a:pt x="91945" y="4849"/>
                </a:cubicBezTo>
                <a:cubicBezTo>
                  <a:pt x="111828" y="6553"/>
                  <a:pt x="131527" y="10035"/>
                  <a:pt x="151212" y="13316"/>
                </a:cubicBezTo>
                <a:cubicBezTo>
                  <a:pt x="168145" y="16138"/>
                  <a:pt x="184904" y="20357"/>
                  <a:pt x="202012" y="21783"/>
                </a:cubicBezTo>
                <a:lnTo>
                  <a:pt x="252812" y="26016"/>
                </a:lnTo>
                <a:cubicBezTo>
                  <a:pt x="286679" y="24605"/>
                  <a:pt x="320602" y="24198"/>
                  <a:pt x="354412" y="21783"/>
                </a:cubicBezTo>
                <a:cubicBezTo>
                  <a:pt x="372302" y="20505"/>
                  <a:pt x="371743" y="15284"/>
                  <a:pt x="388279" y="9083"/>
                </a:cubicBezTo>
                <a:cubicBezTo>
                  <a:pt x="393727" y="7040"/>
                  <a:pt x="399618" y="6447"/>
                  <a:pt x="405212" y="4849"/>
                </a:cubicBezTo>
                <a:cubicBezTo>
                  <a:pt x="409503" y="3623"/>
                  <a:pt x="413679" y="2027"/>
                  <a:pt x="417912" y="616"/>
                </a:cubicBezTo>
                <a:cubicBezTo>
                  <a:pt x="415090" y="4849"/>
                  <a:pt x="413274" y="9966"/>
                  <a:pt x="409445" y="13316"/>
                </a:cubicBezTo>
                <a:cubicBezTo>
                  <a:pt x="389246" y="30990"/>
                  <a:pt x="382624" y="30723"/>
                  <a:pt x="358645" y="38716"/>
                </a:cubicBezTo>
                <a:cubicBezTo>
                  <a:pt x="354412" y="40127"/>
                  <a:pt x="350321" y="42074"/>
                  <a:pt x="345945" y="42949"/>
                </a:cubicBezTo>
                <a:cubicBezTo>
                  <a:pt x="327702" y="46598"/>
                  <a:pt x="318348" y="48706"/>
                  <a:pt x="299379" y="51416"/>
                </a:cubicBezTo>
                <a:cubicBezTo>
                  <a:pt x="288116" y="53025"/>
                  <a:pt x="276819" y="54393"/>
                  <a:pt x="265512" y="55649"/>
                </a:cubicBezTo>
                <a:cubicBezTo>
                  <a:pt x="251417" y="57215"/>
                  <a:pt x="237290" y="58472"/>
                  <a:pt x="223179" y="59883"/>
                </a:cubicBezTo>
                <a:cubicBezTo>
                  <a:pt x="145254" y="56340"/>
                  <a:pt x="152726" y="59676"/>
                  <a:pt x="100412" y="51416"/>
                </a:cubicBezTo>
                <a:cubicBezTo>
                  <a:pt x="47973" y="43136"/>
                  <a:pt x="65180" y="48138"/>
                  <a:pt x="36912" y="38716"/>
                </a:cubicBezTo>
                <a:cubicBezTo>
                  <a:pt x="22497" y="29105"/>
                  <a:pt x="24069" y="33908"/>
                  <a:pt x="19979" y="17549"/>
                </a:cubicBezTo>
                <a:cubicBezTo>
                  <a:pt x="18234" y="10569"/>
                  <a:pt x="-8949" y="2733"/>
                  <a:pt x="3045" y="616"/>
                </a:cubicBezTo>
                <a:close/>
              </a:path>
            </a:pathLst>
          </a:custGeom>
          <a:noFill/>
          <a:ln w="28575" cmpd="sng">
            <a:solidFill>
              <a:srgbClr val="00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Forme libre 38"/>
          <p:cNvSpPr/>
          <p:nvPr/>
        </p:nvSpPr>
        <p:spPr>
          <a:xfrm>
            <a:off x="3343510" y="2224012"/>
            <a:ext cx="625239" cy="218850"/>
          </a:xfrm>
          <a:custGeom>
            <a:avLst/>
            <a:gdLst>
              <a:gd name="connsiteX0" fmla="*/ 0 w 804345"/>
              <a:gd name="connsiteY0" fmla="*/ 0 h 311438"/>
              <a:gd name="connsiteX1" fmla="*/ 16933 w 804345"/>
              <a:gd name="connsiteY1" fmla="*/ 33867 h 311438"/>
              <a:gd name="connsiteX2" fmla="*/ 21166 w 804345"/>
              <a:gd name="connsiteY2" fmla="*/ 46567 h 311438"/>
              <a:gd name="connsiteX3" fmla="*/ 38100 w 804345"/>
              <a:gd name="connsiteY3" fmla="*/ 71967 h 311438"/>
              <a:gd name="connsiteX4" fmla="*/ 59266 w 804345"/>
              <a:gd name="connsiteY4" fmla="*/ 110067 h 311438"/>
              <a:gd name="connsiteX5" fmla="*/ 67733 w 804345"/>
              <a:gd name="connsiteY5" fmla="*/ 122767 h 311438"/>
              <a:gd name="connsiteX6" fmla="*/ 80433 w 804345"/>
              <a:gd name="connsiteY6" fmla="*/ 135467 h 311438"/>
              <a:gd name="connsiteX7" fmla="*/ 110066 w 804345"/>
              <a:gd name="connsiteY7" fmla="*/ 177800 h 311438"/>
              <a:gd name="connsiteX8" fmla="*/ 122766 w 804345"/>
              <a:gd name="connsiteY8" fmla="*/ 190500 h 311438"/>
              <a:gd name="connsiteX9" fmla="*/ 131233 w 804345"/>
              <a:gd name="connsiteY9" fmla="*/ 203200 h 311438"/>
              <a:gd name="connsiteX10" fmla="*/ 143933 w 804345"/>
              <a:gd name="connsiteY10" fmla="*/ 215900 h 311438"/>
              <a:gd name="connsiteX11" fmla="*/ 152400 w 804345"/>
              <a:gd name="connsiteY11" fmla="*/ 228600 h 311438"/>
              <a:gd name="connsiteX12" fmla="*/ 190500 w 804345"/>
              <a:gd name="connsiteY12" fmla="*/ 254000 h 311438"/>
              <a:gd name="connsiteX13" fmla="*/ 220133 w 804345"/>
              <a:gd name="connsiteY13" fmla="*/ 275167 h 311438"/>
              <a:gd name="connsiteX14" fmla="*/ 245533 w 804345"/>
              <a:gd name="connsiteY14" fmla="*/ 283634 h 311438"/>
              <a:gd name="connsiteX15" fmla="*/ 258233 w 804345"/>
              <a:gd name="connsiteY15" fmla="*/ 287867 h 311438"/>
              <a:gd name="connsiteX16" fmla="*/ 270933 w 804345"/>
              <a:gd name="connsiteY16" fmla="*/ 292100 h 311438"/>
              <a:gd name="connsiteX17" fmla="*/ 347133 w 804345"/>
              <a:gd name="connsiteY17" fmla="*/ 300567 h 311438"/>
              <a:gd name="connsiteX18" fmla="*/ 364066 w 804345"/>
              <a:gd name="connsiteY18" fmla="*/ 304800 h 311438"/>
              <a:gd name="connsiteX19" fmla="*/ 554566 w 804345"/>
              <a:gd name="connsiteY19" fmla="*/ 304800 h 311438"/>
              <a:gd name="connsiteX20" fmla="*/ 596900 w 804345"/>
              <a:gd name="connsiteY20" fmla="*/ 292100 h 311438"/>
              <a:gd name="connsiteX21" fmla="*/ 609600 w 804345"/>
              <a:gd name="connsiteY21" fmla="*/ 283634 h 311438"/>
              <a:gd name="connsiteX22" fmla="*/ 647700 w 804345"/>
              <a:gd name="connsiteY22" fmla="*/ 262467 h 311438"/>
              <a:gd name="connsiteX23" fmla="*/ 660400 w 804345"/>
              <a:gd name="connsiteY23" fmla="*/ 249767 h 311438"/>
              <a:gd name="connsiteX24" fmla="*/ 685800 w 804345"/>
              <a:gd name="connsiteY24" fmla="*/ 232834 h 311438"/>
              <a:gd name="connsiteX25" fmla="*/ 715433 w 804345"/>
              <a:gd name="connsiteY25" fmla="*/ 207434 h 311438"/>
              <a:gd name="connsiteX26" fmla="*/ 740833 w 804345"/>
              <a:gd name="connsiteY26" fmla="*/ 186267 h 311438"/>
              <a:gd name="connsiteX27" fmla="*/ 757766 w 804345"/>
              <a:gd name="connsiteY27" fmla="*/ 160867 h 311438"/>
              <a:gd name="connsiteX28" fmla="*/ 766233 w 804345"/>
              <a:gd name="connsiteY28" fmla="*/ 148167 h 311438"/>
              <a:gd name="connsiteX29" fmla="*/ 774700 w 804345"/>
              <a:gd name="connsiteY29" fmla="*/ 122767 h 311438"/>
              <a:gd name="connsiteX30" fmla="*/ 778933 w 804345"/>
              <a:gd name="connsiteY30" fmla="*/ 110067 h 311438"/>
              <a:gd name="connsiteX31" fmla="*/ 787400 w 804345"/>
              <a:gd name="connsiteY31" fmla="*/ 97367 h 311438"/>
              <a:gd name="connsiteX32" fmla="*/ 791633 w 804345"/>
              <a:gd name="connsiteY32" fmla="*/ 84667 h 311438"/>
              <a:gd name="connsiteX33" fmla="*/ 800100 w 804345"/>
              <a:gd name="connsiteY33" fmla="*/ 50800 h 311438"/>
              <a:gd name="connsiteX34" fmla="*/ 804333 w 804345"/>
              <a:gd name="connsiteY34" fmla="*/ 0 h 31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4345" h="311438">
                <a:moveTo>
                  <a:pt x="0" y="0"/>
                </a:moveTo>
                <a:cubicBezTo>
                  <a:pt x="8461" y="42308"/>
                  <a:pt x="-3396" y="3373"/>
                  <a:pt x="16933" y="33867"/>
                </a:cubicBezTo>
                <a:cubicBezTo>
                  <a:pt x="19408" y="37580"/>
                  <a:pt x="18999" y="42666"/>
                  <a:pt x="21166" y="46567"/>
                </a:cubicBezTo>
                <a:cubicBezTo>
                  <a:pt x="26108" y="55462"/>
                  <a:pt x="38100" y="71967"/>
                  <a:pt x="38100" y="71967"/>
                </a:cubicBezTo>
                <a:cubicBezTo>
                  <a:pt x="45550" y="94320"/>
                  <a:pt x="39858" y="80955"/>
                  <a:pt x="59266" y="110067"/>
                </a:cubicBezTo>
                <a:cubicBezTo>
                  <a:pt x="62088" y="114300"/>
                  <a:pt x="64135" y="119169"/>
                  <a:pt x="67733" y="122767"/>
                </a:cubicBezTo>
                <a:cubicBezTo>
                  <a:pt x="71966" y="127000"/>
                  <a:pt x="76757" y="130741"/>
                  <a:pt x="80433" y="135467"/>
                </a:cubicBezTo>
                <a:cubicBezTo>
                  <a:pt x="100839" y="161703"/>
                  <a:pt x="91566" y="156217"/>
                  <a:pt x="110066" y="177800"/>
                </a:cubicBezTo>
                <a:cubicBezTo>
                  <a:pt x="113962" y="182346"/>
                  <a:pt x="118933" y="185901"/>
                  <a:pt x="122766" y="190500"/>
                </a:cubicBezTo>
                <a:cubicBezTo>
                  <a:pt x="126023" y="194409"/>
                  <a:pt x="127976" y="199291"/>
                  <a:pt x="131233" y="203200"/>
                </a:cubicBezTo>
                <a:cubicBezTo>
                  <a:pt x="135066" y="207799"/>
                  <a:pt x="140100" y="211301"/>
                  <a:pt x="143933" y="215900"/>
                </a:cubicBezTo>
                <a:cubicBezTo>
                  <a:pt x="147190" y="219809"/>
                  <a:pt x="148571" y="225250"/>
                  <a:pt x="152400" y="228600"/>
                </a:cubicBezTo>
                <a:cubicBezTo>
                  <a:pt x="160894" y="236032"/>
                  <a:pt x="179902" y="246052"/>
                  <a:pt x="190500" y="254000"/>
                </a:cubicBezTo>
                <a:cubicBezTo>
                  <a:pt x="192774" y="255705"/>
                  <a:pt x="215069" y="272916"/>
                  <a:pt x="220133" y="275167"/>
                </a:cubicBezTo>
                <a:cubicBezTo>
                  <a:pt x="228288" y="278792"/>
                  <a:pt x="237066" y="280812"/>
                  <a:pt x="245533" y="283634"/>
                </a:cubicBezTo>
                <a:lnTo>
                  <a:pt x="258233" y="287867"/>
                </a:lnTo>
                <a:cubicBezTo>
                  <a:pt x="262466" y="289278"/>
                  <a:pt x="266557" y="291225"/>
                  <a:pt x="270933" y="292100"/>
                </a:cubicBezTo>
                <a:cubicBezTo>
                  <a:pt x="310141" y="299943"/>
                  <a:pt x="284926" y="295782"/>
                  <a:pt x="347133" y="300567"/>
                </a:cubicBezTo>
                <a:cubicBezTo>
                  <a:pt x="352777" y="301978"/>
                  <a:pt x="358361" y="303659"/>
                  <a:pt x="364066" y="304800"/>
                </a:cubicBezTo>
                <a:cubicBezTo>
                  <a:pt x="432001" y="318388"/>
                  <a:pt x="456358" y="307319"/>
                  <a:pt x="554566" y="304800"/>
                </a:cubicBezTo>
                <a:cubicBezTo>
                  <a:pt x="585486" y="294494"/>
                  <a:pt x="571308" y="298499"/>
                  <a:pt x="596900" y="292100"/>
                </a:cubicBezTo>
                <a:cubicBezTo>
                  <a:pt x="601133" y="289278"/>
                  <a:pt x="605049" y="285909"/>
                  <a:pt x="609600" y="283634"/>
                </a:cubicBezTo>
                <a:cubicBezTo>
                  <a:pt x="630890" y="272989"/>
                  <a:pt x="621011" y="289156"/>
                  <a:pt x="647700" y="262467"/>
                </a:cubicBezTo>
                <a:cubicBezTo>
                  <a:pt x="651933" y="258234"/>
                  <a:pt x="655674" y="253443"/>
                  <a:pt x="660400" y="249767"/>
                </a:cubicBezTo>
                <a:cubicBezTo>
                  <a:pt x="668432" y="243520"/>
                  <a:pt x="678605" y="240029"/>
                  <a:pt x="685800" y="232834"/>
                </a:cubicBezTo>
                <a:cubicBezTo>
                  <a:pt x="736667" y="181964"/>
                  <a:pt x="676756" y="239664"/>
                  <a:pt x="715433" y="207434"/>
                </a:cubicBezTo>
                <a:cubicBezTo>
                  <a:pt x="748036" y="180266"/>
                  <a:pt x="709295" y="207293"/>
                  <a:pt x="740833" y="186267"/>
                </a:cubicBezTo>
                <a:lnTo>
                  <a:pt x="757766" y="160867"/>
                </a:lnTo>
                <a:lnTo>
                  <a:pt x="766233" y="148167"/>
                </a:lnTo>
                <a:lnTo>
                  <a:pt x="774700" y="122767"/>
                </a:lnTo>
                <a:cubicBezTo>
                  <a:pt x="776111" y="118534"/>
                  <a:pt x="776458" y="113780"/>
                  <a:pt x="778933" y="110067"/>
                </a:cubicBezTo>
                <a:lnTo>
                  <a:pt x="787400" y="97367"/>
                </a:lnTo>
                <a:cubicBezTo>
                  <a:pt x="788811" y="93134"/>
                  <a:pt x="790459" y="88972"/>
                  <a:pt x="791633" y="84667"/>
                </a:cubicBezTo>
                <a:cubicBezTo>
                  <a:pt x="794695" y="73441"/>
                  <a:pt x="800100" y="50800"/>
                  <a:pt x="800100" y="50800"/>
                </a:cubicBezTo>
                <a:cubicBezTo>
                  <a:pt x="804800" y="8493"/>
                  <a:pt x="804333" y="25478"/>
                  <a:pt x="804333" y="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0" name="Rectangle 39"/>
          <p:cNvSpPr/>
          <p:nvPr/>
        </p:nvSpPr>
        <p:spPr>
          <a:xfrm>
            <a:off x="220137" y="2851619"/>
            <a:ext cx="2793999" cy="1260549"/>
          </a:xfrm>
          <a:prstGeom prst="rect">
            <a:avLst/>
          </a:prstGeom>
          <a:blipFill rotWithShape="1">
            <a:blip r:embed="rId2"/>
            <a:tile tx="0" ty="0" sx="100000" sy="100000" flip="none" algn="tl"/>
          </a:blipFill>
          <a:ln w="19050"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Rogner un rectangle avec un coin du même côté 40"/>
          <p:cNvSpPr/>
          <p:nvPr/>
        </p:nvSpPr>
        <p:spPr>
          <a:xfrm>
            <a:off x="742949" y="3808300"/>
            <a:ext cx="817035" cy="297008"/>
          </a:xfrm>
          <a:prstGeom prst="snip2SameRect">
            <a:avLst/>
          </a:prstGeom>
          <a:solidFill>
            <a:schemeClr val="accent5">
              <a:lumMod val="60000"/>
              <a:lumOff val="40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Sourire 42"/>
          <p:cNvSpPr/>
          <p:nvPr/>
        </p:nvSpPr>
        <p:spPr>
          <a:xfrm>
            <a:off x="782436" y="3247119"/>
            <a:ext cx="701343" cy="623753"/>
          </a:xfrm>
          <a:prstGeom prst="smileyFace">
            <a:avLst/>
          </a:prstGeom>
          <a:solidFill>
            <a:schemeClr val="accent6">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44" name="Connecteur droit avec flèche 43"/>
          <p:cNvCxnSpPr/>
          <p:nvPr/>
        </p:nvCxnSpPr>
        <p:spPr>
          <a:xfrm flipV="1">
            <a:off x="1456262" y="3477663"/>
            <a:ext cx="1185331" cy="71476"/>
          </a:xfrm>
          <a:prstGeom prst="straightConnector1">
            <a:avLst/>
          </a:prstGeom>
          <a:ln w="5715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6" name="Forme libre 45"/>
          <p:cNvSpPr/>
          <p:nvPr/>
        </p:nvSpPr>
        <p:spPr>
          <a:xfrm>
            <a:off x="939800" y="3376061"/>
            <a:ext cx="152412" cy="59267"/>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7" name="Forme libre 46"/>
          <p:cNvSpPr/>
          <p:nvPr/>
        </p:nvSpPr>
        <p:spPr>
          <a:xfrm flipH="1">
            <a:off x="1191681" y="3376061"/>
            <a:ext cx="152412" cy="59267"/>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8" name="Forme libre 47"/>
          <p:cNvSpPr/>
          <p:nvPr/>
        </p:nvSpPr>
        <p:spPr>
          <a:xfrm rot="579840">
            <a:off x="1065380" y="3403581"/>
            <a:ext cx="167936" cy="228600"/>
          </a:xfrm>
          <a:custGeom>
            <a:avLst/>
            <a:gdLst>
              <a:gd name="connsiteX0" fmla="*/ 52232 w 167936"/>
              <a:gd name="connsiteY0" fmla="*/ 0 h 228600"/>
              <a:gd name="connsiteX1" fmla="*/ 56465 w 167936"/>
              <a:gd name="connsiteY1" fmla="*/ 59267 h 228600"/>
              <a:gd name="connsiteX2" fmla="*/ 64932 w 167936"/>
              <a:gd name="connsiteY2" fmla="*/ 114300 h 228600"/>
              <a:gd name="connsiteX3" fmla="*/ 69165 w 167936"/>
              <a:gd name="connsiteY3" fmla="*/ 156634 h 228600"/>
              <a:gd name="connsiteX4" fmla="*/ 1432 w 167936"/>
              <a:gd name="connsiteY4" fmla="*/ 186267 h 228600"/>
              <a:gd name="connsiteX5" fmla="*/ 5665 w 167936"/>
              <a:gd name="connsiteY5" fmla="*/ 198967 h 228600"/>
              <a:gd name="connsiteX6" fmla="*/ 14132 w 167936"/>
              <a:gd name="connsiteY6" fmla="*/ 211667 h 228600"/>
              <a:gd name="connsiteX7" fmla="*/ 52232 w 167936"/>
              <a:gd name="connsiteY7" fmla="*/ 224367 h 228600"/>
              <a:gd name="connsiteX8" fmla="*/ 64932 w 167936"/>
              <a:gd name="connsiteY8" fmla="*/ 228600 h 228600"/>
              <a:gd name="connsiteX9" fmla="*/ 128432 w 167936"/>
              <a:gd name="connsiteY9" fmla="*/ 224367 h 228600"/>
              <a:gd name="connsiteX10" fmla="*/ 141132 w 167936"/>
              <a:gd name="connsiteY10" fmla="*/ 220134 h 228600"/>
              <a:gd name="connsiteX11" fmla="*/ 149599 w 167936"/>
              <a:gd name="connsiteY11" fmla="*/ 207434 h 228600"/>
              <a:gd name="connsiteX12" fmla="*/ 162299 w 167936"/>
              <a:gd name="connsiteY12" fmla="*/ 169334 h 228600"/>
              <a:gd name="connsiteX13" fmla="*/ 166532 w 167936"/>
              <a:gd name="connsiteY13" fmla="*/ 156634 h 228600"/>
              <a:gd name="connsiteX14" fmla="*/ 141132 w 167936"/>
              <a:gd name="connsiteY14" fmla="*/ 160867 h 228600"/>
              <a:gd name="connsiteX15" fmla="*/ 124199 w 167936"/>
              <a:gd name="connsiteY15" fmla="*/ 165100 h 228600"/>
              <a:gd name="connsiteX16" fmla="*/ 77632 w 167936"/>
              <a:gd name="connsiteY16" fmla="*/ 169334 h 228600"/>
              <a:gd name="connsiteX17" fmla="*/ 77632 w 167936"/>
              <a:gd name="connsiteY17" fmla="*/ 18203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936" h="228600">
                <a:moveTo>
                  <a:pt x="52232" y="0"/>
                </a:moveTo>
                <a:cubicBezTo>
                  <a:pt x="53643" y="19756"/>
                  <a:pt x="54587" y="39550"/>
                  <a:pt x="56465" y="59267"/>
                </a:cubicBezTo>
                <a:cubicBezTo>
                  <a:pt x="59746" y="93713"/>
                  <a:pt x="60923" y="82227"/>
                  <a:pt x="64932" y="114300"/>
                </a:cubicBezTo>
                <a:cubicBezTo>
                  <a:pt x="66691" y="128372"/>
                  <a:pt x="67754" y="142523"/>
                  <a:pt x="69165" y="156634"/>
                </a:cubicBezTo>
                <a:cubicBezTo>
                  <a:pt x="60327" y="209665"/>
                  <a:pt x="76259" y="164889"/>
                  <a:pt x="1432" y="186267"/>
                </a:cubicBezTo>
                <a:cubicBezTo>
                  <a:pt x="-2859" y="187493"/>
                  <a:pt x="3669" y="194976"/>
                  <a:pt x="5665" y="198967"/>
                </a:cubicBezTo>
                <a:cubicBezTo>
                  <a:pt x="7940" y="203518"/>
                  <a:pt x="9817" y="208970"/>
                  <a:pt x="14132" y="211667"/>
                </a:cubicBezTo>
                <a:cubicBezTo>
                  <a:pt x="14136" y="211669"/>
                  <a:pt x="45880" y="222250"/>
                  <a:pt x="52232" y="224367"/>
                </a:cubicBezTo>
                <a:lnTo>
                  <a:pt x="64932" y="228600"/>
                </a:lnTo>
                <a:cubicBezTo>
                  <a:pt x="86099" y="227189"/>
                  <a:pt x="107348" y="226709"/>
                  <a:pt x="128432" y="224367"/>
                </a:cubicBezTo>
                <a:cubicBezTo>
                  <a:pt x="132867" y="223874"/>
                  <a:pt x="137647" y="222922"/>
                  <a:pt x="141132" y="220134"/>
                </a:cubicBezTo>
                <a:cubicBezTo>
                  <a:pt x="145105" y="216956"/>
                  <a:pt x="146777" y="211667"/>
                  <a:pt x="149599" y="207434"/>
                </a:cubicBezTo>
                <a:lnTo>
                  <a:pt x="162299" y="169334"/>
                </a:lnTo>
                <a:cubicBezTo>
                  <a:pt x="163710" y="165101"/>
                  <a:pt x="170934" y="155900"/>
                  <a:pt x="166532" y="156634"/>
                </a:cubicBezTo>
                <a:cubicBezTo>
                  <a:pt x="158065" y="158045"/>
                  <a:pt x="149549" y="159184"/>
                  <a:pt x="141132" y="160867"/>
                </a:cubicBezTo>
                <a:cubicBezTo>
                  <a:pt x="135427" y="162008"/>
                  <a:pt x="129966" y="164331"/>
                  <a:pt x="124199" y="165100"/>
                </a:cubicBezTo>
                <a:cubicBezTo>
                  <a:pt x="108749" y="167160"/>
                  <a:pt x="92280" y="164007"/>
                  <a:pt x="77632" y="169334"/>
                </a:cubicBezTo>
                <a:cubicBezTo>
                  <a:pt x="73654" y="170781"/>
                  <a:pt x="77632" y="177801"/>
                  <a:pt x="77632" y="182034"/>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9" name="Forme libre 48"/>
          <p:cNvSpPr/>
          <p:nvPr/>
        </p:nvSpPr>
        <p:spPr>
          <a:xfrm rot="21141928">
            <a:off x="946757" y="3652753"/>
            <a:ext cx="448841" cy="134684"/>
          </a:xfrm>
          <a:custGeom>
            <a:avLst/>
            <a:gdLst>
              <a:gd name="connsiteX0" fmla="*/ 3045 w 417912"/>
              <a:gd name="connsiteY0" fmla="*/ 616 h 59883"/>
              <a:gd name="connsiteX1" fmla="*/ 91945 w 417912"/>
              <a:gd name="connsiteY1" fmla="*/ 4849 h 59883"/>
              <a:gd name="connsiteX2" fmla="*/ 151212 w 417912"/>
              <a:gd name="connsiteY2" fmla="*/ 13316 h 59883"/>
              <a:gd name="connsiteX3" fmla="*/ 202012 w 417912"/>
              <a:gd name="connsiteY3" fmla="*/ 21783 h 59883"/>
              <a:gd name="connsiteX4" fmla="*/ 252812 w 417912"/>
              <a:gd name="connsiteY4" fmla="*/ 26016 h 59883"/>
              <a:gd name="connsiteX5" fmla="*/ 354412 w 417912"/>
              <a:gd name="connsiteY5" fmla="*/ 21783 h 59883"/>
              <a:gd name="connsiteX6" fmla="*/ 388279 w 417912"/>
              <a:gd name="connsiteY6" fmla="*/ 9083 h 59883"/>
              <a:gd name="connsiteX7" fmla="*/ 405212 w 417912"/>
              <a:gd name="connsiteY7" fmla="*/ 4849 h 59883"/>
              <a:gd name="connsiteX8" fmla="*/ 417912 w 417912"/>
              <a:gd name="connsiteY8" fmla="*/ 616 h 59883"/>
              <a:gd name="connsiteX9" fmla="*/ 409445 w 417912"/>
              <a:gd name="connsiteY9" fmla="*/ 13316 h 59883"/>
              <a:gd name="connsiteX10" fmla="*/ 358645 w 417912"/>
              <a:gd name="connsiteY10" fmla="*/ 38716 h 59883"/>
              <a:gd name="connsiteX11" fmla="*/ 345945 w 417912"/>
              <a:gd name="connsiteY11" fmla="*/ 42949 h 59883"/>
              <a:gd name="connsiteX12" fmla="*/ 299379 w 417912"/>
              <a:gd name="connsiteY12" fmla="*/ 51416 h 59883"/>
              <a:gd name="connsiteX13" fmla="*/ 265512 w 417912"/>
              <a:gd name="connsiteY13" fmla="*/ 55649 h 59883"/>
              <a:gd name="connsiteX14" fmla="*/ 223179 w 417912"/>
              <a:gd name="connsiteY14" fmla="*/ 59883 h 59883"/>
              <a:gd name="connsiteX15" fmla="*/ 100412 w 417912"/>
              <a:gd name="connsiteY15" fmla="*/ 51416 h 59883"/>
              <a:gd name="connsiteX16" fmla="*/ 36912 w 417912"/>
              <a:gd name="connsiteY16" fmla="*/ 38716 h 59883"/>
              <a:gd name="connsiteX17" fmla="*/ 19979 w 417912"/>
              <a:gd name="connsiteY17" fmla="*/ 17549 h 59883"/>
              <a:gd name="connsiteX18" fmla="*/ 3045 w 417912"/>
              <a:gd name="connsiteY18" fmla="*/ 616 h 5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912" h="59883">
                <a:moveTo>
                  <a:pt x="3045" y="616"/>
                </a:moveTo>
                <a:cubicBezTo>
                  <a:pt x="15039" y="-1501"/>
                  <a:pt x="62386" y="2315"/>
                  <a:pt x="91945" y="4849"/>
                </a:cubicBezTo>
                <a:cubicBezTo>
                  <a:pt x="111828" y="6553"/>
                  <a:pt x="131527" y="10035"/>
                  <a:pt x="151212" y="13316"/>
                </a:cubicBezTo>
                <a:cubicBezTo>
                  <a:pt x="168145" y="16138"/>
                  <a:pt x="184904" y="20357"/>
                  <a:pt x="202012" y="21783"/>
                </a:cubicBezTo>
                <a:lnTo>
                  <a:pt x="252812" y="26016"/>
                </a:lnTo>
                <a:cubicBezTo>
                  <a:pt x="286679" y="24605"/>
                  <a:pt x="320602" y="24198"/>
                  <a:pt x="354412" y="21783"/>
                </a:cubicBezTo>
                <a:cubicBezTo>
                  <a:pt x="372302" y="20505"/>
                  <a:pt x="371743" y="15284"/>
                  <a:pt x="388279" y="9083"/>
                </a:cubicBezTo>
                <a:cubicBezTo>
                  <a:pt x="393727" y="7040"/>
                  <a:pt x="399618" y="6447"/>
                  <a:pt x="405212" y="4849"/>
                </a:cubicBezTo>
                <a:cubicBezTo>
                  <a:pt x="409503" y="3623"/>
                  <a:pt x="413679" y="2027"/>
                  <a:pt x="417912" y="616"/>
                </a:cubicBezTo>
                <a:cubicBezTo>
                  <a:pt x="415090" y="4849"/>
                  <a:pt x="413274" y="9966"/>
                  <a:pt x="409445" y="13316"/>
                </a:cubicBezTo>
                <a:cubicBezTo>
                  <a:pt x="389246" y="30990"/>
                  <a:pt x="382624" y="30723"/>
                  <a:pt x="358645" y="38716"/>
                </a:cubicBezTo>
                <a:cubicBezTo>
                  <a:pt x="354412" y="40127"/>
                  <a:pt x="350321" y="42074"/>
                  <a:pt x="345945" y="42949"/>
                </a:cubicBezTo>
                <a:cubicBezTo>
                  <a:pt x="327702" y="46598"/>
                  <a:pt x="318348" y="48706"/>
                  <a:pt x="299379" y="51416"/>
                </a:cubicBezTo>
                <a:cubicBezTo>
                  <a:pt x="288116" y="53025"/>
                  <a:pt x="276819" y="54393"/>
                  <a:pt x="265512" y="55649"/>
                </a:cubicBezTo>
                <a:cubicBezTo>
                  <a:pt x="251417" y="57215"/>
                  <a:pt x="237290" y="58472"/>
                  <a:pt x="223179" y="59883"/>
                </a:cubicBezTo>
                <a:cubicBezTo>
                  <a:pt x="145254" y="56340"/>
                  <a:pt x="152726" y="59676"/>
                  <a:pt x="100412" y="51416"/>
                </a:cubicBezTo>
                <a:cubicBezTo>
                  <a:pt x="47973" y="43136"/>
                  <a:pt x="65180" y="48138"/>
                  <a:pt x="36912" y="38716"/>
                </a:cubicBezTo>
                <a:cubicBezTo>
                  <a:pt x="22497" y="29105"/>
                  <a:pt x="24069" y="33908"/>
                  <a:pt x="19979" y="17549"/>
                </a:cubicBezTo>
                <a:cubicBezTo>
                  <a:pt x="18234" y="10569"/>
                  <a:pt x="-8949" y="2733"/>
                  <a:pt x="3045" y="616"/>
                </a:cubicBezTo>
                <a:close/>
              </a:path>
            </a:pathLst>
          </a:custGeom>
          <a:noFill/>
          <a:ln w="28575" cmpd="sng">
            <a:solidFill>
              <a:srgbClr val="00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Forme libre 49"/>
          <p:cNvSpPr/>
          <p:nvPr/>
        </p:nvSpPr>
        <p:spPr>
          <a:xfrm>
            <a:off x="782436" y="3586762"/>
            <a:ext cx="673826" cy="280655"/>
          </a:xfrm>
          <a:custGeom>
            <a:avLst/>
            <a:gdLst>
              <a:gd name="connsiteX0" fmla="*/ 0 w 804345"/>
              <a:gd name="connsiteY0" fmla="*/ 0 h 311438"/>
              <a:gd name="connsiteX1" fmla="*/ 16933 w 804345"/>
              <a:gd name="connsiteY1" fmla="*/ 33867 h 311438"/>
              <a:gd name="connsiteX2" fmla="*/ 21166 w 804345"/>
              <a:gd name="connsiteY2" fmla="*/ 46567 h 311438"/>
              <a:gd name="connsiteX3" fmla="*/ 38100 w 804345"/>
              <a:gd name="connsiteY3" fmla="*/ 71967 h 311438"/>
              <a:gd name="connsiteX4" fmla="*/ 59266 w 804345"/>
              <a:gd name="connsiteY4" fmla="*/ 110067 h 311438"/>
              <a:gd name="connsiteX5" fmla="*/ 67733 w 804345"/>
              <a:gd name="connsiteY5" fmla="*/ 122767 h 311438"/>
              <a:gd name="connsiteX6" fmla="*/ 80433 w 804345"/>
              <a:gd name="connsiteY6" fmla="*/ 135467 h 311438"/>
              <a:gd name="connsiteX7" fmla="*/ 110066 w 804345"/>
              <a:gd name="connsiteY7" fmla="*/ 177800 h 311438"/>
              <a:gd name="connsiteX8" fmla="*/ 122766 w 804345"/>
              <a:gd name="connsiteY8" fmla="*/ 190500 h 311438"/>
              <a:gd name="connsiteX9" fmla="*/ 131233 w 804345"/>
              <a:gd name="connsiteY9" fmla="*/ 203200 h 311438"/>
              <a:gd name="connsiteX10" fmla="*/ 143933 w 804345"/>
              <a:gd name="connsiteY10" fmla="*/ 215900 h 311438"/>
              <a:gd name="connsiteX11" fmla="*/ 152400 w 804345"/>
              <a:gd name="connsiteY11" fmla="*/ 228600 h 311438"/>
              <a:gd name="connsiteX12" fmla="*/ 190500 w 804345"/>
              <a:gd name="connsiteY12" fmla="*/ 254000 h 311438"/>
              <a:gd name="connsiteX13" fmla="*/ 220133 w 804345"/>
              <a:gd name="connsiteY13" fmla="*/ 275167 h 311438"/>
              <a:gd name="connsiteX14" fmla="*/ 245533 w 804345"/>
              <a:gd name="connsiteY14" fmla="*/ 283634 h 311438"/>
              <a:gd name="connsiteX15" fmla="*/ 258233 w 804345"/>
              <a:gd name="connsiteY15" fmla="*/ 287867 h 311438"/>
              <a:gd name="connsiteX16" fmla="*/ 270933 w 804345"/>
              <a:gd name="connsiteY16" fmla="*/ 292100 h 311438"/>
              <a:gd name="connsiteX17" fmla="*/ 347133 w 804345"/>
              <a:gd name="connsiteY17" fmla="*/ 300567 h 311438"/>
              <a:gd name="connsiteX18" fmla="*/ 364066 w 804345"/>
              <a:gd name="connsiteY18" fmla="*/ 304800 h 311438"/>
              <a:gd name="connsiteX19" fmla="*/ 554566 w 804345"/>
              <a:gd name="connsiteY19" fmla="*/ 304800 h 311438"/>
              <a:gd name="connsiteX20" fmla="*/ 596900 w 804345"/>
              <a:gd name="connsiteY20" fmla="*/ 292100 h 311438"/>
              <a:gd name="connsiteX21" fmla="*/ 609600 w 804345"/>
              <a:gd name="connsiteY21" fmla="*/ 283634 h 311438"/>
              <a:gd name="connsiteX22" fmla="*/ 647700 w 804345"/>
              <a:gd name="connsiteY22" fmla="*/ 262467 h 311438"/>
              <a:gd name="connsiteX23" fmla="*/ 660400 w 804345"/>
              <a:gd name="connsiteY23" fmla="*/ 249767 h 311438"/>
              <a:gd name="connsiteX24" fmla="*/ 685800 w 804345"/>
              <a:gd name="connsiteY24" fmla="*/ 232834 h 311438"/>
              <a:gd name="connsiteX25" fmla="*/ 715433 w 804345"/>
              <a:gd name="connsiteY25" fmla="*/ 207434 h 311438"/>
              <a:gd name="connsiteX26" fmla="*/ 740833 w 804345"/>
              <a:gd name="connsiteY26" fmla="*/ 186267 h 311438"/>
              <a:gd name="connsiteX27" fmla="*/ 757766 w 804345"/>
              <a:gd name="connsiteY27" fmla="*/ 160867 h 311438"/>
              <a:gd name="connsiteX28" fmla="*/ 766233 w 804345"/>
              <a:gd name="connsiteY28" fmla="*/ 148167 h 311438"/>
              <a:gd name="connsiteX29" fmla="*/ 774700 w 804345"/>
              <a:gd name="connsiteY29" fmla="*/ 122767 h 311438"/>
              <a:gd name="connsiteX30" fmla="*/ 778933 w 804345"/>
              <a:gd name="connsiteY30" fmla="*/ 110067 h 311438"/>
              <a:gd name="connsiteX31" fmla="*/ 787400 w 804345"/>
              <a:gd name="connsiteY31" fmla="*/ 97367 h 311438"/>
              <a:gd name="connsiteX32" fmla="*/ 791633 w 804345"/>
              <a:gd name="connsiteY32" fmla="*/ 84667 h 311438"/>
              <a:gd name="connsiteX33" fmla="*/ 800100 w 804345"/>
              <a:gd name="connsiteY33" fmla="*/ 50800 h 311438"/>
              <a:gd name="connsiteX34" fmla="*/ 804333 w 804345"/>
              <a:gd name="connsiteY34" fmla="*/ 0 h 31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4345" h="311438">
                <a:moveTo>
                  <a:pt x="0" y="0"/>
                </a:moveTo>
                <a:cubicBezTo>
                  <a:pt x="8461" y="42308"/>
                  <a:pt x="-3396" y="3373"/>
                  <a:pt x="16933" y="33867"/>
                </a:cubicBezTo>
                <a:cubicBezTo>
                  <a:pt x="19408" y="37580"/>
                  <a:pt x="18999" y="42666"/>
                  <a:pt x="21166" y="46567"/>
                </a:cubicBezTo>
                <a:cubicBezTo>
                  <a:pt x="26108" y="55462"/>
                  <a:pt x="38100" y="71967"/>
                  <a:pt x="38100" y="71967"/>
                </a:cubicBezTo>
                <a:cubicBezTo>
                  <a:pt x="45550" y="94320"/>
                  <a:pt x="39858" y="80955"/>
                  <a:pt x="59266" y="110067"/>
                </a:cubicBezTo>
                <a:cubicBezTo>
                  <a:pt x="62088" y="114300"/>
                  <a:pt x="64135" y="119169"/>
                  <a:pt x="67733" y="122767"/>
                </a:cubicBezTo>
                <a:cubicBezTo>
                  <a:pt x="71966" y="127000"/>
                  <a:pt x="76757" y="130741"/>
                  <a:pt x="80433" y="135467"/>
                </a:cubicBezTo>
                <a:cubicBezTo>
                  <a:pt x="100839" y="161703"/>
                  <a:pt x="91566" y="156217"/>
                  <a:pt x="110066" y="177800"/>
                </a:cubicBezTo>
                <a:cubicBezTo>
                  <a:pt x="113962" y="182346"/>
                  <a:pt x="118933" y="185901"/>
                  <a:pt x="122766" y="190500"/>
                </a:cubicBezTo>
                <a:cubicBezTo>
                  <a:pt x="126023" y="194409"/>
                  <a:pt x="127976" y="199291"/>
                  <a:pt x="131233" y="203200"/>
                </a:cubicBezTo>
                <a:cubicBezTo>
                  <a:pt x="135066" y="207799"/>
                  <a:pt x="140100" y="211301"/>
                  <a:pt x="143933" y="215900"/>
                </a:cubicBezTo>
                <a:cubicBezTo>
                  <a:pt x="147190" y="219809"/>
                  <a:pt x="148571" y="225250"/>
                  <a:pt x="152400" y="228600"/>
                </a:cubicBezTo>
                <a:cubicBezTo>
                  <a:pt x="160894" y="236032"/>
                  <a:pt x="179902" y="246052"/>
                  <a:pt x="190500" y="254000"/>
                </a:cubicBezTo>
                <a:cubicBezTo>
                  <a:pt x="192774" y="255705"/>
                  <a:pt x="215069" y="272916"/>
                  <a:pt x="220133" y="275167"/>
                </a:cubicBezTo>
                <a:cubicBezTo>
                  <a:pt x="228288" y="278792"/>
                  <a:pt x="237066" y="280812"/>
                  <a:pt x="245533" y="283634"/>
                </a:cubicBezTo>
                <a:lnTo>
                  <a:pt x="258233" y="287867"/>
                </a:lnTo>
                <a:cubicBezTo>
                  <a:pt x="262466" y="289278"/>
                  <a:pt x="266557" y="291225"/>
                  <a:pt x="270933" y="292100"/>
                </a:cubicBezTo>
                <a:cubicBezTo>
                  <a:pt x="310141" y="299943"/>
                  <a:pt x="284926" y="295782"/>
                  <a:pt x="347133" y="300567"/>
                </a:cubicBezTo>
                <a:cubicBezTo>
                  <a:pt x="352777" y="301978"/>
                  <a:pt x="358361" y="303659"/>
                  <a:pt x="364066" y="304800"/>
                </a:cubicBezTo>
                <a:cubicBezTo>
                  <a:pt x="432001" y="318388"/>
                  <a:pt x="456358" y="307319"/>
                  <a:pt x="554566" y="304800"/>
                </a:cubicBezTo>
                <a:cubicBezTo>
                  <a:pt x="585486" y="294494"/>
                  <a:pt x="571308" y="298499"/>
                  <a:pt x="596900" y="292100"/>
                </a:cubicBezTo>
                <a:cubicBezTo>
                  <a:pt x="601133" y="289278"/>
                  <a:pt x="605049" y="285909"/>
                  <a:pt x="609600" y="283634"/>
                </a:cubicBezTo>
                <a:cubicBezTo>
                  <a:pt x="630890" y="272989"/>
                  <a:pt x="621011" y="289156"/>
                  <a:pt x="647700" y="262467"/>
                </a:cubicBezTo>
                <a:cubicBezTo>
                  <a:pt x="651933" y="258234"/>
                  <a:pt x="655674" y="253443"/>
                  <a:pt x="660400" y="249767"/>
                </a:cubicBezTo>
                <a:cubicBezTo>
                  <a:pt x="668432" y="243520"/>
                  <a:pt x="678605" y="240029"/>
                  <a:pt x="685800" y="232834"/>
                </a:cubicBezTo>
                <a:cubicBezTo>
                  <a:pt x="736667" y="181964"/>
                  <a:pt x="676756" y="239664"/>
                  <a:pt x="715433" y="207434"/>
                </a:cubicBezTo>
                <a:cubicBezTo>
                  <a:pt x="748036" y="180266"/>
                  <a:pt x="709295" y="207293"/>
                  <a:pt x="740833" y="186267"/>
                </a:cubicBezTo>
                <a:lnTo>
                  <a:pt x="757766" y="160867"/>
                </a:lnTo>
                <a:lnTo>
                  <a:pt x="766233" y="148167"/>
                </a:lnTo>
                <a:lnTo>
                  <a:pt x="774700" y="122767"/>
                </a:lnTo>
                <a:cubicBezTo>
                  <a:pt x="776111" y="118534"/>
                  <a:pt x="776458" y="113780"/>
                  <a:pt x="778933" y="110067"/>
                </a:cubicBezTo>
                <a:lnTo>
                  <a:pt x="787400" y="97367"/>
                </a:lnTo>
                <a:cubicBezTo>
                  <a:pt x="788811" y="93134"/>
                  <a:pt x="790459" y="88972"/>
                  <a:pt x="791633" y="84667"/>
                </a:cubicBezTo>
                <a:cubicBezTo>
                  <a:pt x="794695" y="73441"/>
                  <a:pt x="800100" y="50800"/>
                  <a:pt x="800100" y="50800"/>
                </a:cubicBezTo>
                <a:cubicBezTo>
                  <a:pt x="804800" y="8493"/>
                  <a:pt x="804333" y="25478"/>
                  <a:pt x="804333" y="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2" name="Rogner un rectangle avec un coin du même côté 41"/>
          <p:cNvSpPr/>
          <p:nvPr/>
        </p:nvSpPr>
        <p:spPr>
          <a:xfrm>
            <a:off x="1227642" y="3799964"/>
            <a:ext cx="956734" cy="312204"/>
          </a:xfrm>
          <a:prstGeom prst="snip2SameRect">
            <a:avLst/>
          </a:prstGeom>
          <a:solidFill>
            <a:schemeClr val="bg1">
              <a:lumMod val="65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Sourire 44"/>
          <p:cNvSpPr/>
          <p:nvPr/>
        </p:nvSpPr>
        <p:spPr>
          <a:xfrm>
            <a:off x="1269982" y="3116279"/>
            <a:ext cx="821261" cy="729193"/>
          </a:xfrm>
          <a:prstGeom prst="smileyFace">
            <a:avLst/>
          </a:prstGeom>
          <a:solidFill>
            <a:srgbClr val="FFF7DA"/>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2" name="Rectangle 51"/>
          <p:cNvSpPr/>
          <p:nvPr/>
        </p:nvSpPr>
        <p:spPr>
          <a:xfrm>
            <a:off x="3202497" y="2844758"/>
            <a:ext cx="2793999" cy="1260549"/>
          </a:xfrm>
          <a:prstGeom prst="rect">
            <a:avLst/>
          </a:prstGeom>
          <a:blipFill rotWithShape="1">
            <a:blip r:embed="rId2"/>
            <a:tile tx="0" ty="0" sx="100000" sy="100000" flip="none" algn="tl"/>
          </a:blipFill>
          <a:ln w="19050"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Rogner un rectangle avec un coin du même côté 52"/>
          <p:cNvSpPr/>
          <p:nvPr/>
        </p:nvSpPr>
        <p:spPr>
          <a:xfrm>
            <a:off x="4989014" y="3728507"/>
            <a:ext cx="956734" cy="387403"/>
          </a:xfrm>
          <a:prstGeom prst="snip2SameRect">
            <a:avLst/>
          </a:prstGeom>
          <a:solidFill>
            <a:schemeClr val="accent5">
              <a:lumMod val="60000"/>
              <a:lumOff val="40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Sourire 53"/>
          <p:cNvSpPr/>
          <p:nvPr/>
        </p:nvSpPr>
        <p:spPr>
          <a:xfrm>
            <a:off x="5048281" y="3117905"/>
            <a:ext cx="821261" cy="729193"/>
          </a:xfrm>
          <a:prstGeom prst="smileyFace">
            <a:avLst/>
          </a:prstGeom>
          <a:solidFill>
            <a:schemeClr val="accent6">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6" name="Forme libre 55"/>
          <p:cNvSpPr/>
          <p:nvPr/>
        </p:nvSpPr>
        <p:spPr>
          <a:xfrm>
            <a:off x="5230325" y="3282437"/>
            <a:ext cx="190500" cy="59267"/>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7" name="Forme libre 56"/>
          <p:cNvSpPr/>
          <p:nvPr/>
        </p:nvSpPr>
        <p:spPr>
          <a:xfrm flipH="1">
            <a:off x="5507606" y="3282437"/>
            <a:ext cx="190500" cy="59267"/>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8" name="Forme libre 57"/>
          <p:cNvSpPr/>
          <p:nvPr/>
        </p:nvSpPr>
        <p:spPr>
          <a:xfrm rot="579840">
            <a:off x="5393993" y="3379807"/>
            <a:ext cx="167936" cy="228600"/>
          </a:xfrm>
          <a:custGeom>
            <a:avLst/>
            <a:gdLst>
              <a:gd name="connsiteX0" fmla="*/ 52232 w 167936"/>
              <a:gd name="connsiteY0" fmla="*/ 0 h 228600"/>
              <a:gd name="connsiteX1" fmla="*/ 56465 w 167936"/>
              <a:gd name="connsiteY1" fmla="*/ 59267 h 228600"/>
              <a:gd name="connsiteX2" fmla="*/ 64932 w 167936"/>
              <a:gd name="connsiteY2" fmla="*/ 114300 h 228600"/>
              <a:gd name="connsiteX3" fmla="*/ 69165 w 167936"/>
              <a:gd name="connsiteY3" fmla="*/ 156634 h 228600"/>
              <a:gd name="connsiteX4" fmla="*/ 1432 w 167936"/>
              <a:gd name="connsiteY4" fmla="*/ 186267 h 228600"/>
              <a:gd name="connsiteX5" fmla="*/ 5665 w 167936"/>
              <a:gd name="connsiteY5" fmla="*/ 198967 h 228600"/>
              <a:gd name="connsiteX6" fmla="*/ 14132 w 167936"/>
              <a:gd name="connsiteY6" fmla="*/ 211667 h 228600"/>
              <a:gd name="connsiteX7" fmla="*/ 52232 w 167936"/>
              <a:gd name="connsiteY7" fmla="*/ 224367 h 228600"/>
              <a:gd name="connsiteX8" fmla="*/ 64932 w 167936"/>
              <a:gd name="connsiteY8" fmla="*/ 228600 h 228600"/>
              <a:gd name="connsiteX9" fmla="*/ 128432 w 167936"/>
              <a:gd name="connsiteY9" fmla="*/ 224367 h 228600"/>
              <a:gd name="connsiteX10" fmla="*/ 141132 w 167936"/>
              <a:gd name="connsiteY10" fmla="*/ 220134 h 228600"/>
              <a:gd name="connsiteX11" fmla="*/ 149599 w 167936"/>
              <a:gd name="connsiteY11" fmla="*/ 207434 h 228600"/>
              <a:gd name="connsiteX12" fmla="*/ 162299 w 167936"/>
              <a:gd name="connsiteY12" fmla="*/ 169334 h 228600"/>
              <a:gd name="connsiteX13" fmla="*/ 166532 w 167936"/>
              <a:gd name="connsiteY13" fmla="*/ 156634 h 228600"/>
              <a:gd name="connsiteX14" fmla="*/ 141132 w 167936"/>
              <a:gd name="connsiteY14" fmla="*/ 160867 h 228600"/>
              <a:gd name="connsiteX15" fmla="*/ 124199 w 167936"/>
              <a:gd name="connsiteY15" fmla="*/ 165100 h 228600"/>
              <a:gd name="connsiteX16" fmla="*/ 77632 w 167936"/>
              <a:gd name="connsiteY16" fmla="*/ 169334 h 228600"/>
              <a:gd name="connsiteX17" fmla="*/ 77632 w 167936"/>
              <a:gd name="connsiteY17" fmla="*/ 18203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936" h="228600">
                <a:moveTo>
                  <a:pt x="52232" y="0"/>
                </a:moveTo>
                <a:cubicBezTo>
                  <a:pt x="53643" y="19756"/>
                  <a:pt x="54587" y="39550"/>
                  <a:pt x="56465" y="59267"/>
                </a:cubicBezTo>
                <a:cubicBezTo>
                  <a:pt x="59746" y="93713"/>
                  <a:pt x="60923" y="82227"/>
                  <a:pt x="64932" y="114300"/>
                </a:cubicBezTo>
                <a:cubicBezTo>
                  <a:pt x="66691" y="128372"/>
                  <a:pt x="67754" y="142523"/>
                  <a:pt x="69165" y="156634"/>
                </a:cubicBezTo>
                <a:cubicBezTo>
                  <a:pt x="60327" y="209665"/>
                  <a:pt x="76259" y="164889"/>
                  <a:pt x="1432" y="186267"/>
                </a:cubicBezTo>
                <a:cubicBezTo>
                  <a:pt x="-2859" y="187493"/>
                  <a:pt x="3669" y="194976"/>
                  <a:pt x="5665" y="198967"/>
                </a:cubicBezTo>
                <a:cubicBezTo>
                  <a:pt x="7940" y="203518"/>
                  <a:pt x="9817" y="208970"/>
                  <a:pt x="14132" y="211667"/>
                </a:cubicBezTo>
                <a:cubicBezTo>
                  <a:pt x="14136" y="211669"/>
                  <a:pt x="45880" y="222250"/>
                  <a:pt x="52232" y="224367"/>
                </a:cubicBezTo>
                <a:lnTo>
                  <a:pt x="64932" y="228600"/>
                </a:lnTo>
                <a:cubicBezTo>
                  <a:pt x="86099" y="227189"/>
                  <a:pt x="107348" y="226709"/>
                  <a:pt x="128432" y="224367"/>
                </a:cubicBezTo>
                <a:cubicBezTo>
                  <a:pt x="132867" y="223874"/>
                  <a:pt x="137647" y="222922"/>
                  <a:pt x="141132" y="220134"/>
                </a:cubicBezTo>
                <a:cubicBezTo>
                  <a:pt x="145105" y="216956"/>
                  <a:pt x="146777" y="211667"/>
                  <a:pt x="149599" y="207434"/>
                </a:cubicBezTo>
                <a:lnTo>
                  <a:pt x="162299" y="169334"/>
                </a:lnTo>
                <a:cubicBezTo>
                  <a:pt x="163710" y="165101"/>
                  <a:pt x="170934" y="155900"/>
                  <a:pt x="166532" y="156634"/>
                </a:cubicBezTo>
                <a:cubicBezTo>
                  <a:pt x="158065" y="158045"/>
                  <a:pt x="149549" y="159184"/>
                  <a:pt x="141132" y="160867"/>
                </a:cubicBezTo>
                <a:cubicBezTo>
                  <a:pt x="135427" y="162008"/>
                  <a:pt x="129966" y="164331"/>
                  <a:pt x="124199" y="165100"/>
                </a:cubicBezTo>
                <a:cubicBezTo>
                  <a:pt x="108749" y="167160"/>
                  <a:pt x="92280" y="164007"/>
                  <a:pt x="77632" y="169334"/>
                </a:cubicBezTo>
                <a:cubicBezTo>
                  <a:pt x="73654" y="170781"/>
                  <a:pt x="77632" y="177801"/>
                  <a:pt x="77632" y="182034"/>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9" name="Forme libre 58"/>
          <p:cNvSpPr/>
          <p:nvPr/>
        </p:nvSpPr>
        <p:spPr>
          <a:xfrm rot="21141928">
            <a:off x="5230325" y="3602628"/>
            <a:ext cx="493187" cy="148166"/>
          </a:xfrm>
          <a:custGeom>
            <a:avLst/>
            <a:gdLst>
              <a:gd name="connsiteX0" fmla="*/ 3045 w 417912"/>
              <a:gd name="connsiteY0" fmla="*/ 616 h 59883"/>
              <a:gd name="connsiteX1" fmla="*/ 91945 w 417912"/>
              <a:gd name="connsiteY1" fmla="*/ 4849 h 59883"/>
              <a:gd name="connsiteX2" fmla="*/ 151212 w 417912"/>
              <a:gd name="connsiteY2" fmla="*/ 13316 h 59883"/>
              <a:gd name="connsiteX3" fmla="*/ 202012 w 417912"/>
              <a:gd name="connsiteY3" fmla="*/ 21783 h 59883"/>
              <a:gd name="connsiteX4" fmla="*/ 252812 w 417912"/>
              <a:gd name="connsiteY4" fmla="*/ 26016 h 59883"/>
              <a:gd name="connsiteX5" fmla="*/ 354412 w 417912"/>
              <a:gd name="connsiteY5" fmla="*/ 21783 h 59883"/>
              <a:gd name="connsiteX6" fmla="*/ 388279 w 417912"/>
              <a:gd name="connsiteY6" fmla="*/ 9083 h 59883"/>
              <a:gd name="connsiteX7" fmla="*/ 405212 w 417912"/>
              <a:gd name="connsiteY7" fmla="*/ 4849 h 59883"/>
              <a:gd name="connsiteX8" fmla="*/ 417912 w 417912"/>
              <a:gd name="connsiteY8" fmla="*/ 616 h 59883"/>
              <a:gd name="connsiteX9" fmla="*/ 409445 w 417912"/>
              <a:gd name="connsiteY9" fmla="*/ 13316 h 59883"/>
              <a:gd name="connsiteX10" fmla="*/ 358645 w 417912"/>
              <a:gd name="connsiteY10" fmla="*/ 38716 h 59883"/>
              <a:gd name="connsiteX11" fmla="*/ 345945 w 417912"/>
              <a:gd name="connsiteY11" fmla="*/ 42949 h 59883"/>
              <a:gd name="connsiteX12" fmla="*/ 299379 w 417912"/>
              <a:gd name="connsiteY12" fmla="*/ 51416 h 59883"/>
              <a:gd name="connsiteX13" fmla="*/ 265512 w 417912"/>
              <a:gd name="connsiteY13" fmla="*/ 55649 h 59883"/>
              <a:gd name="connsiteX14" fmla="*/ 223179 w 417912"/>
              <a:gd name="connsiteY14" fmla="*/ 59883 h 59883"/>
              <a:gd name="connsiteX15" fmla="*/ 100412 w 417912"/>
              <a:gd name="connsiteY15" fmla="*/ 51416 h 59883"/>
              <a:gd name="connsiteX16" fmla="*/ 36912 w 417912"/>
              <a:gd name="connsiteY16" fmla="*/ 38716 h 59883"/>
              <a:gd name="connsiteX17" fmla="*/ 19979 w 417912"/>
              <a:gd name="connsiteY17" fmla="*/ 17549 h 59883"/>
              <a:gd name="connsiteX18" fmla="*/ 3045 w 417912"/>
              <a:gd name="connsiteY18" fmla="*/ 616 h 5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912" h="59883">
                <a:moveTo>
                  <a:pt x="3045" y="616"/>
                </a:moveTo>
                <a:cubicBezTo>
                  <a:pt x="15039" y="-1501"/>
                  <a:pt x="62386" y="2315"/>
                  <a:pt x="91945" y="4849"/>
                </a:cubicBezTo>
                <a:cubicBezTo>
                  <a:pt x="111828" y="6553"/>
                  <a:pt x="131527" y="10035"/>
                  <a:pt x="151212" y="13316"/>
                </a:cubicBezTo>
                <a:cubicBezTo>
                  <a:pt x="168145" y="16138"/>
                  <a:pt x="184904" y="20357"/>
                  <a:pt x="202012" y="21783"/>
                </a:cubicBezTo>
                <a:lnTo>
                  <a:pt x="252812" y="26016"/>
                </a:lnTo>
                <a:cubicBezTo>
                  <a:pt x="286679" y="24605"/>
                  <a:pt x="320602" y="24198"/>
                  <a:pt x="354412" y="21783"/>
                </a:cubicBezTo>
                <a:cubicBezTo>
                  <a:pt x="372302" y="20505"/>
                  <a:pt x="371743" y="15284"/>
                  <a:pt x="388279" y="9083"/>
                </a:cubicBezTo>
                <a:cubicBezTo>
                  <a:pt x="393727" y="7040"/>
                  <a:pt x="399618" y="6447"/>
                  <a:pt x="405212" y="4849"/>
                </a:cubicBezTo>
                <a:cubicBezTo>
                  <a:pt x="409503" y="3623"/>
                  <a:pt x="413679" y="2027"/>
                  <a:pt x="417912" y="616"/>
                </a:cubicBezTo>
                <a:cubicBezTo>
                  <a:pt x="415090" y="4849"/>
                  <a:pt x="413274" y="9966"/>
                  <a:pt x="409445" y="13316"/>
                </a:cubicBezTo>
                <a:cubicBezTo>
                  <a:pt x="389246" y="30990"/>
                  <a:pt x="382624" y="30723"/>
                  <a:pt x="358645" y="38716"/>
                </a:cubicBezTo>
                <a:cubicBezTo>
                  <a:pt x="354412" y="40127"/>
                  <a:pt x="350321" y="42074"/>
                  <a:pt x="345945" y="42949"/>
                </a:cubicBezTo>
                <a:cubicBezTo>
                  <a:pt x="327702" y="46598"/>
                  <a:pt x="318348" y="48706"/>
                  <a:pt x="299379" y="51416"/>
                </a:cubicBezTo>
                <a:cubicBezTo>
                  <a:pt x="288116" y="53025"/>
                  <a:pt x="276819" y="54393"/>
                  <a:pt x="265512" y="55649"/>
                </a:cubicBezTo>
                <a:cubicBezTo>
                  <a:pt x="251417" y="57215"/>
                  <a:pt x="237290" y="58472"/>
                  <a:pt x="223179" y="59883"/>
                </a:cubicBezTo>
                <a:cubicBezTo>
                  <a:pt x="145254" y="56340"/>
                  <a:pt x="152726" y="59676"/>
                  <a:pt x="100412" y="51416"/>
                </a:cubicBezTo>
                <a:cubicBezTo>
                  <a:pt x="47973" y="43136"/>
                  <a:pt x="65180" y="48138"/>
                  <a:pt x="36912" y="38716"/>
                </a:cubicBezTo>
                <a:cubicBezTo>
                  <a:pt x="22497" y="29105"/>
                  <a:pt x="24069" y="33908"/>
                  <a:pt x="19979" y="17549"/>
                </a:cubicBezTo>
                <a:cubicBezTo>
                  <a:pt x="18234" y="10569"/>
                  <a:pt x="-8949" y="2733"/>
                  <a:pt x="3045" y="616"/>
                </a:cubicBezTo>
                <a:close/>
              </a:path>
            </a:pathLst>
          </a:custGeom>
          <a:noFill/>
          <a:ln w="28575" cmpd="sng">
            <a:solidFill>
              <a:srgbClr val="00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Forme libre 59"/>
          <p:cNvSpPr/>
          <p:nvPr/>
        </p:nvSpPr>
        <p:spPr>
          <a:xfrm>
            <a:off x="5035594" y="3532206"/>
            <a:ext cx="804345" cy="311438"/>
          </a:xfrm>
          <a:custGeom>
            <a:avLst/>
            <a:gdLst>
              <a:gd name="connsiteX0" fmla="*/ 0 w 804345"/>
              <a:gd name="connsiteY0" fmla="*/ 0 h 311438"/>
              <a:gd name="connsiteX1" fmla="*/ 16933 w 804345"/>
              <a:gd name="connsiteY1" fmla="*/ 33867 h 311438"/>
              <a:gd name="connsiteX2" fmla="*/ 21166 w 804345"/>
              <a:gd name="connsiteY2" fmla="*/ 46567 h 311438"/>
              <a:gd name="connsiteX3" fmla="*/ 38100 w 804345"/>
              <a:gd name="connsiteY3" fmla="*/ 71967 h 311438"/>
              <a:gd name="connsiteX4" fmla="*/ 59266 w 804345"/>
              <a:gd name="connsiteY4" fmla="*/ 110067 h 311438"/>
              <a:gd name="connsiteX5" fmla="*/ 67733 w 804345"/>
              <a:gd name="connsiteY5" fmla="*/ 122767 h 311438"/>
              <a:gd name="connsiteX6" fmla="*/ 80433 w 804345"/>
              <a:gd name="connsiteY6" fmla="*/ 135467 h 311438"/>
              <a:gd name="connsiteX7" fmla="*/ 110066 w 804345"/>
              <a:gd name="connsiteY7" fmla="*/ 177800 h 311438"/>
              <a:gd name="connsiteX8" fmla="*/ 122766 w 804345"/>
              <a:gd name="connsiteY8" fmla="*/ 190500 h 311438"/>
              <a:gd name="connsiteX9" fmla="*/ 131233 w 804345"/>
              <a:gd name="connsiteY9" fmla="*/ 203200 h 311438"/>
              <a:gd name="connsiteX10" fmla="*/ 143933 w 804345"/>
              <a:gd name="connsiteY10" fmla="*/ 215900 h 311438"/>
              <a:gd name="connsiteX11" fmla="*/ 152400 w 804345"/>
              <a:gd name="connsiteY11" fmla="*/ 228600 h 311438"/>
              <a:gd name="connsiteX12" fmla="*/ 190500 w 804345"/>
              <a:gd name="connsiteY12" fmla="*/ 254000 h 311438"/>
              <a:gd name="connsiteX13" fmla="*/ 220133 w 804345"/>
              <a:gd name="connsiteY13" fmla="*/ 275167 h 311438"/>
              <a:gd name="connsiteX14" fmla="*/ 245533 w 804345"/>
              <a:gd name="connsiteY14" fmla="*/ 283634 h 311438"/>
              <a:gd name="connsiteX15" fmla="*/ 258233 w 804345"/>
              <a:gd name="connsiteY15" fmla="*/ 287867 h 311438"/>
              <a:gd name="connsiteX16" fmla="*/ 270933 w 804345"/>
              <a:gd name="connsiteY16" fmla="*/ 292100 h 311438"/>
              <a:gd name="connsiteX17" fmla="*/ 347133 w 804345"/>
              <a:gd name="connsiteY17" fmla="*/ 300567 h 311438"/>
              <a:gd name="connsiteX18" fmla="*/ 364066 w 804345"/>
              <a:gd name="connsiteY18" fmla="*/ 304800 h 311438"/>
              <a:gd name="connsiteX19" fmla="*/ 554566 w 804345"/>
              <a:gd name="connsiteY19" fmla="*/ 304800 h 311438"/>
              <a:gd name="connsiteX20" fmla="*/ 596900 w 804345"/>
              <a:gd name="connsiteY20" fmla="*/ 292100 h 311438"/>
              <a:gd name="connsiteX21" fmla="*/ 609600 w 804345"/>
              <a:gd name="connsiteY21" fmla="*/ 283634 h 311438"/>
              <a:gd name="connsiteX22" fmla="*/ 647700 w 804345"/>
              <a:gd name="connsiteY22" fmla="*/ 262467 h 311438"/>
              <a:gd name="connsiteX23" fmla="*/ 660400 w 804345"/>
              <a:gd name="connsiteY23" fmla="*/ 249767 h 311438"/>
              <a:gd name="connsiteX24" fmla="*/ 685800 w 804345"/>
              <a:gd name="connsiteY24" fmla="*/ 232834 h 311438"/>
              <a:gd name="connsiteX25" fmla="*/ 715433 w 804345"/>
              <a:gd name="connsiteY25" fmla="*/ 207434 h 311438"/>
              <a:gd name="connsiteX26" fmla="*/ 740833 w 804345"/>
              <a:gd name="connsiteY26" fmla="*/ 186267 h 311438"/>
              <a:gd name="connsiteX27" fmla="*/ 757766 w 804345"/>
              <a:gd name="connsiteY27" fmla="*/ 160867 h 311438"/>
              <a:gd name="connsiteX28" fmla="*/ 766233 w 804345"/>
              <a:gd name="connsiteY28" fmla="*/ 148167 h 311438"/>
              <a:gd name="connsiteX29" fmla="*/ 774700 w 804345"/>
              <a:gd name="connsiteY29" fmla="*/ 122767 h 311438"/>
              <a:gd name="connsiteX30" fmla="*/ 778933 w 804345"/>
              <a:gd name="connsiteY30" fmla="*/ 110067 h 311438"/>
              <a:gd name="connsiteX31" fmla="*/ 787400 w 804345"/>
              <a:gd name="connsiteY31" fmla="*/ 97367 h 311438"/>
              <a:gd name="connsiteX32" fmla="*/ 791633 w 804345"/>
              <a:gd name="connsiteY32" fmla="*/ 84667 h 311438"/>
              <a:gd name="connsiteX33" fmla="*/ 800100 w 804345"/>
              <a:gd name="connsiteY33" fmla="*/ 50800 h 311438"/>
              <a:gd name="connsiteX34" fmla="*/ 804333 w 804345"/>
              <a:gd name="connsiteY34" fmla="*/ 0 h 31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4345" h="311438">
                <a:moveTo>
                  <a:pt x="0" y="0"/>
                </a:moveTo>
                <a:cubicBezTo>
                  <a:pt x="8461" y="42308"/>
                  <a:pt x="-3396" y="3373"/>
                  <a:pt x="16933" y="33867"/>
                </a:cubicBezTo>
                <a:cubicBezTo>
                  <a:pt x="19408" y="37580"/>
                  <a:pt x="18999" y="42666"/>
                  <a:pt x="21166" y="46567"/>
                </a:cubicBezTo>
                <a:cubicBezTo>
                  <a:pt x="26108" y="55462"/>
                  <a:pt x="38100" y="71967"/>
                  <a:pt x="38100" y="71967"/>
                </a:cubicBezTo>
                <a:cubicBezTo>
                  <a:pt x="45550" y="94320"/>
                  <a:pt x="39858" y="80955"/>
                  <a:pt x="59266" y="110067"/>
                </a:cubicBezTo>
                <a:cubicBezTo>
                  <a:pt x="62088" y="114300"/>
                  <a:pt x="64135" y="119169"/>
                  <a:pt x="67733" y="122767"/>
                </a:cubicBezTo>
                <a:cubicBezTo>
                  <a:pt x="71966" y="127000"/>
                  <a:pt x="76757" y="130741"/>
                  <a:pt x="80433" y="135467"/>
                </a:cubicBezTo>
                <a:cubicBezTo>
                  <a:pt x="100839" y="161703"/>
                  <a:pt x="91566" y="156217"/>
                  <a:pt x="110066" y="177800"/>
                </a:cubicBezTo>
                <a:cubicBezTo>
                  <a:pt x="113962" y="182346"/>
                  <a:pt x="118933" y="185901"/>
                  <a:pt x="122766" y="190500"/>
                </a:cubicBezTo>
                <a:cubicBezTo>
                  <a:pt x="126023" y="194409"/>
                  <a:pt x="127976" y="199291"/>
                  <a:pt x="131233" y="203200"/>
                </a:cubicBezTo>
                <a:cubicBezTo>
                  <a:pt x="135066" y="207799"/>
                  <a:pt x="140100" y="211301"/>
                  <a:pt x="143933" y="215900"/>
                </a:cubicBezTo>
                <a:cubicBezTo>
                  <a:pt x="147190" y="219809"/>
                  <a:pt x="148571" y="225250"/>
                  <a:pt x="152400" y="228600"/>
                </a:cubicBezTo>
                <a:cubicBezTo>
                  <a:pt x="160894" y="236032"/>
                  <a:pt x="179902" y="246052"/>
                  <a:pt x="190500" y="254000"/>
                </a:cubicBezTo>
                <a:cubicBezTo>
                  <a:pt x="192774" y="255705"/>
                  <a:pt x="215069" y="272916"/>
                  <a:pt x="220133" y="275167"/>
                </a:cubicBezTo>
                <a:cubicBezTo>
                  <a:pt x="228288" y="278792"/>
                  <a:pt x="237066" y="280812"/>
                  <a:pt x="245533" y="283634"/>
                </a:cubicBezTo>
                <a:lnTo>
                  <a:pt x="258233" y="287867"/>
                </a:lnTo>
                <a:cubicBezTo>
                  <a:pt x="262466" y="289278"/>
                  <a:pt x="266557" y="291225"/>
                  <a:pt x="270933" y="292100"/>
                </a:cubicBezTo>
                <a:cubicBezTo>
                  <a:pt x="310141" y="299943"/>
                  <a:pt x="284926" y="295782"/>
                  <a:pt x="347133" y="300567"/>
                </a:cubicBezTo>
                <a:cubicBezTo>
                  <a:pt x="352777" y="301978"/>
                  <a:pt x="358361" y="303659"/>
                  <a:pt x="364066" y="304800"/>
                </a:cubicBezTo>
                <a:cubicBezTo>
                  <a:pt x="432001" y="318388"/>
                  <a:pt x="456358" y="307319"/>
                  <a:pt x="554566" y="304800"/>
                </a:cubicBezTo>
                <a:cubicBezTo>
                  <a:pt x="585486" y="294494"/>
                  <a:pt x="571308" y="298499"/>
                  <a:pt x="596900" y="292100"/>
                </a:cubicBezTo>
                <a:cubicBezTo>
                  <a:pt x="601133" y="289278"/>
                  <a:pt x="605049" y="285909"/>
                  <a:pt x="609600" y="283634"/>
                </a:cubicBezTo>
                <a:cubicBezTo>
                  <a:pt x="630890" y="272989"/>
                  <a:pt x="621011" y="289156"/>
                  <a:pt x="647700" y="262467"/>
                </a:cubicBezTo>
                <a:cubicBezTo>
                  <a:pt x="651933" y="258234"/>
                  <a:pt x="655674" y="253443"/>
                  <a:pt x="660400" y="249767"/>
                </a:cubicBezTo>
                <a:cubicBezTo>
                  <a:pt x="668432" y="243520"/>
                  <a:pt x="678605" y="240029"/>
                  <a:pt x="685800" y="232834"/>
                </a:cubicBezTo>
                <a:cubicBezTo>
                  <a:pt x="736667" y="181964"/>
                  <a:pt x="676756" y="239664"/>
                  <a:pt x="715433" y="207434"/>
                </a:cubicBezTo>
                <a:cubicBezTo>
                  <a:pt x="748036" y="180266"/>
                  <a:pt x="709295" y="207293"/>
                  <a:pt x="740833" y="186267"/>
                </a:cubicBezTo>
                <a:lnTo>
                  <a:pt x="757766" y="160867"/>
                </a:lnTo>
                <a:lnTo>
                  <a:pt x="766233" y="148167"/>
                </a:lnTo>
                <a:lnTo>
                  <a:pt x="774700" y="122767"/>
                </a:lnTo>
                <a:cubicBezTo>
                  <a:pt x="776111" y="118534"/>
                  <a:pt x="776458" y="113780"/>
                  <a:pt x="778933" y="110067"/>
                </a:cubicBezTo>
                <a:lnTo>
                  <a:pt x="787400" y="97367"/>
                </a:lnTo>
                <a:cubicBezTo>
                  <a:pt x="788811" y="93134"/>
                  <a:pt x="790459" y="88972"/>
                  <a:pt x="791633" y="84667"/>
                </a:cubicBezTo>
                <a:cubicBezTo>
                  <a:pt x="794695" y="73441"/>
                  <a:pt x="800100" y="50800"/>
                  <a:pt x="800100" y="50800"/>
                </a:cubicBezTo>
                <a:cubicBezTo>
                  <a:pt x="804800" y="8493"/>
                  <a:pt x="804333" y="25478"/>
                  <a:pt x="804333" y="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1" name="Rogner un rectangle avec un coin du même côté 60"/>
          <p:cNvSpPr/>
          <p:nvPr/>
        </p:nvSpPr>
        <p:spPr>
          <a:xfrm>
            <a:off x="4210002" y="3801590"/>
            <a:ext cx="956734" cy="312204"/>
          </a:xfrm>
          <a:prstGeom prst="snip2SameRect">
            <a:avLst/>
          </a:prstGeom>
          <a:solidFill>
            <a:schemeClr val="bg1">
              <a:lumMod val="65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Sourire 61"/>
          <p:cNvSpPr/>
          <p:nvPr/>
        </p:nvSpPr>
        <p:spPr>
          <a:xfrm>
            <a:off x="4260812" y="3117905"/>
            <a:ext cx="821261" cy="729193"/>
          </a:xfrm>
          <a:prstGeom prst="smileyFace">
            <a:avLst/>
          </a:prstGeom>
          <a:solidFill>
            <a:srgbClr val="FFF7DA"/>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Rectangle 62"/>
          <p:cNvSpPr/>
          <p:nvPr/>
        </p:nvSpPr>
        <p:spPr>
          <a:xfrm>
            <a:off x="6174037" y="2844758"/>
            <a:ext cx="2793999" cy="1260549"/>
          </a:xfrm>
          <a:prstGeom prst="rect">
            <a:avLst/>
          </a:prstGeom>
          <a:blipFill rotWithShape="1">
            <a:blip r:embed="rId2"/>
            <a:tile tx="0" ty="0" sx="100000" sy="100000" flip="none" algn="tl"/>
          </a:blipFill>
          <a:ln w="19050"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1" name="Rogner un rectangle avec un coin du même côté 70"/>
          <p:cNvSpPr/>
          <p:nvPr/>
        </p:nvSpPr>
        <p:spPr>
          <a:xfrm>
            <a:off x="7181542" y="3801590"/>
            <a:ext cx="956734" cy="312204"/>
          </a:xfrm>
          <a:prstGeom prst="snip2SameRect">
            <a:avLst/>
          </a:prstGeom>
          <a:solidFill>
            <a:schemeClr val="bg1">
              <a:lumMod val="65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Sourire 71"/>
          <p:cNvSpPr/>
          <p:nvPr/>
        </p:nvSpPr>
        <p:spPr>
          <a:xfrm>
            <a:off x="7232352" y="3117905"/>
            <a:ext cx="821261" cy="729193"/>
          </a:xfrm>
          <a:prstGeom prst="smileyFace">
            <a:avLst/>
          </a:prstGeom>
          <a:solidFill>
            <a:srgbClr val="FFF7DA"/>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4" name="Rogner un rectangle avec un coin du même côté 63"/>
          <p:cNvSpPr/>
          <p:nvPr/>
        </p:nvSpPr>
        <p:spPr>
          <a:xfrm>
            <a:off x="7502027" y="3641890"/>
            <a:ext cx="1235666" cy="474021"/>
          </a:xfrm>
          <a:prstGeom prst="snip2SameRect">
            <a:avLst/>
          </a:prstGeom>
          <a:solidFill>
            <a:schemeClr val="accent5">
              <a:lumMod val="60000"/>
              <a:lumOff val="40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5" name="Sourire 64"/>
          <p:cNvSpPr/>
          <p:nvPr/>
        </p:nvSpPr>
        <p:spPr>
          <a:xfrm>
            <a:off x="7571071" y="2954867"/>
            <a:ext cx="1060696" cy="892231"/>
          </a:xfrm>
          <a:prstGeom prst="smileyFace">
            <a:avLst/>
          </a:prstGeom>
          <a:solidFill>
            <a:schemeClr val="accent6">
              <a:lumMod val="40000"/>
              <a:lumOff val="6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6" name="Forme libre 65"/>
          <p:cNvSpPr/>
          <p:nvPr/>
        </p:nvSpPr>
        <p:spPr>
          <a:xfrm>
            <a:off x="7818967" y="3170742"/>
            <a:ext cx="190500" cy="59267"/>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7" name="Forme libre 66"/>
          <p:cNvSpPr/>
          <p:nvPr/>
        </p:nvSpPr>
        <p:spPr>
          <a:xfrm flipH="1">
            <a:off x="8184914" y="3174953"/>
            <a:ext cx="190500" cy="59267"/>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8" name="Forme libre 67"/>
          <p:cNvSpPr/>
          <p:nvPr/>
        </p:nvSpPr>
        <p:spPr>
          <a:xfrm rot="579840">
            <a:off x="7987095" y="3296697"/>
            <a:ext cx="210300" cy="248779"/>
          </a:xfrm>
          <a:custGeom>
            <a:avLst/>
            <a:gdLst>
              <a:gd name="connsiteX0" fmla="*/ 52232 w 167936"/>
              <a:gd name="connsiteY0" fmla="*/ 0 h 228600"/>
              <a:gd name="connsiteX1" fmla="*/ 56465 w 167936"/>
              <a:gd name="connsiteY1" fmla="*/ 59267 h 228600"/>
              <a:gd name="connsiteX2" fmla="*/ 64932 w 167936"/>
              <a:gd name="connsiteY2" fmla="*/ 114300 h 228600"/>
              <a:gd name="connsiteX3" fmla="*/ 69165 w 167936"/>
              <a:gd name="connsiteY3" fmla="*/ 156634 h 228600"/>
              <a:gd name="connsiteX4" fmla="*/ 1432 w 167936"/>
              <a:gd name="connsiteY4" fmla="*/ 186267 h 228600"/>
              <a:gd name="connsiteX5" fmla="*/ 5665 w 167936"/>
              <a:gd name="connsiteY5" fmla="*/ 198967 h 228600"/>
              <a:gd name="connsiteX6" fmla="*/ 14132 w 167936"/>
              <a:gd name="connsiteY6" fmla="*/ 211667 h 228600"/>
              <a:gd name="connsiteX7" fmla="*/ 52232 w 167936"/>
              <a:gd name="connsiteY7" fmla="*/ 224367 h 228600"/>
              <a:gd name="connsiteX8" fmla="*/ 64932 w 167936"/>
              <a:gd name="connsiteY8" fmla="*/ 228600 h 228600"/>
              <a:gd name="connsiteX9" fmla="*/ 128432 w 167936"/>
              <a:gd name="connsiteY9" fmla="*/ 224367 h 228600"/>
              <a:gd name="connsiteX10" fmla="*/ 141132 w 167936"/>
              <a:gd name="connsiteY10" fmla="*/ 220134 h 228600"/>
              <a:gd name="connsiteX11" fmla="*/ 149599 w 167936"/>
              <a:gd name="connsiteY11" fmla="*/ 207434 h 228600"/>
              <a:gd name="connsiteX12" fmla="*/ 162299 w 167936"/>
              <a:gd name="connsiteY12" fmla="*/ 169334 h 228600"/>
              <a:gd name="connsiteX13" fmla="*/ 166532 w 167936"/>
              <a:gd name="connsiteY13" fmla="*/ 156634 h 228600"/>
              <a:gd name="connsiteX14" fmla="*/ 141132 w 167936"/>
              <a:gd name="connsiteY14" fmla="*/ 160867 h 228600"/>
              <a:gd name="connsiteX15" fmla="*/ 124199 w 167936"/>
              <a:gd name="connsiteY15" fmla="*/ 165100 h 228600"/>
              <a:gd name="connsiteX16" fmla="*/ 77632 w 167936"/>
              <a:gd name="connsiteY16" fmla="*/ 169334 h 228600"/>
              <a:gd name="connsiteX17" fmla="*/ 77632 w 167936"/>
              <a:gd name="connsiteY17" fmla="*/ 18203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7936" h="228600">
                <a:moveTo>
                  <a:pt x="52232" y="0"/>
                </a:moveTo>
                <a:cubicBezTo>
                  <a:pt x="53643" y="19756"/>
                  <a:pt x="54587" y="39550"/>
                  <a:pt x="56465" y="59267"/>
                </a:cubicBezTo>
                <a:cubicBezTo>
                  <a:pt x="59746" y="93713"/>
                  <a:pt x="60923" y="82227"/>
                  <a:pt x="64932" y="114300"/>
                </a:cubicBezTo>
                <a:cubicBezTo>
                  <a:pt x="66691" y="128372"/>
                  <a:pt x="67754" y="142523"/>
                  <a:pt x="69165" y="156634"/>
                </a:cubicBezTo>
                <a:cubicBezTo>
                  <a:pt x="60327" y="209665"/>
                  <a:pt x="76259" y="164889"/>
                  <a:pt x="1432" y="186267"/>
                </a:cubicBezTo>
                <a:cubicBezTo>
                  <a:pt x="-2859" y="187493"/>
                  <a:pt x="3669" y="194976"/>
                  <a:pt x="5665" y="198967"/>
                </a:cubicBezTo>
                <a:cubicBezTo>
                  <a:pt x="7940" y="203518"/>
                  <a:pt x="9817" y="208970"/>
                  <a:pt x="14132" y="211667"/>
                </a:cubicBezTo>
                <a:cubicBezTo>
                  <a:pt x="14136" y="211669"/>
                  <a:pt x="45880" y="222250"/>
                  <a:pt x="52232" y="224367"/>
                </a:cubicBezTo>
                <a:lnTo>
                  <a:pt x="64932" y="228600"/>
                </a:lnTo>
                <a:cubicBezTo>
                  <a:pt x="86099" y="227189"/>
                  <a:pt x="107348" y="226709"/>
                  <a:pt x="128432" y="224367"/>
                </a:cubicBezTo>
                <a:cubicBezTo>
                  <a:pt x="132867" y="223874"/>
                  <a:pt x="137647" y="222922"/>
                  <a:pt x="141132" y="220134"/>
                </a:cubicBezTo>
                <a:cubicBezTo>
                  <a:pt x="145105" y="216956"/>
                  <a:pt x="146777" y="211667"/>
                  <a:pt x="149599" y="207434"/>
                </a:cubicBezTo>
                <a:lnTo>
                  <a:pt x="162299" y="169334"/>
                </a:lnTo>
                <a:cubicBezTo>
                  <a:pt x="163710" y="165101"/>
                  <a:pt x="170934" y="155900"/>
                  <a:pt x="166532" y="156634"/>
                </a:cubicBezTo>
                <a:cubicBezTo>
                  <a:pt x="158065" y="158045"/>
                  <a:pt x="149549" y="159184"/>
                  <a:pt x="141132" y="160867"/>
                </a:cubicBezTo>
                <a:cubicBezTo>
                  <a:pt x="135427" y="162008"/>
                  <a:pt x="129966" y="164331"/>
                  <a:pt x="124199" y="165100"/>
                </a:cubicBezTo>
                <a:cubicBezTo>
                  <a:pt x="108749" y="167160"/>
                  <a:pt x="92280" y="164007"/>
                  <a:pt x="77632" y="169334"/>
                </a:cubicBezTo>
                <a:cubicBezTo>
                  <a:pt x="73654" y="170781"/>
                  <a:pt x="77632" y="177801"/>
                  <a:pt x="77632" y="182034"/>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9" name="Forme libre 68"/>
          <p:cNvSpPr/>
          <p:nvPr/>
        </p:nvSpPr>
        <p:spPr>
          <a:xfrm>
            <a:off x="7815983" y="3621656"/>
            <a:ext cx="567859" cy="88990"/>
          </a:xfrm>
          <a:custGeom>
            <a:avLst/>
            <a:gdLst>
              <a:gd name="connsiteX0" fmla="*/ 3045 w 417912"/>
              <a:gd name="connsiteY0" fmla="*/ 616 h 59883"/>
              <a:gd name="connsiteX1" fmla="*/ 91945 w 417912"/>
              <a:gd name="connsiteY1" fmla="*/ 4849 h 59883"/>
              <a:gd name="connsiteX2" fmla="*/ 151212 w 417912"/>
              <a:gd name="connsiteY2" fmla="*/ 13316 h 59883"/>
              <a:gd name="connsiteX3" fmla="*/ 202012 w 417912"/>
              <a:gd name="connsiteY3" fmla="*/ 21783 h 59883"/>
              <a:gd name="connsiteX4" fmla="*/ 252812 w 417912"/>
              <a:gd name="connsiteY4" fmla="*/ 26016 h 59883"/>
              <a:gd name="connsiteX5" fmla="*/ 354412 w 417912"/>
              <a:gd name="connsiteY5" fmla="*/ 21783 h 59883"/>
              <a:gd name="connsiteX6" fmla="*/ 388279 w 417912"/>
              <a:gd name="connsiteY6" fmla="*/ 9083 h 59883"/>
              <a:gd name="connsiteX7" fmla="*/ 405212 w 417912"/>
              <a:gd name="connsiteY7" fmla="*/ 4849 h 59883"/>
              <a:gd name="connsiteX8" fmla="*/ 417912 w 417912"/>
              <a:gd name="connsiteY8" fmla="*/ 616 h 59883"/>
              <a:gd name="connsiteX9" fmla="*/ 409445 w 417912"/>
              <a:gd name="connsiteY9" fmla="*/ 13316 h 59883"/>
              <a:gd name="connsiteX10" fmla="*/ 358645 w 417912"/>
              <a:gd name="connsiteY10" fmla="*/ 38716 h 59883"/>
              <a:gd name="connsiteX11" fmla="*/ 345945 w 417912"/>
              <a:gd name="connsiteY11" fmla="*/ 42949 h 59883"/>
              <a:gd name="connsiteX12" fmla="*/ 299379 w 417912"/>
              <a:gd name="connsiteY12" fmla="*/ 51416 h 59883"/>
              <a:gd name="connsiteX13" fmla="*/ 265512 w 417912"/>
              <a:gd name="connsiteY13" fmla="*/ 55649 h 59883"/>
              <a:gd name="connsiteX14" fmla="*/ 223179 w 417912"/>
              <a:gd name="connsiteY14" fmla="*/ 59883 h 59883"/>
              <a:gd name="connsiteX15" fmla="*/ 100412 w 417912"/>
              <a:gd name="connsiteY15" fmla="*/ 51416 h 59883"/>
              <a:gd name="connsiteX16" fmla="*/ 36912 w 417912"/>
              <a:gd name="connsiteY16" fmla="*/ 38716 h 59883"/>
              <a:gd name="connsiteX17" fmla="*/ 19979 w 417912"/>
              <a:gd name="connsiteY17" fmla="*/ 17549 h 59883"/>
              <a:gd name="connsiteX18" fmla="*/ 3045 w 417912"/>
              <a:gd name="connsiteY18" fmla="*/ 616 h 5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912" h="59883">
                <a:moveTo>
                  <a:pt x="3045" y="616"/>
                </a:moveTo>
                <a:cubicBezTo>
                  <a:pt x="15039" y="-1501"/>
                  <a:pt x="62386" y="2315"/>
                  <a:pt x="91945" y="4849"/>
                </a:cubicBezTo>
                <a:cubicBezTo>
                  <a:pt x="111828" y="6553"/>
                  <a:pt x="131527" y="10035"/>
                  <a:pt x="151212" y="13316"/>
                </a:cubicBezTo>
                <a:cubicBezTo>
                  <a:pt x="168145" y="16138"/>
                  <a:pt x="184904" y="20357"/>
                  <a:pt x="202012" y="21783"/>
                </a:cubicBezTo>
                <a:lnTo>
                  <a:pt x="252812" y="26016"/>
                </a:lnTo>
                <a:cubicBezTo>
                  <a:pt x="286679" y="24605"/>
                  <a:pt x="320602" y="24198"/>
                  <a:pt x="354412" y="21783"/>
                </a:cubicBezTo>
                <a:cubicBezTo>
                  <a:pt x="372302" y="20505"/>
                  <a:pt x="371743" y="15284"/>
                  <a:pt x="388279" y="9083"/>
                </a:cubicBezTo>
                <a:cubicBezTo>
                  <a:pt x="393727" y="7040"/>
                  <a:pt x="399618" y="6447"/>
                  <a:pt x="405212" y="4849"/>
                </a:cubicBezTo>
                <a:cubicBezTo>
                  <a:pt x="409503" y="3623"/>
                  <a:pt x="413679" y="2027"/>
                  <a:pt x="417912" y="616"/>
                </a:cubicBezTo>
                <a:cubicBezTo>
                  <a:pt x="415090" y="4849"/>
                  <a:pt x="413274" y="9966"/>
                  <a:pt x="409445" y="13316"/>
                </a:cubicBezTo>
                <a:cubicBezTo>
                  <a:pt x="389246" y="30990"/>
                  <a:pt x="382624" y="30723"/>
                  <a:pt x="358645" y="38716"/>
                </a:cubicBezTo>
                <a:cubicBezTo>
                  <a:pt x="354412" y="40127"/>
                  <a:pt x="350321" y="42074"/>
                  <a:pt x="345945" y="42949"/>
                </a:cubicBezTo>
                <a:cubicBezTo>
                  <a:pt x="327702" y="46598"/>
                  <a:pt x="318348" y="48706"/>
                  <a:pt x="299379" y="51416"/>
                </a:cubicBezTo>
                <a:cubicBezTo>
                  <a:pt x="288116" y="53025"/>
                  <a:pt x="276819" y="54393"/>
                  <a:pt x="265512" y="55649"/>
                </a:cubicBezTo>
                <a:cubicBezTo>
                  <a:pt x="251417" y="57215"/>
                  <a:pt x="237290" y="58472"/>
                  <a:pt x="223179" y="59883"/>
                </a:cubicBezTo>
                <a:cubicBezTo>
                  <a:pt x="145254" y="56340"/>
                  <a:pt x="152726" y="59676"/>
                  <a:pt x="100412" y="51416"/>
                </a:cubicBezTo>
                <a:cubicBezTo>
                  <a:pt x="47973" y="43136"/>
                  <a:pt x="65180" y="48138"/>
                  <a:pt x="36912" y="38716"/>
                </a:cubicBezTo>
                <a:cubicBezTo>
                  <a:pt x="22497" y="29105"/>
                  <a:pt x="24069" y="33908"/>
                  <a:pt x="19979" y="17549"/>
                </a:cubicBezTo>
                <a:cubicBezTo>
                  <a:pt x="18234" y="10569"/>
                  <a:pt x="-8949" y="2733"/>
                  <a:pt x="3045" y="616"/>
                </a:cubicBezTo>
                <a:close/>
              </a:path>
            </a:pathLst>
          </a:custGeom>
          <a:noFill/>
          <a:ln w="28575" cmpd="sng">
            <a:solidFill>
              <a:srgbClr val="00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0" name="Forme libre 69"/>
          <p:cNvSpPr/>
          <p:nvPr/>
        </p:nvSpPr>
        <p:spPr>
          <a:xfrm>
            <a:off x="7617652" y="3530580"/>
            <a:ext cx="946381" cy="313064"/>
          </a:xfrm>
          <a:custGeom>
            <a:avLst/>
            <a:gdLst>
              <a:gd name="connsiteX0" fmla="*/ 0 w 804345"/>
              <a:gd name="connsiteY0" fmla="*/ 0 h 311438"/>
              <a:gd name="connsiteX1" fmla="*/ 16933 w 804345"/>
              <a:gd name="connsiteY1" fmla="*/ 33867 h 311438"/>
              <a:gd name="connsiteX2" fmla="*/ 21166 w 804345"/>
              <a:gd name="connsiteY2" fmla="*/ 46567 h 311438"/>
              <a:gd name="connsiteX3" fmla="*/ 38100 w 804345"/>
              <a:gd name="connsiteY3" fmla="*/ 71967 h 311438"/>
              <a:gd name="connsiteX4" fmla="*/ 59266 w 804345"/>
              <a:gd name="connsiteY4" fmla="*/ 110067 h 311438"/>
              <a:gd name="connsiteX5" fmla="*/ 67733 w 804345"/>
              <a:gd name="connsiteY5" fmla="*/ 122767 h 311438"/>
              <a:gd name="connsiteX6" fmla="*/ 80433 w 804345"/>
              <a:gd name="connsiteY6" fmla="*/ 135467 h 311438"/>
              <a:gd name="connsiteX7" fmla="*/ 110066 w 804345"/>
              <a:gd name="connsiteY7" fmla="*/ 177800 h 311438"/>
              <a:gd name="connsiteX8" fmla="*/ 122766 w 804345"/>
              <a:gd name="connsiteY8" fmla="*/ 190500 h 311438"/>
              <a:gd name="connsiteX9" fmla="*/ 131233 w 804345"/>
              <a:gd name="connsiteY9" fmla="*/ 203200 h 311438"/>
              <a:gd name="connsiteX10" fmla="*/ 143933 w 804345"/>
              <a:gd name="connsiteY10" fmla="*/ 215900 h 311438"/>
              <a:gd name="connsiteX11" fmla="*/ 152400 w 804345"/>
              <a:gd name="connsiteY11" fmla="*/ 228600 h 311438"/>
              <a:gd name="connsiteX12" fmla="*/ 190500 w 804345"/>
              <a:gd name="connsiteY12" fmla="*/ 254000 h 311438"/>
              <a:gd name="connsiteX13" fmla="*/ 220133 w 804345"/>
              <a:gd name="connsiteY13" fmla="*/ 275167 h 311438"/>
              <a:gd name="connsiteX14" fmla="*/ 245533 w 804345"/>
              <a:gd name="connsiteY14" fmla="*/ 283634 h 311438"/>
              <a:gd name="connsiteX15" fmla="*/ 258233 w 804345"/>
              <a:gd name="connsiteY15" fmla="*/ 287867 h 311438"/>
              <a:gd name="connsiteX16" fmla="*/ 270933 w 804345"/>
              <a:gd name="connsiteY16" fmla="*/ 292100 h 311438"/>
              <a:gd name="connsiteX17" fmla="*/ 347133 w 804345"/>
              <a:gd name="connsiteY17" fmla="*/ 300567 h 311438"/>
              <a:gd name="connsiteX18" fmla="*/ 364066 w 804345"/>
              <a:gd name="connsiteY18" fmla="*/ 304800 h 311438"/>
              <a:gd name="connsiteX19" fmla="*/ 554566 w 804345"/>
              <a:gd name="connsiteY19" fmla="*/ 304800 h 311438"/>
              <a:gd name="connsiteX20" fmla="*/ 596900 w 804345"/>
              <a:gd name="connsiteY20" fmla="*/ 292100 h 311438"/>
              <a:gd name="connsiteX21" fmla="*/ 609600 w 804345"/>
              <a:gd name="connsiteY21" fmla="*/ 283634 h 311438"/>
              <a:gd name="connsiteX22" fmla="*/ 647700 w 804345"/>
              <a:gd name="connsiteY22" fmla="*/ 262467 h 311438"/>
              <a:gd name="connsiteX23" fmla="*/ 660400 w 804345"/>
              <a:gd name="connsiteY23" fmla="*/ 249767 h 311438"/>
              <a:gd name="connsiteX24" fmla="*/ 685800 w 804345"/>
              <a:gd name="connsiteY24" fmla="*/ 232834 h 311438"/>
              <a:gd name="connsiteX25" fmla="*/ 715433 w 804345"/>
              <a:gd name="connsiteY25" fmla="*/ 207434 h 311438"/>
              <a:gd name="connsiteX26" fmla="*/ 740833 w 804345"/>
              <a:gd name="connsiteY26" fmla="*/ 186267 h 311438"/>
              <a:gd name="connsiteX27" fmla="*/ 757766 w 804345"/>
              <a:gd name="connsiteY27" fmla="*/ 160867 h 311438"/>
              <a:gd name="connsiteX28" fmla="*/ 766233 w 804345"/>
              <a:gd name="connsiteY28" fmla="*/ 148167 h 311438"/>
              <a:gd name="connsiteX29" fmla="*/ 774700 w 804345"/>
              <a:gd name="connsiteY29" fmla="*/ 122767 h 311438"/>
              <a:gd name="connsiteX30" fmla="*/ 778933 w 804345"/>
              <a:gd name="connsiteY30" fmla="*/ 110067 h 311438"/>
              <a:gd name="connsiteX31" fmla="*/ 787400 w 804345"/>
              <a:gd name="connsiteY31" fmla="*/ 97367 h 311438"/>
              <a:gd name="connsiteX32" fmla="*/ 791633 w 804345"/>
              <a:gd name="connsiteY32" fmla="*/ 84667 h 311438"/>
              <a:gd name="connsiteX33" fmla="*/ 800100 w 804345"/>
              <a:gd name="connsiteY33" fmla="*/ 50800 h 311438"/>
              <a:gd name="connsiteX34" fmla="*/ 804333 w 804345"/>
              <a:gd name="connsiteY34" fmla="*/ 0 h 31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4345" h="311438">
                <a:moveTo>
                  <a:pt x="0" y="0"/>
                </a:moveTo>
                <a:cubicBezTo>
                  <a:pt x="8461" y="42308"/>
                  <a:pt x="-3396" y="3373"/>
                  <a:pt x="16933" y="33867"/>
                </a:cubicBezTo>
                <a:cubicBezTo>
                  <a:pt x="19408" y="37580"/>
                  <a:pt x="18999" y="42666"/>
                  <a:pt x="21166" y="46567"/>
                </a:cubicBezTo>
                <a:cubicBezTo>
                  <a:pt x="26108" y="55462"/>
                  <a:pt x="38100" y="71967"/>
                  <a:pt x="38100" y="71967"/>
                </a:cubicBezTo>
                <a:cubicBezTo>
                  <a:pt x="45550" y="94320"/>
                  <a:pt x="39858" y="80955"/>
                  <a:pt x="59266" y="110067"/>
                </a:cubicBezTo>
                <a:cubicBezTo>
                  <a:pt x="62088" y="114300"/>
                  <a:pt x="64135" y="119169"/>
                  <a:pt x="67733" y="122767"/>
                </a:cubicBezTo>
                <a:cubicBezTo>
                  <a:pt x="71966" y="127000"/>
                  <a:pt x="76757" y="130741"/>
                  <a:pt x="80433" y="135467"/>
                </a:cubicBezTo>
                <a:cubicBezTo>
                  <a:pt x="100839" y="161703"/>
                  <a:pt x="91566" y="156217"/>
                  <a:pt x="110066" y="177800"/>
                </a:cubicBezTo>
                <a:cubicBezTo>
                  <a:pt x="113962" y="182346"/>
                  <a:pt x="118933" y="185901"/>
                  <a:pt x="122766" y="190500"/>
                </a:cubicBezTo>
                <a:cubicBezTo>
                  <a:pt x="126023" y="194409"/>
                  <a:pt x="127976" y="199291"/>
                  <a:pt x="131233" y="203200"/>
                </a:cubicBezTo>
                <a:cubicBezTo>
                  <a:pt x="135066" y="207799"/>
                  <a:pt x="140100" y="211301"/>
                  <a:pt x="143933" y="215900"/>
                </a:cubicBezTo>
                <a:cubicBezTo>
                  <a:pt x="147190" y="219809"/>
                  <a:pt x="148571" y="225250"/>
                  <a:pt x="152400" y="228600"/>
                </a:cubicBezTo>
                <a:cubicBezTo>
                  <a:pt x="160894" y="236032"/>
                  <a:pt x="179902" y="246052"/>
                  <a:pt x="190500" y="254000"/>
                </a:cubicBezTo>
                <a:cubicBezTo>
                  <a:pt x="192774" y="255705"/>
                  <a:pt x="215069" y="272916"/>
                  <a:pt x="220133" y="275167"/>
                </a:cubicBezTo>
                <a:cubicBezTo>
                  <a:pt x="228288" y="278792"/>
                  <a:pt x="237066" y="280812"/>
                  <a:pt x="245533" y="283634"/>
                </a:cubicBezTo>
                <a:lnTo>
                  <a:pt x="258233" y="287867"/>
                </a:lnTo>
                <a:cubicBezTo>
                  <a:pt x="262466" y="289278"/>
                  <a:pt x="266557" y="291225"/>
                  <a:pt x="270933" y="292100"/>
                </a:cubicBezTo>
                <a:cubicBezTo>
                  <a:pt x="310141" y="299943"/>
                  <a:pt x="284926" y="295782"/>
                  <a:pt x="347133" y="300567"/>
                </a:cubicBezTo>
                <a:cubicBezTo>
                  <a:pt x="352777" y="301978"/>
                  <a:pt x="358361" y="303659"/>
                  <a:pt x="364066" y="304800"/>
                </a:cubicBezTo>
                <a:cubicBezTo>
                  <a:pt x="432001" y="318388"/>
                  <a:pt x="456358" y="307319"/>
                  <a:pt x="554566" y="304800"/>
                </a:cubicBezTo>
                <a:cubicBezTo>
                  <a:pt x="585486" y="294494"/>
                  <a:pt x="571308" y="298499"/>
                  <a:pt x="596900" y="292100"/>
                </a:cubicBezTo>
                <a:cubicBezTo>
                  <a:pt x="601133" y="289278"/>
                  <a:pt x="605049" y="285909"/>
                  <a:pt x="609600" y="283634"/>
                </a:cubicBezTo>
                <a:cubicBezTo>
                  <a:pt x="630890" y="272989"/>
                  <a:pt x="621011" y="289156"/>
                  <a:pt x="647700" y="262467"/>
                </a:cubicBezTo>
                <a:cubicBezTo>
                  <a:pt x="651933" y="258234"/>
                  <a:pt x="655674" y="253443"/>
                  <a:pt x="660400" y="249767"/>
                </a:cubicBezTo>
                <a:cubicBezTo>
                  <a:pt x="668432" y="243520"/>
                  <a:pt x="678605" y="240029"/>
                  <a:pt x="685800" y="232834"/>
                </a:cubicBezTo>
                <a:cubicBezTo>
                  <a:pt x="736667" y="181964"/>
                  <a:pt x="676756" y="239664"/>
                  <a:pt x="715433" y="207434"/>
                </a:cubicBezTo>
                <a:cubicBezTo>
                  <a:pt x="748036" y="180266"/>
                  <a:pt x="709295" y="207293"/>
                  <a:pt x="740833" y="186267"/>
                </a:cubicBezTo>
                <a:lnTo>
                  <a:pt x="757766" y="160867"/>
                </a:lnTo>
                <a:lnTo>
                  <a:pt x="766233" y="148167"/>
                </a:lnTo>
                <a:lnTo>
                  <a:pt x="774700" y="122767"/>
                </a:lnTo>
                <a:cubicBezTo>
                  <a:pt x="776111" y="118534"/>
                  <a:pt x="776458" y="113780"/>
                  <a:pt x="778933" y="110067"/>
                </a:cubicBezTo>
                <a:lnTo>
                  <a:pt x="787400" y="97367"/>
                </a:lnTo>
                <a:cubicBezTo>
                  <a:pt x="788811" y="93134"/>
                  <a:pt x="790459" y="88972"/>
                  <a:pt x="791633" y="84667"/>
                </a:cubicBezTo>
                <a:cubicBezTo>
                  <a:pt x="794695" y="73441"/>
                  <a:pt x="800100" y="50800"/>
                  <a:pt x="800100" y="50800"/>
                </a:cubicBezTo>
                <a:cubicBezTo>
                  <a:pt x="804800" y="8493"/>
                  <a:pt x="804333" y="25478"/>
                  <a:pt x="804333" y="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3" name="ZoneTexte 72"/>
          <p:cNvSpPr txBox="1"/>
          <p:nvPr/>
        </p:nvSpPr>
        <p:spPr>
          <a:xfrm>
            <a:off x="50849" y="4378867"/>
            <a:ext cx="9093150" cy="615553"/>
          </a:xfrm>
          <a:prstGeom prst="rect">
            <a:avLst/>
          </a:prstGeom>
          <a:noFill/>
        </p:spPr>
        <p:txBody>
          <a:bodyPr wrap="square" rtlCol="0">
            <a:spAutoFit/>
          </a:bodyPr>
          <a:lstStyle/>
          <a:p>
            <a:pPr algn="ctr"/>
            <a:r>
              <a:rPr lang="fr-FR" sz="1700" dirty="0" smtClean="0">
                <a:latin typeface="Arial"/>
                <a:cs typeface="Arial"/>
              </a:rPr>
              <a:t>La reconnaissance faciale fonctionne relativement bien, même quand le sujet passe derrière un autre comédien ou un objet. </a:t>
            </a:r>
            <a:endParaRPr lang="fr-FR" sz="1700" dirty="0">
              <a:latin typeface="Arial"/>
              <a:cs typeface="Arial"/>
            </a:endParaRPr>
          </a:p>
        </p:txBody>
      </p:sp>
      <p:sp>
        <p:nvSpPr>
          <p:cNvPr id="80" name="Forme libre 79"/>
          <p:cNvSpPr/>
          <p:nvPr/>
        </p:nvSpPr>
        <p:spPr>
          <a:xfrm flipH="1">
            <a:off x="3714739" y="1968504"/>
            <a:ext cx="133328" cy="45719"/>
          </a:xfrm>
          <a:custGeom>
            <a:avLst/>
            <a:gdLst>
              <a:gd name="connsiteX0" fmla="*/ 0 w 190500"/>
              <a:gd name="connsiteY0" fmla="*/ 59267 h 59267"/>
              <a:gd name="connsiteX1" fmla="*/ 46567 w 190500"/>
              <a:gd name="connsiteY1" fmla="*/ 21167 h 59267"/>
              <a:gd name="connsiteX2" fmla="*/ 59267 w 190500"/>
              <a:gd name="connsiteY2" fmla="*/ 12700 h 59267"/>
              <a:gd name="connsiteX3" fmla="*/ 88900 w 190500"/>
              <a:gd name="connsiteY3" fmla="*/ 4233 h 59267"/>
              <a:gd name="connsiteX4" fmla="*/ 101600 w 190500"/>
              <a:gd name="connsiteY4" fmla="*/ 0 h 59267"/>
              <a:gd name="connsiteX5" fmla="*/ 160867 w 190500"/>
              <a:gd name="connsiteY5" fmla="*/ 8467 h 59267"/>
              <a:gd name="connsiteX6" fmla="*/ 173567 w 190500"/>
              <a:gd name="connsiteY6" fmla="*/ 16933 h 59267"/>
              <a:gd name="connsiteX7" fmla="*/ 190500 w 190500"/>
              <a:gd name="connsiteY7" fmla="*/ 38100 h 5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267">
                <a:moveTo>
                  <a:pt x="0" y="59267"/>
                </a:moveTo>
                <a:cubicBezTo>
                  <a:pt x="28364" y="30903"/>
                  <a:pt x="12863" y="43636"/>
                  <a:pt x="46567" y="21167"/>
                </a:cubicBezTo>
                <a:cubicBezTo>
                  <a:pt x="50800" y="18345"/>
                  <a:pt x="54440" y="14309"/>
                  <a:pt x="59267" y="12700"/>
                </a:cubicBezTo>
                <a:cubicBezTo>
                  <a:pt x="89717" y="2551"/>
                  <a:pt x="51691" y="14865"/>
                  <a:pt x="88900" y="4233"/>
                </a:cubicBezTo>
                <a:cubicBezTo>
                  <a:pt x="93191" y="3007"/>
                  <a:pt x="97367" y="1411"/>
                  <a:pt x="101600" y="0"/>
                </a:cubicBezTo>
                <a:cubicBezTo>
                  <a:pt x="113511" y="1083"/>
                  <a:pt x="144575" y="321"/>
                  <a:pt x="160867" y="8467"/>
                </a:cubicBezTo>
                <a:cubicBezTo>
                  <a:pt x="165418" y="10742"/>
                  <a:pt x="169334" y="14111"/>
                  <a:pt x="173567" y="16933"/>
                </a:cubicBezTo>
                <a:cubicBezTo>
                  <a:pt x="184247" y="32954"/>
                  <a:pt x="178435" y="26035"/>
                  <a:pt x="190500" y="38100"/>
                </a:cubicBezTo>
              </a:path>
            </a:pathLst>
          </a:custGeom>
          <a:ln w="28575" cmpd="sng">
            <a:solidFill>
              <a:srgbClr val="00BD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2" name="Heptagone 81"/>
          <p:cNvSpPr/>
          <p:nvPr/>
        </p:nvSpPr>
        <p:spPr>
          <a:xfrm>
            <a:off x="129117" y="1263650"/>
            <a:ext cx="265002" cy="247651"/>
          </a:xfrm>
          <a:prstGeom prst="heptagon">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b="1" dirty="0" smtClean="0">
                <a:solidFill>
                  <a:schemeClr val="tx1"/>
                </a:solidFill>
                <a:latin typeface="Arial"/>
                <a:cs typeface="Arial"/>
              </a:rPr>
              <a:t>1</a:t>
            </a:r>
            <a:endParaRPr lang="fr-FR" sz="1100" b="1" dirty="0">
              <a:solidFill>
                <a:schemeClr val="tx1"/>
              </a:solidFill>
              <a:latin typeface="Arial"/>
              <a:cs typeface="Arial"/>
            </a:endParaRPr>
          </a:p>
        </p:txBody>
      </p:sp>
      <p:sp>
        <p:nvSpPr>
          <p:cNvPr id="83" name="Heptagone 82"/>
          <p:cNvSpPr/>
          <p:nvPr/>
        </p:nvSpPr>
        <p:spPr>
          <a:xfrm>
            <a:off x="3103036" y="1263650"/>
            <a:ext cx="265002" cy="247651"/>
          </a:xfrm>
          <a:prstGeom prst="heptagon">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dirty="0">
                <a:solidFill>
                  <a:schemeClr val="tx1"/>
                </a:solidFill>
                <a:latin typeface="Arial"/>
                <a:cs typeface="Arial"/>
              </a:rPr>
              <a:t>2</a:t>
            </a:r>
          </a:p>
        </p:txBody>
      </p:sp>
      <p:sp>
        <p:nvSpPr>
          <p:cNvPr id="84" name="Heptagone 83"/>
          <p:cNvSpPr/>
          <p:nvPr/>
        </p:nvSpPr>
        <p:spPr>
          <a:xfrm>
            <a:off x="135467" y="2772243"/>
            <a:ext cx="265002" cy="247651"/>
          </a:xfrm>
          <a:prstGeom prst="heptagon">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b="1" dirty="0">
                <a:solidFill>
                  <a:schemeClr val="tx1"/>
                </a:solidFill>
                <a:latin typeface="Arial"/>
                <a:cs typeface="Arial"/>
              </a:rPr>
              <a:t>3</a:t>
            </a:r>
          </a:p>
        </p:txBody>
      </p:sp>
      <p:sp>
        <p:nvSpPr>
          <p:cNvPr id="85" name="Heptagone 84"/>
          <p:cNvSpPr/>
          <p:nvPr/>
        </p:nvSpPr>
        <p:spPr>
          <a:xfrm>
            <a:off x="3103036" y="2765893"/>
            <a:ext cx="265002" cy="247651"/>
          </a:xfrm>
          <a:prstGeom prst="heptagon">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b="1" dirty="0" smtClean="0">
                <a:solidFill>
                  <a:schemeClr val="tx1"/>
                </a:solidFill>
                <a:latin typeface="Arial"/>
                <a:cs typeface="Arial"/>
              </a:rPr>
              <a:t>4</a:t>
            </a:r>
            <a:endParaRPr lang="fr-FR" sz="1100" b="1" dirty="0">
              <a:solidFill>
                <a:schemeClr val="tx1"/>
              </a:solidFill>
              <a:latin typeface="Arial"/>
              <a:cs typeface="Arial"/>
            </a:endParaRPr>
          </a:p>
        </p:txBody>
      </p:sp>
      <p:sp>
        <p:nvSpPr>
          <p:cNvPr id="86" name="Heptagone 85"/>
          <p:cNvSpPr/>
          <p:nvPr/>
        </p:nvSpPr>
        <p:spPr>
          <a:xfrm>
            <a:off x="6111805" y="2765893"/>
            <a:ext cx="265002" cy="247651"/>
          </a:xfrm>
          <a:prstGeom prst="heptagon">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fr-FR" sz="1100" b="1" dirty="0">
                <a:solidFill>
                  <a:schemeClr val="tx1"/>
                </a:solidFill>
                <a:latin typeface="Arial"/>
                <a:cs typeface="Arial"/>
              </a:rPr>
              <a:t>5</a:t>
            </a:r>
          </a:p>
        </p:txBody>
      </p:sp>
      <p:cxnSp>
        <p:nvCxnSpPr>
          <p:cNvPr id="87" name="Connecteur droit avec flèche 86"/>
          <p:cNvCxnSpPr/>
          <p:nvPr/>
        </p:nvCxnSpPr>
        <p:spPr>
          <a:xfrm flipH="1" flipV="1">
            <a:off x="7069661" y="3493495"/>
            <a:ext cx="501410" cy="95228"/>
          </a:xfrm>
          <a:prstGeom prst="straightConnector1">
            <a:avLst/>
          </a:prstGeom>
          <a:ln w="5715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5" name="ZoneTexte 74"/>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9</a:t>
            </a:r>
            <a:r>
              <a:rPr lang="fr-FR" sz="2000" dirty="0" smtClean="0">
                <a:latin typeface="Arial"/>
                <a:cs typeface="Arial"/>
              </a:rPr>
              <a:t> </a:t>
            </a:r>
            <a:r>
              <a:rPr lang="fr-FR" sz="2000" dirty="0">
                <a:latin typeface="Arial"/>
                <a:cs typeface="Arial"/>
              </a:rPr>
              <a:t>-</a:t>
            </a:r>
            <a:r>
              <a:rPr lang="fr-FR" sz="2000" dirty="0" smtClean="0">
                <a:latin typeface="Arial"/>
                <a:cs typeface="Arial"/>
              </a:rPr>
              <a:t> MAÎTRISER LA TEXTURE </a:t>
            </a:r>
            <a:r>
              <a:rPr lang="fr-FR" sz="2000" dirty="0">
                <a:latin typeface="Arial"/>
                <a:cs typeface="Arial"/>
              </a:rPr>
              <a:t>-</a:t>
            </a:r>
            <a:r>
              <a:rPr lang="fr-FR" sz="2000" dirty="0" smtClean="0">
                <a:latin typeface="Arial"/>
                <a:cs typeface="Arial"/>
              </a:rPr>
              <a:t> QUELS OUTILS ?</a:t>
            </a:r>
            <a:endParaRPr lang="fr-FR" sz="2000" dirty="0">
              <a:latin typeface="Arial"/>
              <a:cs typeface="Arial"/>
            </a:endParaRPr>
          </a:p>
        </p:txBody>
      </p:sp>
      <p:sp>
        <p:nvSpPr>
          <p:cNvPr id="74" name="Text Box 5"/>
          <p:cNvSpPr txBox="1">
            <a:spLocks noChangeArrowheads="1"/>
          </p:cNvSpPr>
          <p:nvPr/>
        </p:nvSpPr>
        <p:spPr bwMode="auto">
          <a:xfrm>
            <a:off x="7502769" y="39077"/>
            <a:ext cx="1611923" cy="894467"/>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lnSpc>
                <a:spcPct val="120000"/>
              </a:lnSpc>
            </a:pPr>
            <a:r>
              <a:rPr lang="en-US" sz="1600" b="1" dirty="0" smtClean="0"/>
              <a:t>EN POST-PRODUCTION</a:t>
            </a:r>
          </a:p>
          <a:p>
            <a:pPr algn="ctr">
              <a:lnSpc>
                <a:spcPct val="120000"/>
              </a:lnSpc>
            </a:pPr>
            <a:endParaRPr lang="en-US" sz="600" b="1" dirty="0"/>
          </a:p>
        </p:txBody>
      </p:sp>
    </p:spTree>
    <p:extLst>
      <p:ext uri="{BB962C8B-B14F-4D97-AF65-F5344CB8AC3E}">
        <p14:creationId xmlns:p14="http://schemas.microsoft.com/office/powerpoint/2010/main" val="713206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3"/>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8" grpId="0" animBg="1"/>
      <p:bldP spid="79" grpId="0" animBg="1"/>
      <p:bldP spid="8" grpId="0" animBg="1"/>
      <p:bldP spid="2" grpId="0" animBg="1"/>
      <p:bldP spid="28" grpId="0" animBg="1"/>
      <p:bldP spid="13" grpId="0" animBg="1"/>
      <p:bldP spid="18" grpId="0" animBg="1"/>
      <p:bldP spid="31" grpId="0" animBg="1"/>
      <p:bldP spid="34" grpId="0" animBg="1"/>
      <p:bldP spid="6" grpId="0" animBg="1"/>
      <p:bldP spid="36" grpId="0" animBg="1"/>
      <p:bldP spid="38" grpId="0" animBg="1"/>
      <p:bldP spid="39" grpId="0" animBg="1"/>
      <p:bldP spid="40" grpId="0" animBg="1"/>
      <p:bldP spid="41" grpId="0" animBg="1"/>
      <p:bldP spid="43" grpId="0" animBg="1"/>
      <p:bldP spid="46" grpId="0" animBg="1"/>
      <p:bldP spid="47" grpId="0" animBg="1"/>
      <p:bldP spid="48" grpId="0" animBg="1"/>
      <p:bldP spid="49" grpId="0" animBg="1"/>
      <p:bldP spid="50" grpId="0" animBg="1"/>
      <p:bldP spid="42" grpId="0" animBg="1"/>
      <p:bldP spid="45" grpId="0" animBg="1"/>
      <p:bldP spid="52" grpId="0" animBg="1"/>
      <p:bldP spid="53" grpId="0" animBg="1"/>
      <p:bldP spid="54" grpId="0" animBg="1"/>
      <p:bldP spid="56" grpId="0" animBg="1"/>
      <p:bldP spid="57" grpId="0" animBg="1"/>
      <p:bldP spid="58" grpId="0" animBg="1"/>
      <p:bldP spid="59" grpId="0" animBg="1"/>
      <p:bldP spid="60" grpId="0" animBg="1"/>
      <p:bldP spid="61" grpId="0" animBg="1"/>
      <p:bldP spid="62" grpId="0" animBg="1"/>
      <p:bldP spid="63" grpId="0" animBg="1"/>
      <p:bldP spid="71" grpId="0" animBg="1"/>
      <p:bldP spid="72" grpId="0" animBg="1"/>
      <p:bldP spid="64" grpId="0" animBg="1"/>
      <p:bldP spid="65" grpId="0" animBg="1"/>
      <p:bldP spid="66" grpId="0" animBg="1"/>
      <p:bldP spid="67" grpId="0" animBg="1"/>
      <p:bldP spid="68" grpId="0" animBg="1"/>
      <p:bldP spid="69" grpId="0" animBg="1"/>
      <p:bldP spid="70" grpId="0" animBg="1"/>
      <p:bldP spid="73" grpId="0"/>
      <p:bldP spid="80" grpId="0" animBg="1"/>
      <p:bldP spid="82" grpId="0" animBg="1"/>
      <p:bldP spid="83" grpId="0" animBg="1"/>
      <p:bldP spid="84" grpId="0" animBg="1"/>
      <p:bldP spid="85" grpId="0" animBg="1"/>
      <p:bldP spid="8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590800"/>
            <a:ext cx="9017000" cy="646331"/>
          </a:xfrm>
          <a:prstGeom prst="rect">
            <a:avLst/>
          </a:prstGeom>
          <a:noFill/>
        </p:spPr>
        <p:txBody>
          <a:bodyPr wrap="square" rtlCol="0">
            <a:spAutoFit/>
          </a:bodyPr>
          <a:lstStyle/>
          <a:p>
            <a:pPr algn="ctr"/>
            <a:r>
              <a:rPr lang="fr-FR" sz="3600" b="1" dirty="0" smtClean="0">
                <a:latin typeface="Arial"/>
                <a:cs typeface="Arial"/>
              </a:rPr>
              <a:t>10 </a:t>
            </a:r>
            <a:r>
              <a:rPr lang="fr-FR" sz="2800" dirty="0">
                <a:latin typeface="Arial"/>
                <a:cs typeface="Arial"/>
              </a:rPr>
              <a:t>-</a:t>
            </a:r>
            <a:r>
              <a:rPr lang="fr-FR" sz="2800" dirty="0" smtClean="0">
                <a:latin typeface="Arial"/>
                <a:cs typeface="Arial"/>
              </a:rPr>
              <a:t> UN EXEMPLE DE CONFUSION</a:t>
            </a:r>
            <a:endParaRPr lang="fr-FR" sz="2800" dirty="0">
              <a:latin typeface="Arial"/>
              <a:cs typeface="Arial"/>
            </a:endParaRPr>
          </a:p>
        </p:txBody>
      </p:sp>
      <p:sp>
        <p:nvSpPr>
          <p:cNvPr id="5" name="Rectangle 4"/>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 name="ZoneTexte 5"/>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1974186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29467" y="3260927"/>
            <a:ext cx="3276600" cy="584776"/>
          </a:xfrm>
          <a:prstGeom prst="rect">
            <a:avLst/>
          </a:prstGeom>
          <a:noFill/>
        </p:spPr>
        <p:txBody>
          <a:bodyPr wrap="square" rtlCol="0">
            <a:spAutoFit/>
          </a:bodyPr>
          <a:lstStyle/>
          <a:p>
            <a:pPr algn="ctr"/>
            <a:r>
              <a:rPr lang="fr-FR" sz="3200" dirty="0" smtClean="0">
                <a:latin typeface="Arial"/>
                <a:cs typeface="Arial"/>
              </a:rPr>
              <a:t> Exigences</a:t>
            </a:r>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9467" y="2192866"/>
            <a:ext cx="3349590" cy="910459"/>
          </a:xfrm>
          <a:prstGeom prst="rect">
            <a:avLst/>
          </a:prstGeom>
        </p:spPr>
      </p:pic>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10</a:t>
            </a:r>
            <a:r>
              <a:rPr lang="fr-FR" sz="2000" dirty="0" smtClean="0">
                <a:latin typeface="Arial"/>
                <a:cs typeface="Arial"/>
              </a:rPr>
              <a:t> - UN EXEMPLE DE CONFUSION</a:t>
            </a:r>
            <a:endParaRPr lang="fr-FR" sz="2000" dirty="0">
              <a:latin typeface="Arial"/>
              <a:cs typeface="Arial"/>
            </a:endParaRPr>
          </a:p>
        </p:txBody>
      </p:sp>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3421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11667" y="3014153"/>
            <a:ext cx="3750732" cy="1446550"/>
          </a:xfrm>
          <a:prstGeom prst="rect">
            <a:avLst/>
          </a:prstGeom>
          <a:noFill/>
        </p:spPr>
        <p:txBody>
          <a:bodyPr wrap="square" rtlCol="0">
            <a:spAutoFit/>
          </a:bodyPr>
          <a:lstStyle/>
          <a:p>
            <a:endParaRPr lang="fr-FR" sz="2000" dirty="0">
              <a:latin typeface="Arial"/>
              <a:cs typeface="Arial"/>
            </a:endParaRPr>
          </a:p>
          <a:p>
            <a:r>
              <a:rPr lang="fr-FR" sz="1600" dirty="0">
                <a:latin typeface="Arial"/>
                <a:cs typeface="Arial"/>
                <a:hlinkClick r:id="rId2"/>
              </a:rPr>
              <a:t>https://partnerhelp.netflixstudios.com/hc/en-us/articles/360000579527-Cameras-and-Image-</a:t>
            </a:r>
            <a:r>
              <a:rPr lang="fr-FR" sz="1600" dirty="0" smtClean="0">
                <a:latin typeface="Arial"/>
                <a:cs typeface="Arial"/>
                <a:hlinkClick r:id="rId2"/>
              </a:rPr>
              <a:t>Capture</a:t>
            </a:r>
            <a:endParaRPr lang="fr-FR" sz="1600" dirty="0" smtClean="0">
              <a:latin typeface="Arial"/>
              <a:cs typeface="Arial"/>
            </a:endParaRPr>
          </a:p>
          <a:p>
            <a:endParaRPr lang="fr-FR" sz="2000" dirty="0" smtClean="0">
              <a:latin typeface="Arial"/>
              <a:cs typeface="Arial"/>
            </a:endParaRPr>
          </a:p>
        </p:txBody>
      </p:sp>
      <p:pic>
        <p:nvPicPr>
          <p:cNvPr id="15" name="Imag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669" y="786444"/>
            <a:ext cx="1666471" cy="452967"/>
          </a:xfrm>
          <a:prstGeom prst="rect">
            <a:avLst/>
          </a:prstGeom>
        </p:spPr>
      </p:pic>
      <p:cxnSp>
        <p:nvCxnSpPr>
          <p:cNvPr id="12" name="Connecteur droit 11"/>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275666" y="93140"/>
            <a:ext cx="4715933" cy="497839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228601" y="1312351"/>
            <a:ext cx="1837267" cy="400110"/>
          </a:xfrm>
          <a:prstGeom prst="rect">
            <a:avLst/>
          </a:prstGeom>
          <a:noFill/>
        </p:spPr>
        <p:txBody>
          <a:bodyPr wrap="square" rtlCol="0">
            <a:spAutoFit/>
          </a:bodyPr>
          <a:lstStyle/>
          <a:p>
            <a:r>
              <a:rPr lang="fr-FR" sz="2000" dirty="0" smtClean="0">
                <a:latin typeface="Arial"/>
                <a:cs typeface="Arial"/>
              </a:rPr>
              <a:t> Exigences</a:t>
            </a:r>
          </a:p>
        </p:txBody>
      </p:sp>
      <p:pic>
        <p:nvPicPr>
          <p:cNvPr id="2" name="Image 1" descr="Capture d’écran 2018-04-06 à 12.25.1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1388" y="169332"/>
            <a:ext cx="2193872" cy="4851400"/>
          </a:xfrm>
          <a:prstGeom prst="rect">
            <a:avLst/>
          </a:prstGeom>
        </p:spPr>
      </p:pic>
      <p:pic>
        <p:nvPicPr>
          <p:cNvPr id="3" name="Image 2" descr="Capture d’écran 2018-04-06 à 12.26.2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5526" y="980212"/>
            <a:ext cx="1958099" cy="4040520"/>
          </a:xfrm>
          <a:prstGeom prst="rect">
            <a:avLst/>
          </a:prstGeom>
        </p:spPr>
      </p:pic>
      <p:sp>
        <p:nvSpPr>
          <p:cNvPr id="11" name="ZoneTexte 10"/>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10</a:t>
            </a:r>
            <a:r>
              <a:rPr lang="fr-FR" sz="2000" dirty="0" smtClean="0">
                <a:latin typeface="Arial"/>
                <a:cs typeface="Arial"/>
              </a:rPr>
              <a:t> - </a:t>
            </a:r>
            <a:r>
              <a:rPr lang="fr-FR" sz="1600" dirty="0" smtClean="0">
                <a:latin typeface="Arial"/>
                <a:cs typeface="Arial"/>
              </a:rPr>
              <a:t>UN EXEMPLE DE CONFUSION</a:t>
            </a:r>
            <a:endParaRPr lang="fr-FR" sz="1600" dirty="0">
              <a:latin typeface="Arial"/>
              <a:cs typeface="Arial"/>
            </a:endParaRPr>
          </a:p>
        </p:txBody>
      </p:sp>
    </p:spTree>
    <p:extLst>
      <p:ext uri="{BB962C8B-B14F-4D97-AF65-F5344CB8AC3E}">
        <p14:creationId xmlns:p14="http://schemas.microsoft.com/office/powerpoint/2010/main" val="221091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96087" y="1013751"/>
            <a:ext cx="2364060" cy="3884140"/>
          </a:xfrm>
          <a:prstGeom prst="rect">
            <a:avLst/>
          </a:prstGeom>
          <a:noFill/>
          <a:ln>
            <a:noFill/>
          </a:ln>
        </p:spPr>
        <p:txBody>
          <a:bodyPr wrap="square" rtlCol="0">
            <a:spAutoFit/>
          </a:bodyPr>
          <a:lstStyle/>
          <a:p>
            <a:pPr algn="r"/>
            <a:r>
              <a:rPr lang="fr-FR" dirty="0" smtClean="0">
                <a:latin typeface="Arial"/>
                <a:cs typeface="Arial"/>
              </a:rPr>
              <a:t>Sony F65 </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Red</a:t>
            </a:r>
            <a:r>
              <a:rPr lang="fr-FR" dirty="0" smtClean="0">
                <a:latin typeface="Arial"/>
                <a:cs typeface="Arial"/>
              </a:rPr>
              <a:t> Dragon</a:t>
            </a:r>
          </a:p>
          <a:p>
            <a:pPr lvl="1" algn="r">
              <a:lnSpc>
                <a:spcPct val="140000"/>
              </a:lnSpc>
            </a:pPr>
            <a:endParaRPr lang="fr-FR" sz="900" dirty="0">
              <a:latin typeface="Arial"/>
              <a:cs typeface="Arial"/>
            </a:endParaRPr>
          </a:p>
          <a:p>
            <a:pPr lvl="1" algn="r">
              <a:lnSpc>
                <a:spcPct val="140000"/>
              </a:lnSpc>
            </a:pPr>
            <a:r>
              <a:rPr lang="fr-FR" dirty="0" smtClean="0">
                <a:latin typeface="Arial"/>
                <a:cs typeface="Arial"/>
              </a:rPr>
              <a:t>Sony F55</a:t>
            </a:r>
          </a:p>
          <a:p>
            <a:pPr lvl="1" algn="r">
              <a:lnSpc>
                <a:spcPct val="140000"/>
              </a:lnSpc>
            </a:pPr>
            <a:endParaRPr lang="fr-FR" sz="900" dirty="0">
              <a:latin typeface="Arial"/>
              <a:cs typeface="Arial"/>
            </a:endParaRPr>
          </a:p>
          <a:p>
            <a:pPr lvl="1" algn="r">
              <a:lnSpc>
                <a:spcPct val="140000"/>
              </a:lnSpc>
            </a:pPr>
            <a:r>
              <a:rPr lang="fr-FR" dirty="0">
                <a:latin typeface="Arial"/>
                <a:cs typeface="Arial"/>
              </a:rPr>
              <a:t>Canon </a:t>
            </a:r>
            <a:r>
              <a:rPr lang="fr-FR" dirty="0" smtClean="0">
                <a:latin typeface="Arial"/>
                <a:cs typeface="Arial"/>
              </a:rPr>
              <a:t>C500</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Varicam</a:t>
            </a:r>
            <a:r>
              <a:rPr lang="fr-FR" dirty="0" smtClean="0">
                <a:latin typeface="Arial"/>
                <a:cs typeface="Arial"/>
              </a:rPr>
              <a:t> 35</a:t>
            </a:r>
          </a:p>
          <a:p>
            <a:pPr lvl="1">
              <a:lnSpc>
                <a:spcPct val="140000"/>
              </a:lnSpc>
            </a:pPr>
            <a:endParaRPr lang="fr-FR" sz="900" dirty="0">
              <a:latin typeface="Arial"/>
              <a:cs typeface="Arial"/>
            </a:endParaRPr>
          </a:p>
          <a:p>
            <a:pPr algn="r">
              <a:lnSpc>
                <a:spcPct val="140000"/>
              </a:lnSpc>
            </a:pPr>
            <a:r>
              <a:rPr lang="fr-FR" dirty="0" smtClean="0">
                <a:latin typeface="Arial"/>
                <a:cs typeface="Arial"/>
              </a:rPr>
              <a:t>Black </a:t>
            </a:r>
            <a:r>
              <a:rPr lang="fr-FR" dirty="0" err="1" smtClean="0">
                <a:latin typeface="Arial"/>
                <a:cs typeface="Arial"/>
              </a:rPr>
              <a:t>Magic</a:t>
            </a:r>
            <a:r>
              <a:rPr lang="fr-FR" dirty="0" smtClean="0">
                <a:latin typeface="Arial"/>
                <a:cs typeface="Arial"/>
              </a:rPr>
              <a:t> 4K</a:t>
            </a:r>
          </a:p>
          <a:p>
            <a:pPr algn="r">
              <a:lnSpc>
                <a:spcPct val="140000"/>
              </a:lnSpc>
            </a:pPr>
            <a:endParaRPr lang="fr-FR" sz="900" dirty="0" smtClean="0">
              <a:latin typeface="Arial"/>
              <a:cs typeface="Arial"/>
            </a:endParaRPr>
          </a:p>
          <a:p>
            <a:pPr>
              <a:lnSpc>
                <a:spcPct val="140000"/>
              </a:lnSpc>
            </a:pPr>
            <a:r>
              <a:rPr lang="fr-FR" sz="1000" dirty="0">
                <a:latin typeface="Arial"/>
                <a:cs typeface="Arial"/>
              </a:rPr>
              <a:t> </a:t>
            </a:r>
            <a:r>
              <a:rPr lang="fr-FR" sz="1000" dirty="0" smtClean="0">
                <a:latin typeface="Arial"/>
                <a:cs typeface="Arial"/>
              </a:rPr>
              <a:t>           </a:t>
            </a:r>
            <a:r>
              <a:rPr lang="fr-FR" dirty="0" smtClean="0">
                <a:latin typeface="Arial"/>
                <a:cs typeface="Arial"/>
              </a:rPr>
              <a:t>Alexa XT      </a:t>
            </a:r>
            <a:r>
              <a:rPr lang="fr-FR" sz="1200" dirty="0" smtClean="0">
                <a:latin typeface="Arial"/>
                <a:cs typeface="Arial"/>
              </a:rPr>
              <a:t>  </a:t>
            </a:r>
            <a:endParaRPr lang="fr-FR" dirty="0" smtClean="0">
              <a:latin typeface="Arial"/>
              <a:cs typeface="Arial"/>
            </a:endParaRPr>
          </a:p>
        </p:txBody>
      </p:sp>
      <p:sp>
        <p:nvSpPr>
          <p:cNvPr id="7" name="ZoneTexte 6"/>
          <p:cNvSpPr txBox="1"/>
          <p:nvPr/>
        </p:nvSpPr>
        <p:spPr>
          <a:xfrm>
            <a:off x="3226053" y="1013751"/>
            <a:ext cx="2364060" cy="4271939"/>
          </a:xfrm>
          <a:prstGeom prst="rect">
            <a:avLst/>
          </a:prstGeom>
          <a:noFill/>
          <a:ln>
            <a:noFill/>
          </a:ln>
        </p:spPr>
        <p:txBody>
          <a:bodyPr wrap="square" rtlCol="0">
            <a:spAutoFit/>
          </a:bodyPr>
          <a:lstStyle/>
          <a:p>
            <a:pPr algn="ctr"/>
            <a:r>
              <a:rPr lang="fr-FR" dirty="0" smtClean="0">
                <a:latin typeface="Arial"/>
                <a:cs typeface="Arial"/>
              </a:rPr>
              <a:t>20 M</a:t>
            </a:r>
          </a:p>
          <a:p>
            <a:pPr lvl="1" algn="ctr">
              <a:lnSpc>
                <a:spcPct val="140000"/>
              </a:lnSpc>
            </a:pPr>
            <a:endParaRPr lang="fr-FR" sz="1000" dirty="0" smtClean="0">
              <a:latin typeface="Arial"/>
              <a:cs typeface="Arial"/>
            </a:endParaRPr>
          </a:p>
          <a:p>
            <a:pPr algn="ctr">
              <a:lnSpc>
                <a:spcPct val="140000"/>
              </a:lnSpc>
            </a:pPr>
            <a:r>
              <a:rPr lang="fr-FR" dirty="0" smtClean="0">
                <a:latin typeface="Arial"/>
                <a:cs typeface="Arial"/>
              </a:rPr>
              <a:t>19 M</a:t>
            </a:r>
          </a:p>
          <a:p>
            <a:pPr algn="ctr">
              <a:lnSpc>
                <a:spcPct val="140000"/>
              </a:lnSpc>
            </a:pPr>
            <a:endParaRPr lang="fr-FR" sz="900" dirty="0">
              <a:latin typeface="Arial"/>
              <a:cs typeface="Arial"/>
            </a:endParaRPr>
          </a:p>
          <a:p>
            <a:pPr algn="ctr">
              <a:lnSpc>
                <a:spcPct val="140000"/>
              </a:lnSpc>
            </a:pPr>
            <a:r>
              <a:rPr lang="fr-FR" dirty="0" smtClean="0">
                <a:latin typeface="Arial"/>
                <a:cs typeface="Arial"/>
              </a:rPr>
              <a:t>11.6 M</a:t>
            </a:r>
          </a:p>
          <a:p>
            <a:pPr lvl="1" algn="ctr">
              <a:lnSpc>
                <a:spcPct val="140000"/>
              </a:lnSpc>
            </a:pPr>
            <a:endParaRPr lang="fr-FR" sz="900" dirty="0">
              <a:latin typeface="Arial"/>
              <a:cs typeface="Arial"/>
            </a:endParaRPr>
          </a:p>
          <a:p>
            <a:pPr algn="ctr">
              <a:lnSpc>
                <a:spcPct val="140000"/>
              </a:lnSpc>
            </a:pPr>
            <a:r>
              <a:rPr lang="fr-FR" dirty="0" smtClean="0">
                <a:latin typeface="Arial"/>
                <a:cs typeface="Arial"/>
              </a:rPr>
              <a:t>9,5 </a:t>
            </a:r>
            <a:r>
              <a:rPr lang="fr-FR" dirty="0">
                <a:latin typeface="Arial"/>
                <a:cs typeface="Arial"/>
              </a:rPr>
              <a:t>M</a:t>
            </a:r>
          </a:p>
          <a:p>
            <a:pPr lvl="1" algn="ctr">
              <a:lnSpc>
                <a:spcPct val="140000"/>
              </a:lnSpc>
            </a:pPr>
            <a:endParaRPr lang="fr-FR" sz="900" dirty="0">
              <a:latin typeface="Arial"/>
              <a:cs typeface="Arial"/>
            </a:endParaRPr>
          </a:p>
          <a:p>
            <a:pPr algn="ctr">
              <a:lnSpc>
                <a:spcPct val="140000"/>
              </a:lnSpc>
            </a:pPr>
            <a:r>
              <a:rPr lang="fr-FR" dirty="0" smtClean="0">
                <a:latin typeface="Arial"/>
                <a:cs typeface="Arial"/>
              </a:rPr>
              <a:t>8,9 M</a:t>
            </a:r>
          </a:p>
          <a:p>
            <a:pPr algn="ctr">
              <a:lnSpc>
                <a:spcPct val="140000"/>
              </a:lnSpc>
            </a:pPr>
            <a:endParaRPr lang="fr-FR" sz="900" dirty="0">
              <a:latin typeface="Arial"/>
              <a:cs typeface="Arial"/>
            </a:endParaRPr>
          </a:p>
          <a:p>
            <a:pPr algn="ctr">
              <a:lnSpc>
                <a:spcPct val="140000"/>
              </a:lnSpc>
            </a:pPr>
            <a:r>
              <a:rPr lang="fr-FR" dirty="0" smtClean="0">
                <a:latin typeface="Arial"/>
                <a:cs typeface="Arial"/>
              </a:rPr>
              <a:t>8,2 M</a:t>
            </a:r>
          </a:p>
          <a:p>
            <a:pPr algn="ctr">
              <a:lnSpc>
                <a:spcPct val="140000"/>
              </a:lnSpc>
            </a:pPr>
            <a:endParaRPr lang="fr-FR" sz="800" dirty="0">
              <a:latin typeface="Arial"/>
              <a:cs typeface="Arial"/>
            </a:endParaRPr>
          </a:p>
          <a:p>
            <a:pPr algn="ctr">
              <a:lnSpc>
                <a:spcPct val="140000"/>
              </a:lnSpc>
            </a:pPr>
            <a:r>
              <a:rPr lang="fr-FR" dirty="0" smtClean="0">
                <a:latin typeface="Arial"/>
                <a:cs typeface="Arial"/>
              </a:rPr>
              <a:t>7,5 M</a:t>
            </a:r>
          </a:p>
          <a:p>
            <a:pPr algn="ctr">
              <a:lnSpc>
                <a:spcPct val="140000"/>
              </a:lnSpc>
            </a:pPr>
            <a:endParaRPr lang="fr-FR" dirty="0" smtClean="0">
              <a:latin typeface="Arial"/>
              <a:cs typeface="Arial"/>
            </a:endParaRPr>
          </a:p>
        </p:txBody>
      </p:sp>
      <p:sp>
        <p:nvSpPr>
          <p:cNvPr id="8" name="ZoneTexte 7"/>
          <p:cNvSpPr txBox="1"/>
          <p:nvPr/>
        </p:nvSpPr>
        <p:spPr>
          <a:xfrm>
            <a:off x="6515054" y="1013751"/>
            <a:ext cx="1600196" cy="3841052"/>
          </a:xfrm>
          <a:prstGeom prst="rect">
            <a:avLst/>
          </a:prstGeom>
          <a:noFill/>
          <a:ln>
            <a:noFill/>
          </a:ln>
        </p:spPr>
        <p:txBody>
          <a:bodyPr wrap="square" rtlCol="0">
            <a:spAutoFit/>
          </a:bodyPr>
          <a:lstStyle/>
          <a:p>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r>
              <a:rPr lang="fr-FR" sz="900" dirty="0" smtClean="0">
                <a:latin typeface="Arial"/>
                <a:cs typeface="Arial"/>
              </a:rPr>
              <a:t> </a:t>
            </a:r>
          </a:p>
          <a:p>
            <a:pPr>
              <a:lnSpc>
                <a:spcPct val="140000"/>
              </a:lnSpc>
            </a:pPr>
            <a:r>
              <a:rPr lang="fr-FR" dirty="0" smtClean="0">
                <a:latin typeface="Arial"/>
                <a:cs typeface="Arial"/>
              </a:rPr>
              <a:t>4 K </a:t>
            </a:r>
            <a:r>
              <a:rPr lang="fr-FR" sz="1200" dirty="0" smtClean="0">
                <a:latin typeface="Arial"/>
                <a:cs typeface="Arial"/>
              </a:rPr>
              <a:t>(Ultra HD)</a:t>
            </a:r>
          </a:p>
          <a:p>
            <a:pPr>
              <a:lnSpc>
                <a:spcPct val="140000"/>
              </a:lnSpc>
            </a:pPr>
            <a:endParaRPr lang="fr-FR" sz="900" dirty="0">
              <a:latin typeface="Arial"/>
              <a:cs typeface="Arial"/>
            </a:endParaRPr>
          </a:p>
          <a:p>
            <a:pPr>
              <a:lnSpc>
                <a:spcPct val="140000"/>
              </a:lnSpc>
            </a:pPr>
            <a:r>
              <a:rPr lang="fr-FR" dirty="0" smtClean="0">
                <a:latin typeface="Arial"/>
                <a:cs typeface="Arial"/>
              </a:rPr>
              <a:t>3,4 K</a:t>
            </a:r>
            <a:endParaRPr lang="fr-FR" sz="1200" dirty="0" smtClean="0">
              <a:latin typeface="Arial"/>
              <a:cs typeface="Arial"/>
            </a:endParaRPr>
          </a:p>
        </p:txBody>
      </p:sp>
      <p:sp>
        <p:nvSpPr>
          <p:cNvPr id="9" name="Line 20"/>
          <p:cNvSpPr>
            <a:spLocks noChangeShapeType="1"/>
          </p:cNvSpPr>
          <p:nvPr/>
        </p:nvSpPr>
        <p:spPr bwMode="auto">
          <a:xfrm>
            <a:off x="897467" y="1375360"/>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0" name="Line 20"/>
          <p:cNvSpPr>
            <a:spLocks noChangeShapeType="1"/>
          </p:cNvSpPr>
          <p:nvPr/>
        </p:nvSpPr>
        <p:spPr bwMode="auto">
          <a:xfrm>
            <a:off x="897467" y="1947337"/>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1" name="Line 20"/>
          <p:cNvSpPr>
            <a:spLocks noChangeShapeType="1"/>
          </p:cNvSpPr>
          <p:nvPr/>
        </p:nvSpPr>
        <p:spPr bwMode="auto">
          <a:xfrm>
            <a:off x="897467" y="251931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2" name="Line 20"/>
          <p:cNvSpPr>
            <a:spLocks noChangeShapeType="1"/>
          </p:cNvSpPr>
          <p:nvPr/>
        </p:nvSpPr>
        <p:spPr bwMode="auto">
          <a:xfrm>
            <a:off x="900642" y="309316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3" name="Line 20"/>
          <p:cNvSpPr>
            <a:spLocks noChangeShapeType="1"/>
          </p:cNvSpPr>
          <p:nvPr/>
        </p:nvSpPr>
        <p:spPr bwMode="auto">
          <a:xfrm>
            <a:off x="897467" y="366506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4" name="Line 20"/>
          <p:cNvSpPr>
            <a:spLocks noChangeShapeType="1"/>
          </p:cNvSpPr>
          <p:nvPr/>
        </p:nvSpPr>
        <p:spPr bwMode="auto">
          <a:xfrm>
            <a:off x="897467" y="481239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5" name="Line 20"/>
          <p:cNvSpPr>
            <a:spLocks noChangeShapeType="1"/>
          </p:cNvSpPr>
          <p:nvPr/>
        </p:nvSpPr>
        <p:spPr bwMode="auto">
          <a:xfrm>
            <a:off x="900642" y="4240422"/>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6" name="ZoneTexte 15"/>
          <p:cNvSpPr txBox="1"/>
          <p:nvPr/>
        </p:nvSpPr>
        <p:spPr>
          <a:xfrm>
            <a:off x="7209571" y="4376436"/>
            <a:ext cx="1045600" cy="600164"/>
          </a:xfrm>
          <a:prstGeom prst="rect">
            <a:avLst/>
          </a:prstGeom>
          <a:noFill/>
          <a:ln>
            <a:noFill/>
          </a:ln>
        </p:spPr>
        <p:txBody>
          <a:bodyPr wrap="square" rtlCol="0">
            <a:spAutoFit/>
          </a:bodyPr>
          <a:lstStyle/>
          <a:p>
            <a:r>
              <a:rPr lang="fr-FR" sz="1100" dirty="0">
                <a:latin typeface="Arial"/>
                <a:cs typeface="Arial"/>
              </a:rPr>
              <a:t>(</a:t>
            </a:r>
            <a:r>
              <a:rPr lang="fr-FR" sz="1100" dirty="0" smtClean="0">
                <a:latin typeface="Arial"/>
                <a:cs typeface="Arial"/>
              </a:rPr>
              <a:t>Up-</a:t>
            </a:r>
            <a:r>
              <a:rPr lang="fr-FR" sz="1100" dirty="0" err="1" smtClean="0">
                <a:latin typeface="Arial"/>
                <a:cs typeface="Arial"/>
              </a:rPr>
              <a:t>scaling</a:t>
            </a:r>
            <a:r>
              <a:rPr lang="fr-FR" sz="1100" dirty="0" smtClean="0">
                <a:latin typeface="Arial"/>
                <a:cs typeface="Arial"/>
              </a:rPr>
              <a:t> à 4K</a:t>
            </a:r>
            <a:r>
              <a:rPr lang="fr-FR" sz="1100" dirty="0">
                <a:latin typeface="Arial"/>
                <a:cs typeface="Arial"/>
              </a:rPr>
              <a:t>)</a:t>
            </a:r>
          </a:p>
          <a:p>
            <a:endParaRPr lang="fr-FR" sz="1100" dirty="0"/>
          </a:p>
        </p:txBody>
      </p:sp>
      <p:sp>
        <p:nvSpPr>
          <p:cNvPr id="17" name="ZoneTexte 16"/>
          <p:cNvSpPr txBox="1"/>
          <p:nvPr/>
        </p:nvSpPr>
        <p:spPr>
          <a:xfrm>
            <a:off x="1828800" y="4393170"/>
            <a:ext cx="1176864" cy="577081"/>
          </a:xfrm>
          <a:prstGeom prst="rect">
            <a:avLst/>
          </a:prstGeom>
          <a:noFill/>
          <a:ln>
            <a:noFill/>
          </a:ln>
        </p:spPr>
        <p:txBody>
          <a:bodyPr wrap="square" rtlCol="0">
            <a:spAutoFit/>
          </a:bodyPr>
          <a:lstStyle/>
          <a:p>
            <a:r>
              <a:rPr lang="fr-FR" sz="1050" dirty="0" smtClean="0">
                <a:latin typeface="Arial"/>
                <a:cs typeface="Arial"/>
              </a:rPr>
              <a:t>(</a:t>
            </a:r>
            <a:r>
              <a:rPr lang="fr-FR" sz="1050" dirty="0" err="1" smtClean="0">
                <a:latin typeface="Arial"/>
                <a:cs typeface="Arial"/>
              </a:rPr>
              <a:t>Raw</a:t>
            </a:r>
            <a:r>
              <a:rPr lang="fr-FR" sz="1050" dirty="0" smtClean="0">
                <a:latin typeface="Arial"/>
                <a:cs typeface="Arial"/>
              </a:rPr>
              <a:t> </a:t>
            </a:r>
            <a:r>
              <a:rPr lang="fr-FR" sz="1050" dirty="0" err="1" smtClean="0">
                <a:latin typeface="Arial"/>
                <a:cs typeface="Arial"/>
              </a:rPr>
              <a:t>Recording</a:t>
            </a:r>
            <a:r>
              <a:rPr lang="fr-FR" sz="1050" dirty="0">
                <a:latin typeface="Arial"/>
                <a:cs typeface="Arial"/>
              </a:rPr>
              <a:t> </a:t>
            </a:r>
            <a:r>
              <a:rPr lang="fr-FR" sz="1050" dirty="0" smtClean="0">
                <a:latin typeface="Arial"/>
                <a:cs typeface="Arial"/>
              </a:rPr>
              <a:t>avec Open </a:t>
            </a:r>
            <a:r>
              <a:rPr lang="fr-FR" sz="1050" dirty="0" err="1" smtClean="0">
                <a:latin typeface="Arial"/>
                <a:cs typeface="Arial"/>
              </a:rPr>
              <a:t>gate</a:t>
            </a:r>
            <a:r>
              <a:rPr lang="fr-FR" sz="1050" dirty="0">
                <a:latin typeface="Arial"/>
                <a:cs typeface="Arial"/>
              </a:rPr>
              <a:t>)</a:t>
            </a:r>
          </a:p>
          <a:p>
            <a:endParaRPr lang="fr-FR" sz="1050" dirty="0"/>
          </a:p>
        </p:txBody>
      </p:sp>
      <p:sp>
        <p:nvSpPr>
          <p:cNvPr id="18" name="ZoneTexte 17"/>
          <p:cNvSpPr txBox="1"/>
          <p:nvPr/>
        </p:nvSpPr>
        <p:spPr>
          <a:xfrm>
            <a:off x="939390" y="613641"/>
            <a:ext cx="186268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Caméras</a:t>
            </a:r>
          </a:p>
        </p:txBody>
      </p:sp>
      <p:sp>
        <p:nvSpPr>
          <p:cNvPr id="19" name="ZoneTexte 18"/>
          <p:cNvSpPr txBox="1"/>
          <p:nvPr/>
        </p:nvSpPr>
        <p:spPr>
          <a:xfrm>
            <a:off x="2760147" y="585157"/>
            <a:ext cx="328123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Nombre de </a:t>
            </a:r>
            <a:r>
              <a:rPr lang="fr-FR" dirty="0" err="1" smtClean="0">
                <a:solidFill>
                  <a:srgbClr val="800000"/>
                </a:solidFill>
                <a:latin typeface="Arial"/>
                <a:cs typeface="Arial"/>
              </a:rPr>
              <a:t>photosites</a:t>
            </a:r>
            <a:endParaRPr lang="fr-FR" dirty="0" smtClean="0">
              <a:solidFill>
                <a:srgbClr val="800000"/>
              </a:solidFill>
              <a:latin typeface="Arial"/>
              <a:cs typeface="Arial"/>
            </a:endParaRPr>
          </a:p>
        </p:txBody>
      </p:sp>
      <p:sp>
        <p:nvSpPr>
          <p:cNvPr id="22" name="ZoneTexte 2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1</a:t>
            </a:r>
            <a:r>
              <a:rPr lang="fr-FR" sz="2000" dirty="0" smtClean="0">
                <a:latin typeface="Arial"/>
                <a:cs typeface="Arial"/>
              </a:rPr>
              <a:t> </a:t>
            </a:r>
            <a:r>
              <a:rPr lang="fr-FR" sz="2000" dirty="0">
                <a:latin typeface="Arial"/>
                <a:cs typeface="Arial"/>
              </a:rPr>
              <a:t>-</a:t>
            </a:r>
            <a:r>
              <a:rPr lang="fr-FR" sz="2000" dirty="0" smtClean="0">
                <a:latin typeface="Arial"/>
                <a:cs typeface="Arial"/>
              </a:rPr>
              <a:t> LA CAMÉRA ET LES CAPTEURS - RAPPEL</a:t>
            </a:r>
            <a:endParaRPr lang="fr-FR" sz="2000" dirty="0">
              <a:latin typeface="Arial"/>
              <a:cs typeface="Arial"/>
            </a:endParaRPr>
          </a:p>
        </p:txBody>
      </p:sp>
      <p:cxnSp>
        <p:nvCxnSpPr>
          <p:cNvPr id="23" name="Connecteur droit 2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5580094" y="445361"/>
            <a:ext cx="2450999" cy="646331"/>
          </a:xfrm>
          <a:prstGeom prst="rect">
            <a:avLst/>
          </a:prstGeom>
          <a:noFill/>
          <a:ln>
            <a:noFill/>
          </a:ln>
        </p:spPr>
        <p:txBody>
          <a:bodyPr wrap="square" rtlCol="0">
            <a:spAutoFit/>
          </a:bodyPr>
          <a:lstStyle/>
          <a:p>
            <a:pPr algn="ctr"/>
            <a:r>
              <a:rPr lang="fr-FR" dirty="0" smtClean="0">
                <a:solidFill>
                  <a:srgbClr val="800000"/>
                </a:solidFill>
                <a:latin typeface="Arial"/>
                <a:cs typeface="Arial"/>
              </a:rPr>
              <a:t>Enregistrement (résolution)</a:t>
            </a:r>
          </a:p>
        </p:txBody>
      </p:sp>
    </p:spTree>
    <p:extLst>
      <p:ext uri="{BB962C8B-B14F-4D97-AF65-F5344CB8AC3E}">
        <p14:creationId xmlns:p14="http://schemas.microsoft.com/office/powerpoint/2010/main" val="1137162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3199" y="1871138"/>
            <a:ext cx="8881533" cy="2631490"/>
          </a:xfrm>
          <a:prstGeom prst="rect">
            <a:avLst/>
          </a:prstGeom>
          <a:noFill/>
        </p:spPr>
        <p:txBody>
          <a:bodyPr wrap="square" rtlCol="0">
            <a:spAutoFit/>
          </a:bodyPr>
          <a:lstStyle/>
          <a:p>
            <a:pPr marL="742950" lvl="1" indent="-285750">
              <a:lnSpc>
                <a:spcPct val="150000"/>
              </a:lnSpc>
              <a:buClr>
                <a:srgbClr val="FF0000"/>
              </a:buClr>
              <a:buFont typeface="Arial"/>
              <a:buChar char="•"/>
            </a:pPr>
            <a:r>
              <a:rPr lang="fr-FR" dirty="0" smtClean="0">
                <a:latin typeface="Arial"/>
                <a:cs typeface="Arial"/>
              </a:rPr>
              <a:t>Confusion entre les </a:t>
            </a:r>
            <a:r>
              <a:rPr lang="fr-FR" dirty="0" err="1" smtClean="0">
                <a:latin typeface="Arial"/>
                <a:cs typeface="Arial"/>
              </a:rPr>
              <a:t>photosites</a:t>
            </a:r>
            <a:r>
              <a:rPr lang="fr-FR" dirty="0" smtClean="0">
                <a:latin typeface="Arial"/>
                <a:cs typeface="Arial"/>
              </a:rPr>
              <a:t> et les pixels</a:t>
            </a:r>
          </a:p>
          <a:p>
            <a:pPr lvl="1">
              <a:lnSpc>
                <a:spcPct val="150000"/>
              </a:lnSpc>
              <a:buClr>
                <a:srgbClr val="FF0000"/>
              </a:buClr>
            </a:pPr>
            <a:endParaRPr lang="fr-FR" sz="600" dirty="0">
              <a:latin typeface="Arial"/>
              <a:cs typeface="Arial"/>
            </a:endParaRPr>
          </a:p>
          <a:p>
            <a:pPr marL="742950" lvl="1" indent="-285750">
              <a:lnSpc>
                <a:spcPct val="150000"/>
              </a:lnSpc>
              <a:buClr>
                <a:srgbClr val="FF0000"/>
              </a:buClr>
              <a:buFont typeface="Arial"/>
              <a:buChar char="•"/>
            </a:pPr>
            <a:r>
              <a:rPr lang="fr-FR" dirty="0" smtClean="0">
                <a:latin typeface="Arial"/>
                <a:cs typeface="Arial"/>
              </a:rPr>
              <a:t>Des caméras comme la RED </a:t>
            </a:r>
            <a:r>
              <a:rPr lang="fr-FR" dirty="0" err="1" smtClean="0">
                <a:latin typeface="Arial"/>
                <a:cs typeface="Arial"/>
              </a:rPr>
              <a:t>Weapon</a:t>
            </a:r>
            <a:r>
              <a:rPr lang="fr-FR" dirty="0" smtClean="0">
                <a:latin typeface="Arial"/>
                <a:cs typeface="Arial"/>
              </a:rPr>
              <a:t> ou la Sony F65 sont au même niveau qu’une C300 MKII ou une URSA</a:t>
            </a:r>
          </a:p>
          <a:p>
            <a:pPr lvl="1">
              <a:lnSpc>
                <a:spcPct val="150000"/>
              </a:lnSpc>
              <a:buClr>
                <a:srgbClr val="FF0000"/>
              </a:buClr>
            </a:pPr>
            <a:endParaRPr lang="fr-FR" sz="600" dirty="0">
              <a:latin typeface="Arial"/>
              <a:cs typeface="Arial"/>
            </a:endParaRPr>
          </a:p>
          <a:p>
            <a:pPr marL="742950" lvl="1" indent="-285750">
              <a:lnSpc>
                <a:spcPct val="150000"/>
              </a:lnSpc>
              <a:buClr>
                <a:srgbClr val="FF0000"/>
              </a:buClr>
              <a:buFont typeface="Arial"/>
              <a:buChar char="•"/>
            </a:pPr>
            <a:r>
              <a:rPr lang="fr-FR" dirty="0" smtClean="0">
                <a:latin typeface="Arial"/>
                <a:cs typeface="Arial"/>
              </a:rPr>
              <a:t>L’Alexa (Open </a:t>
            </a:r>
            <a:r>
              <a:rPr lang="fr-FR" dirty="0" err="1" smtClean="0">
                <a:latin typeface="Arial"/>
                <a:cs typeface="Arial"/>
              </a:rPr>
              <a:t>gate</a:t>
            </a:r>
            <a:r>
              <a:rPr lang="fr-FR" dirty="0" smtClean="0">
                <a:latin typeface="Arial"/>
                <a:cs typeface="Arial"/>
              </a:rPr>
              <a:t>) n’apparaît pas</a:t>
            </a:r>
          </a:p>
          <a:p>
            <a:pPr lvl="1">
              <a:lnSpc>
                <a:spcPct val="150000"/>
              </a:lnSpc>
              <a:buClr>
                <a:srgbClr val="FF0000"/>
              </a:buClr>
            </a:pPr>
            <a:endParaRPr lang="fr-FR" sz="600" dirty="0">
              <a:latin typeface="Arial"/>
              <a:cs typeface="Arial"/>
            </a:endParaRPr>
          </a:p>
          <a:p>
            <a:pPr marL="742950" lvl="1" indent="-285750">
              <a:lnSpc>
                <a:spcPct val="150000"/>
              </a:lnSpc>
              <a:buClr>
                <a:srgbClr val="FF0000"/>
              </a:buClr>
              <a:buFont typeface="Arial"/>
              <a:buChar char="•"/>
            </a:pPr>
            <a:r>
              <a:rPr lang="fr-FR" dirty="0" smtClean="0">
                <a:latin typeface="Arial"/>
                <a:cs typeface="Arial"/>
              </a:rPr>
              <a:t>Les optiques n’appara</a:t>
            </a:r>
            <a:r>
              <a:rPr lang="fr-FR" dirty="0">
                <a:latin typeface="Arial"/>
                <a:cs typeface="Arial"/>
              </a:rPr>
              <a:t>i</a:t>
            </a:r>
            <a:r>
              <a:rPr lang="fr-FR" dirty="0" smtClean="0">
                <a:latin typeface="Arial"/>
                <a:cs typeface="Arial"/>
              </a:rPr>
              <a:t>ssent pas</a:t>
            </a:r>
            <a:endParaRPr lang="fr-FR" dirty="0">
              <a:latin typeface="Arial"/>
              <a:cs typeface="Arial"/>
            </a:endParaRPr>
          </a:p>
        </p:txBody>
      </p:sp>
      <p:sp>
        <p:nvSpPr>
          <p:cNvPr id="12" name="ZoneTexte 11"/>
          <p:cNvSpPr txBox="1"/>
          <p:nvPr/>
        </p:nvSpPr>
        <p:spPr>
          <a:xfrm>
            <a:off x="228601" y="1312351"/>
            <a:ext cx="1837267" cy="400110"/>
          </a:xfrm>
          <a:prstGeom prst="rect">
            <a:avLst/>
          </a:prstGeom>
          <a:noFill/>
        </p:spPr>
        <p:txBody>
          <a:bodyPr wrap="square" rtlCol="0">
            <a:spAutoFit/>
          </a:bodyPr>
          <a:lstStyle/>
          <a:p>
            <a:r>
              <a:rPr lang="fr-FR" sz="2000" dirty="0" smtClean="0">
                <a:latin typeface="Arial"/>
                <a:cs typeface="Arial"/>
              </a:rPr>
              <a:t> Exigences</a:t>
            </a:r>
          </a:p>
        </p:txBody>
      </p:sp>
      <p:pic>
        <p:nvPicPr>
          <p:cNvPr id="16" name="Imag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69" y="786444"/>
            <a:ext cx="1666471" cy="452967"/>
          </a:xfrm>
          <a:prstGeom prst="rect">
            <a:avLst/>
          </a:prstGeom>
        </p:spPr>
      </p:pic>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10</a:t>
            </a:r>
            <a:r>
              <a:rPr lang="fr-FR" sz="2000" dirty="0" smtClean="0">
                <a:latin typeface="Arial"/>
                <a:cs typeface="Arial"/>
              </a:rPr>
              <a:t> - UN EXEMPLE DE CONFUSION</a:t>
            </a:r>
            <a:endParaRPr lang="fr-FR" sz="2000" dirty="0">
              <a:latin typeface="Arial"/>
              <a:cs typeface="Arial"/>
            </a:endParaRPr>
          </a:p>
        </p:txBody>
      </p:sp>
    </p:spTree>
    <p:extLst>
      <p:ext uri="{BB962C8B-B14F-4D97-AF65-F5344CB8AC3E}">
        <p14:creationId xmlns:p14="http://schemas.microsoft.com/office/powerpoint/2010/main" val="2983794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0760" y="1880918"/>
            <a:ext cx="9063240" cy="2831545"/>
          </a:xfrm>
          <a:prstGeom prst="rect">
            <a:avLst/>
          </a:prstGeom>
          <a:noFill/>
        </p:spPr>
        <p:txBody>
          <a:bodyPr wrap="square" lIns="72000" rIns="72000" rtlCol="0">
            <a:spAutoFit/>
          </a:bodyPr>
          <a:lstStyle/>
          <a:p>
            <a:pPr marL="263525" lvl="1">
              <a:lnSpc>
                <a:spcPct val="150000"/>
              </a:lnSpc>
              <a:buClr>
                <a:srgbClr val="FF0000"/>
              </a:buClr>
            </a:pPr>
            <a:r>
              <a:rPr lang="fr-FR" dirty="0" smtClean="0">
                <a:latin typeface="Arial"/>
                <a:cs typeface="Arial"/>
              </a:rPr>
              <a:t>Une ARRI Alexa avec des Master Prime peut donner une impression de piqué supérieure à une RED Dragon équipée d’objectifs vintage style Cooke </a:t>
            </a:r>
            <a:r>
              <a:rPr lang="fr-FR" dirty="0" err="1" smtClean="0">
                <a:latin typeface="Arial"/>
                <a:cs typeface="Arial"/>
              </a:rPr>
              <a:t>Panchro</a:t>
            </a:r>
            <a:r>
              <a:rPr lang="fr-FR" dirty="0" smtClean="0">
                <a:latin typeface="Arial"/>
                <a:cs typeface="Arial"/>
              </a:rPr>
              <a:t>.</a:t>
            </a:r>
          </a:p>
          <a:p>
            <a:pPr marL="263525" lvl="1">
              <a:lnSpc>
                <a:spcPct val="150000"/>
              </a:lnSpc>
              <a:buClr>
                <a:srgbClr val="FF0000"/>
              </a:buClr>
            </a:pPr>
            <a:r>
              <a:rPr lang="fr-FR" dirty="0" smtClean="0">
                <a:latin typeface="Arial"/>
                <a:cs typeface="Arial"/>
              </a:rPr>
              <a:t>Le MTF sera supérieur dans la première combinaison.</a:t>
            </a:r>
          </a:p>
          <a:p>
            <a:pPr marL="263525" lvl="1">
              <a:lnSpc>
                <a:spcPct val="150000"/>
              </a:lnSpc>
              <a:buClr>
                <a:srgbClr val="FF0000"/>
              </a:buClr>
            </a:pPr>
            <a:endParaRPr lang="fr-FR" sz="500" dirty="0">
              <a:latin typeface="Arial"/>
              <a:cs typeface="Arial"/>
            </a:endParaRPr>
          </a:p>
          <a:p>
            <a:pPr marL="263525" lvl="1">
              <a:lnSpc>
                <a:spcPct val="150000"/>
              </a:lnSpc>
              <a:buClr>
                <a:srgbClr val="FF0000"/>
              </a:buClr>
            </a:pPr>
            <a:r>
              <a:rPr lang="fr-FR" dirty="0" smtClean="0">
                <a:latin typeface="Arial"/>
                <a:cs typeface="Arial"/>
              </a:rPr>
              <a:t>Est-ce que cela veut dire que l’image de Alexa sera meilleure que celle de la RED ?</a:t>
            </a:r>
          </a:p>
          <a:p>
            <a:pPr marL="263525" lvl="1">
              <a:lnSpc>
                <a:spcPct val="150000"/>
              </a:lnSpc>
              <a:buClr>
                <a:srgbClr val="FF0000"/>
              </a:buClr>
            </a:pPr>
            <a:r>
              <a:rPr lang="fr-FR" dirty="0" smtClean="0">
                <a:latin typeface="Arial"/>
                <a:cs typeface="Arial"/>
              </a:rPr>
              <a:t>Est-ce que la qualité doit être commandée par des nombres ?</a:t>
            </a:r>
          </a:p>
          <a:p>
            <a:pPr marL="263525" lvl="1">
              <a:lnSpc>
                <a:spcPct val="150000"/>
              </a:lnSpc>
              <a:buClr>
                <a:srgbClr val="FF0000"/>
              </a:buClr>
            </a:pPr>
            <a:r>
              <a:rPr lang="fr-FR" dirty="0" smtClean="0">
                <a:latin typeface="Arial"/>
                <a:cs typeface="Arial"/>
              </a:rPr>
              <a:t>Par le nombre de pixels ?</a:t>
            </a:r>
          </a:p>
          <a:p>
            <a:pPr marL="263525" lvl="1">
              <a:lnSpc>
                <a:spcPct val="150000"/>
              </a:lnSpc>
              <a:buClr>
                <a:srgbClr val="FF0000"/>
              </a:buClr>
              <a:buFont typeface="Arial"/>
              <a:buChar char="•"/>
            </a:pPr>
            <a:endParaRPr lang="fr-FR" sz="600" dirty="0">
              <a:latin typeface="Arial"/>
              <a:cs typeface="Arial"/>
            </a:endParaRPr>
          </a:p>
        </p:txBody>
      </p:sp>
      <p:sp>
        <p:nvSpPr>
          <p:cNvPr id="12" name="ZoneTexte 11"/>
          <p:cNvSpPr txBox="1"/>
          <p:nvPr/>
        </p:nvSpPr>
        <p:spPr>
          <a:xfrm>
            <a:off x="199294" y="1390087"/>
            <a:ext cx="4089399" cy="400110"/>
          </a:xfrm>
          <a:prstGeom prst="rect">
            <a:avLst/>
          </a:prstGeom>
          <a:noFill/>
        </p:spPr>
        <p:txBody>
          <a:bodyPr wrap="square" rtlCol="0">
            <a:spAutoFit/>
          </a:bodyPr>
          <a:lstStyle/>
          <a:p>
            <a:r>
              <a:rPr lang="fr-FR" sz="2000" dirty="0" smtClean="0">
                <a:latin typeface="Arial"/>
                <a:cs typeface="Arial"/>
              </a:rPr>
              <a:t> Remarques et questions</a:t>
            </a:r>
          </a:p>
        </p:txBody>
      </p:sp>
      <p:pic>
        <p:nvPicPr>
          <p:cNvPr id="16" name="Imag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69" y="786444"/>
            <a:ext cx="1666471" cy="452967"/>
          </a:xfrm>
          <a:prstGeom prst="rect">
            <a:avLst/>
          </a:prstGeom>
        </p:spPr>
      </p:pic>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10</a:t>
            </a:r>
            <a:r>
              <a:rPr lang="fr-FR" sz="2000" dirty="0" smtClean="0">
                <a:latin typeface="Arial"/>
                <a:cs typeface="Arial"/>
              </a:rPr>
              <a:t> - UN EXEMPLE DE CONFUSION</a:t>
            </a:r>
            <a:endParaRPr lang="fr-FR" sz="2000" dirty="0">
              <a:latin typeface="Arial"/>
              <a:cs typeface="Arial"/>
            </a:endParaRPr>
          </a:p>
        </p:txBody>
      </p:sp>
    </p:spTree>
    <p:extLst>
      <p:ext uri="{BB962C8B-B14F-4D97-AF65-F5344CB8AC3E}">
        <p14:creationId xmlns:p14="http://schemas.microsoft.com/office/powerpoint/2010/main" val="2883313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590800"/>
            <a:ext cx="9017000" cy="646331"/>
          </a:xfrm>
          <a:prstGeom prst="rect">
            <a:avLst/>
          </a:prstGeom>
          <a:noFill/>
        </p:spPr>
        <p:txBody>
          <a:bodyPr wrap="square" rtlCol="0">
            <a:spAutoFit/>
          </a:bodyPr>
          <a:lstStyle/>
          <a:p>
            <a:pPr algn="ctr"/>
            <a:r>
              <a:rPr lang="fr-FR" sz="3600" b="1" dirty="0" smtClean="0">
                <a:latin typeface="Arial"/>
                <a:cs typeface="Arial"/>
              </a:rPr>
              <a:t>11 -</a:t>
            </a:r>
            <a:r>
              <a:rPr lang="fr-FR" sz="2800" dirty="0" smtClean="0">
                <a:latin typeface="Arial"/>
                <a:cs typeface="Arial"/>
              </a:rPr>
              <a:t> CONCLUSIONS</a:t>
            </a:r>
            <a:endParaRPr lang="fr-FR" sz="2800" dirty="0">
              <a:latin typeface="Arial"/>
              <a:cs typeface="Arial"/>
            </a:endParaRPr>
          </a:p>
        </p:txBody>
      </p:sp>
      <p:sp>
        <p:nvSpPr>
          <p:cNvPr id="5" name="Rectangle 4"/>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 name="ZoneTexte 5"/>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LA PIQUÉ ET LE WORKFLOW 4K/UHD</a:t>
            </a:r>
            <a:endParaRPr lang="fr-FR" dirty="0">
              <a:latin typeface="Arial"/>
              <a:cs typeface="Arial"/>
            </a:endParaRPr>
          </a:p>
        </p:txBody>
      </p:sp>
    </p:spTree>
    <p:extLst>
      <p:ext uri="{BB962C8B-B14F-4D97-AF65-F5344CB8AC3E}">
        <p14:creationId xmlns:p14="http://schemas.microsoft.com/office/powerpoint/2010/main" val="2711062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11</a:t>
            </a:r>
            <a:r>
              <a:rPr lang="fr-FR" sz="2000" dirty="0" smtClean="0">
                <a:latin typeface="Arial"/>
                <a:cs typeface="Arial"/>
              </a:rPr>
              <a:t> </a:t>
            </a:r>
            <a:r>
              <a:rPr lang="fr-FR" sz="2000" dirty="0">
                <a:latin typeface="Arial"/>
                <a:cs typeface="Arial"/>
              </a:rPr>
              <a:t>-</a:t>
            </a:r>
            <a:r>
              <a:rPr lang="fr-FR" sz="2000" dirty="0" smtClean="0">
                <a:latin typeface="Arial"/>
                <a:cs typeface="Arial"/>
              </a:rPr>
              <a:t> CONCLUSIONS</a:t>
            </a:r>
            <a:endParaRPr lang="fr-FR" sz="2000" dirty="0">
              <a:latin typeface="Arial"/>
              <a:cs typeface="Arial"/>
            </a:endParaRP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108891" y="587404"/>
            <a:ext cx="8797391" cy="4216539"/>
          </a:xfrm>
          <a:prstGeom prst="rect">
            <a:avLst/>
          </a:prstGeom>
          <a:noFill/>
        </p:spPr>
        <p:txBody>
          <a:bodyPr wrap="square" rtlCol="0">
            <a:spAutoFit/>
          </a:bodyPr>
          <a:lstStyle/>
          <a:p>
            <a:r>
              <a:rPr lang="fr-FR" sz="2400" dirty="0" smtClean="0">
                <a:latin typeface="Arial"/>
                <a:cs typeface="Arial"/>
              </a:rPr>
              <a:t>RAPPEL : </a:t>
            </a:r>
            <a:r>
              <a:rPr lang="fr-FR" dirty="0" smtClean="0">
                <a:latin typeface="Arial"/>
                <a:cs typeface="Arial"/>
              </a:rPr>
              <a:t>PARAMETRES - SYSTEME DE RÉGLAGES </a:t>
            </a:r>
            <a:r>
              <a:rPr lang="fr-FR" dirty="0">
                <a:latin typeface="Arial"/>
                <a:cs typeface="Arial"/>
              </a:rPr>
              <a:t>DE DÉTAIL </a:t>
            </a:r>
            <a:r>
              <a:rPr lang="fr-FR" dirty="0" smtClean="0">
                <a:latin typeface="Arial"/>
                <a:cs typeface="Arial"/>
              </a:rPr>
              <a:t>- OPTIQUES</a:t>
            </a:r>
            <a:endParaRPr lang="fr-FR" sz="1600" dirty="0" smtClean="0">
              <a:latin typeface="Arial"/>
              <a:cs typeface="Arial"/>
            </a:endParaRPr>
          </a:p>
          <a:p>
            <a:endParaRPr lang="fr-FR" sz="1000" dirty="0">
              <a:latin typeface="Arial"/>
              <a:cs typeface="Arial"/>
            </a:endParaRPr>
          </a:p>
          <a:p>
            <a:pPr marL="742950" lvl="1" indent="-285750">
              <a:lnSpc>
                <a:spcPct val="140000"/>
              </a:lnSpc>
              <a:buClr>
                <a:srgbClr val="FF0000"/>
              </a:buClr>
              <a:buFont typeface="Arial"/>
              <a:buChar char="•"/>
            </a:pPr>
            <a:r>
              <a:rPr lang="fr-FR" dirty="0">
                <a:latin typeface="Arial"/>
                <a:cs typeface="Arial"/>
              </a:rPr>
              <a:t>Tous les paramètres décrits avant - qui sont assez complexes - ont donné aux D.O.P. la maîtrise de la texture de l’image. </a:t>
            </a:r>
          </a:p>
          <a:p>
            <a:pPr lvl="1">
              <a:lnSpc>
                <a:spcPct val="140000"/>
              </a:lnSpc>
              <a:buClr>
                <a:srgbClr val="FF0000"/>
              </a:buClr>
            </a:pPr>
            <a:endParaRPr lang="fr-FR" sz="800" dirty="0">
              <a:latin typeface="Arial"/>
              <a:cs typeface="Arial"/>
            </a:endParaRPr>
          </a:p>
          <a:p>
            <a:pPr marL="742950" lvl="1" indent="-285750">
              <a:lnSpc>
                <a:spcPct val="140000"/>
              </a:lnSpc>
              <a:buClr>
                <a:srgbClr val="FF0000"/>
              </a:buClr>
              <a:buFont typeface="Arial"/>
              <a:buChar char="•"/>
            </a:pPr>
            <a:r>
              <a:rPr lang="fr-FR" dirty="0">
                <a:latin typeface="Arial"/>
                <a:cs typeface="Arial"/>
              </a:rPr>
              <a:t>Beaucoup de cinéastes et de D.O.P. luttent contre une impression de « trop de piqué »  lorsqu’ils utilisent un </a:t>
            </a:r>
            <a:r>
              <a:rPr lang="fr-FR" dirty="0" err="1">
                <a:latin typeface="Arial"/>
                <a:cs typeface="Arial"/>
              </a:rPr>
              <a:t>workflow</a:t>
            </a:r>
            <a:r>
              <a:rPr lang="fr-FR" dirty="0">
                <a:latin typeface="Arial"/>
                <a:cs typeface="Arial"/>
              </a:rPr>
              <a:t> 4K. </a:t>
            </a:r>
            <a:r>
              <a:rPr lang="fr-FR" dirty="0" smtClean="0">
                <a:latin typeface="Arial"/>
                <a:cs typeface="Arial"/>
              </a:rPr>
              <a:t>`</a:t>
            </a:r>
          </a:p>
          <a:p>
            <a:pPr marL="742950" lvl="1" indent="-285750">
              <a:lnSpc>
                <a:spcPct val="140000"/>
              </a:lnSpc>
              <a:buClr>
                <a:srgbClr val="FF0000"/>
              </a:buClr>
              <a:buFont typeface="Arial"/>
              <a:buChar char="•"/>
            </a:pPr>
            <a:endParaRPr lang="fr-FR" sz="800" dirty="0">
              <a:latin typeface="Arial"/>
              <a:cs typeface="Arial"/>
            </a:endParaRPr>
          </a:p>
          <a:p>
            <a:pPr marL="742950" lvl="1" indent="-285750">
              <a:lnSpc>
                <a:spcPct val="140000"/>
              </a:lnSpc>
              <a:buClr>
                <a:srgbClr val="FF0000"/>
              </a:buClr>
              <a:buFont typeface="Arial"/>
              <a:buChar char="•"/>
            </a:pPr>
            <a:r>
              <a:rPr lang="fr-FR" dirty="0">
                <a:latin typeface="Arial"/>
                <a:cs typeface="Arial"/>
              </a:rPr>
              <a:t>La combinaison caméra / optiques est le paramètre-clé pour la maîtrise de la texture</a:t>
            </a:r>
          </a:p>
          <a:p>
            <a:pPr lvl="1">
              <a:lnSpc>
                <a:spcPct val="140000"/>
              </a:lnSpc>
              <a:buClr>
                <a:srgbClr val="FF0000"/>
              </a:buClr>
            </a:pPr>
            <a:endParaRPr lang="fr-FR" sz="800" dirty="0">
              <a:latin typeface="Arial"/>
              <a:cs typeface="Arial"/>
            </a:endParaRPr>
          </a:p>
          <a:p>
            <a:pPr marL="742950" lvl="1" indent="-285750">
              <a:lnSpc>
                <a:spcPct val="140000"/>
              </a:lnSpc>
              <a:buClr>
                <a:srgbClr val="FF0000"/>
              </a:buClr>
              <a:buFont typeface="Arial"/>
              <a:buChar char="•"/>
            </a:pPr>
            <a:r>
              <a:rPr lang="fr-FR" dirty="0">
                <a:latin typeface="Arial"/>
                <a:cs typeface="Arial"/>
              </a:rPr>
              <a:t>L’association d’une caméra ‘’piquée’’ à une optique douce ou ancienne donne souvent des résultats intéressants, mais sans </a:t>
            </a:r>
            <a:r>
              <a:rPr lang="fr-FR" dirty="0" smtClean="0">
                <a:latin typeface="Arial"/>
                <a:cs typeface="Arial"/>
              </a:rPr>
              <a:t>toujours pouvoir </a:t>
            </a:r>
            <a:r>
              <a:rPr lang="fr-FR" dirty="0">
                <a:latin typeface="Arial"/>
                <a:cs typeface="Arial"/>
              </a:rPr>
              <a:t>les maîtriser.</a:t>
            </a:r>
          </a:p>
        </p:txBody>
      </p:sp>
    </p:spTree>
    <p:extLst>
      <p:ext uri="{BB962C8B-B14F-4D97-AF65-F5344CB8AC3E}">
        <p14:creationId xmlns:p14="http://schemas.microsoft.com/office/powerpoint/2010/main" val="3351844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112147" y="587401"/>
            <a:ext cx="8797391" cy="4044185"/>
          </a:xfrm>
          <a:prstGeom prst="rect">
            <a:avLst/>
          </a:prstGeom>
          <a:noFill/>
        </p:spPr>
        <p:txBody>
          <a:bodyPr wrap="square" rtlCol="0">
            <a:spAutoFit/>
          </a:bodyPr>
          <a:lstStyle/>
          <a:p>
            <a:r>
              <a:rPr lang="fr-FR" sz="2400" dirty="0" smtClean="0">
                <a:latin typeface="Arial"/>
                <a:cs typeface="Arial"/>
              </a:rPr>
              <a:t>RAPPEL : </a:t>
            </a:r>
            <a:r>
              <a:rPr lang="fr-FR" dirty="0" smtClean="0">
                <a:latin typeface="Arial"/>
                <a:cs typeface="Arial"/>
              </a:rPr>
              <a:t>PARAMETRES - SYSTEME DE RÉGLAGES </a:t>
            </a:r>
            <a:r>
              <a:rPr lang="fr-FR" dirty="0">
                <a:latin typeface="Arial"/>
                <a:cs typeface="Arial"/>
              </a:rPr>
              <a:t>DE DÉTAIL </a:t>
            </a:r>
            <a:r>
              <a:rPr lang="fr-FR" dirty="0" smtClean="0">
                <a:latin typeface="Arial"/>
                <a:cs typeface="Arial"/>
              </a:rPr>
              <a:t>- OPTIQUES</a:t>
            </a:r>
            <a:endParaRPr lang="fr-FR" sz="1600" dirty="0" smtClean="0">
              <a:latin typeface="Arial"/>
              <a:cs typeface="Arial"/>
            </a:endParaRPr>
          </a:p>
          <a:p>
            <a:endParaRPr lang="fr-FR" sz="1000" dirty="0">
              <a:latin typeface="Arial"/>
              <a:cs typeface="Arial"/>
            </a:endParaRPr>
          </a:p>
          <a:p>
            <a:pPr marL="449263" indent="-185738">
              <a:lnSpc>
                <a:spcPct val="140000"/>
              </a:lnSpc>
              <a:buClr>
                <a:srgbClr val="FF0000"/>
              </a:buClr>
              <a:buFont typeface="Arial"/>
              <a:buChar char="•"/>
            </a:pPr>
            <a:r>
              <a:rPr lang="fr-FR" dirty="0" smtClean="0">
                <a:latin typeface="Arial"/>
                <a:cs typeface="Arial"/>
              </a:rPr>
              <a:t>C’est à cause de l’OLPF (entre autres paramètres)</a:t>
            </a:r>
            <a:r>
              <a:rPr lang="fr-FR" dirty="0">
                <a:latin typeface="Arial"/>
                <a:cs typeface="Arial"/>
              </a:rPr>
              <a:t>, </a:t>
            </a:r>
            <a:r>
              <a:rPr lang="fr-FR" dirty="0" smtClean="0">
                <a:latin typeface="Arial"/>
                <a:cs typeface="Arial"/>
              </a:rPr>
              <a:t>qu’on a besoin d’augmenter le réglage piqué / détail, en interne pour un codec ou en post-production pour du matériel en </a:t>
            </a:r>
            <a:r>
              <a:rPr lang="fr-FR" dirty="0" err="1" smtClean="0">
                <a:latin typeface="Arial"/>
                <a:cs typeface="Arial"/>
              </a:rPr>
              <a:t>Raw</a:t>
            </a:r>
            <a:r>
              <a:rPr lang="fr-FR" dirty="0" smtClean="0">
                <a:latin typeface="Arial"/>
                <a:cs typeface="Arial"/>
              </a:rPr>
              <a:t>. C’est le rôle du système de détail</a:t>
            </a:r>
            <a:r>
              <a:rPr lang="fr-FR" dirty="0">
                <a:latin typeface="Arial"/>
                <a:cs typeface="Arial"/>
              </a:rPr>
              <a:t>.</a:t>
            </a:r>
            <a:endParaRPr lang="fr-FR" sz="2800" dirty="0">
              <a:latin typeface="Arial"/>
              <a:cs typeface="Arial"/>
            </a:endParaRPr>
          </a:p>
          <a:p>
            <a:pPr marL="263525" lvl="1">
              <a:lnSpc>
                <a:spcPct val="140000"/>
              </a:lnSpc>
              <a:buClr>
                <a:srgbClr val="FF0000"/>
              </a:buClr>
            </a:pPr>
            <a:endParaRPr lang="fr-FR" sz="400" dirty="0">
              <a:latin typeface="Arial"/>
              <a:cs typeface="Arial"/>
            </a:endParaRPr>
          </a:p>
          <a:p>
            <a:pPr marL="449263" lvl="1" indent="-185738">
              <a:lnSpc>
                <a:spcPct val="140000"/>
              </a:lnSpc>
              <a:buClr>
                <a:srgbClr val="FF0000"/>
              </a:buClr>
              <a:buFont typeface="Arial"/>
              <a:buChar char="•"/>
            </a:pPr>
            <a:r>
              <a:rPr lang="fr-FR" dirty="0" smtClean="0">
                <a:latin typeface="Arial"/>
                <a:cs typeface="Arial"/>
              </a:rPr>
              <a:t>Savons-nous quel niveau de détail est utilisé dans une caméra ou en post-production ?</a:t>
            </a:r>
            <a:endParaRPr lang="fr-FR" dirty="0">
              <a:latin typeface="Arial"/>
              <a:cs typeface="Arial"/>
            </a:endParaRPr>
          </a:p>
          <a:p>
            <a:pPr marL="449263" lvl="1" indent="-185738">
              <a:lnSpc>
                <a:spcPct val="140000"/>
              </a:lnSpc>
              <a:buClr>
                <a:srgbClr val="FF0000"/>
              </a:buClr>
            </a:pPr>
            <a:endParaRPr lang="fr-FR" sz="400" dirty="0">
              <a:latin typeface="Arial"/>
              <a:cs typeface="Arial"/>
            </a:endParaRPr>
          </a:p>
          <a:p>
            <a:pPr marL="449263" lvl="1" indent="-185738">
              <a:lnSpc>
                <a:spcPct val="140000"/>
              </a:lnSpc>
              <a:buClr>
                <a:srgbClr val="FF0000"/>
              </a:buClr>
              <a:buFont typeface="Arial"/>
              <a:buChar char="•"/>
            </a:pPr>
            <a:r>
              <a:rPr lang="fr-FR" dirty="0" smtClean="0">
                <a:latin typeface="Arial"/>
                <a:cs typeface="Arial"/>
              </a:rPr>
              <a:t>Qui prend la décision concernant le niveau ?</a:t>
            </a:r>
            <a:r>
              <a:rPr lang="fr-FR" dirty="0">
                <a:latin typeface="Arial"/>
                <a:cs typeface="Arial"/>
              </a:rPr>
              <a:t> </a:t>
            </a:r>
            <a:r>
              <a:rPr lang="fr-FR" dirty="0" smtClean="0">
                <a:latin typeface="Arial"/>
                <a:cs typeface="Arial"/>
              </a:rPr>
              <a:t>Les ingénieurs, les coloristes et/ou les D.O.P. ?</a:t>
            </a:r>
          </a:p>
          <a:p>
            <a:pPr marL="263525" lvl="1">
              <a:lnSpc>
                <a:spcPct val="140000"/>
              </a:lnSpc>
              <a:buClr>
                <a:srgbClr val="FF0000"/>
              </a:buClr>
            </a:pPr>
            <a:endParaRPr lang="fr-FR" sz="400" dirty="0" smtClean="0">
              <a:latin typeface="Arial"/>
              <a:cs typeface="Arial"/>
            </a:endParaRPr>
          </a:p>
          <a:p>
            <a:pPr marL="449263" lvl="1" indent="-185738">
              <a:lnSpc>
                <a:spcPct val="140000"/>
              </a:lnSpc>
              <a:buClr>
                <a:srgbClr val="FF0000"/>
              </a:buClr>
              <a:buFont typeface="Arial"/>
              <a:buChar char="•"/>
            </a:pPr>
            <a:r>
              <a:rPr lang="fr-FR" dirty="0">
                <a:latin typeface="Arial"/>
                <a:cs typeface="Arial"/>
              </a:rPr>
              <a:t>Faut-il des réglages similaires à ceux des anciennes caméras HD ? </a:t>
            </a:r>
          </a:p>
        </p:txBody>
      </p:sp>
      <p:sp>
        <p:nvSpPr>
          <p:cNvPr id="6" name="ZoneTexte 5"/>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11</a:t>
            </a:r>
            <a:r>
              <a:rPr lang="fr-FR" sz="2000" dirty="0" smtClean="0">
                <a:latin typeface="Arial"/>
                <a:cs typeface="Arial"/>
              </a:rPr>
              <a:t> </a:t>
            </a:r>
            <a:r>
              <a:rPr lang="fr-FR" sz="2000" dirty="0">
                <a:latin typeface="Arial"/>
                <a:cs typeface="Arial"/>
              </a:rPr>
              <a:t>-</a:t>
            </a:r>
            <a:r>
              <a:rPr lang="fr-FR" sz="2000" dirty="0" smtClean="0">
                <a:latin typeface="Arial"/>
                <a:cs typeface="Arial"/>
              </a:rPr>
              <a:t> CONCLUSIONS</a:t>
            </a:r>
            <a:endParaRPr lang="fr-FR" sz="2000" dirty="0">
              <a:latin typeface="Arial"/>
              <a:cs typeface="Arial"/>
            </a:endParaRPr>
          </a:p>
        </p:txBody>
      </p:sp>
    </p:spTree>
    <p:extLst>
      <p:ext uri="{BB962C8B-B14F-4D97-AF65-F5344CB8AC3E}">
        <p14:creationId xmlns:p14="http://schemas.microsoft.com/office/powerpoint/2010/main" val="3632310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11</a:t>
            </a:r>
            <a:r>
              <a:rPr lang="fr-FR" sz="2000" dirty="0" smtClean="0">
                <a:latin typeface="Arial"/>
                <a:cs typeface="Arial"/>
              </a:rPr>
              <a:t> </a:t>
            </a:r>
            <a:r>
              <a:rPr lang="fr-FR" sz="2000" dirty="0">
                <a:latin typeface="Arial"/>
                <a:cs typeface="Arial"/>
              </a:rPr>
              <a:t>-</a:t>
            </a:r>
            <a:r>
              <a:rPr lang="fr-FR" sz="2000" dirty="0" smtClean="0">
                <a:latin typeface="Arial"/>
                <a:cs typeface="Arial"/>
              </a:rPr>
              <a:t> CONCLUSIONS</a:t>
            </a:r>
            <a:endParaRPr lang="fr-FR" sz="2000" dirty="0">
              <a:latin typeface="Arial"/>
              <a:cs typeface="Arial"/>
            </a:endParaRPr>
          </a:p>
        </p:txBody>
      </p:sp>
      <p:sp>
        <p:nvSpPr>
          <p:cNvPr id="5" name="ZoneTexte 4"/>
          <p:cNvSpPr txBox="1"/>
          <p:nvPr/>
        </p:nvSpPr>
        <p:spPr>
          <a:xfrm>
            <a:off x="108903" y="591343"/>
            <a:ext cx="8882697" cy="4302717"/>
          </a:xfrm>
          <a:prstGeom prst="rect">
            <a:avLst/>
          </a:prstGeom>
          <a:noFill/>
        </p:spPr>
        <p:txBody>
          <a:bodyPr wrap="square" rtlCol="0">
            <a:spAutoFit/>
          </a:bodyPr>
          <a:lstStyle/>
          <a:p>
            <a:r>
              <a:rPr lang="fr-FR" sz="2400" dirty="0" smtClean="0">
                <a:latin typeface="Arial"/>
                <a:cs typeface="Arial"/>
              </a:rPr>
              <a:t>RAPPEL : </a:t>
            </a:r>
            <a:r>
              <a:rPr lang="fr-FR" dirty="0" smtClean="0">
                <a:latin typeface="Arial"/>
                <a:cs typeface="Arial"/>
              </a:rPr>
              <a:t>PARAMETRES - SYSTEME DE </a:t>
            </a:r>
            <a:r>
              <a:rPr lang="fr-FR" dirty="0">
                <a:latin typeface="Arial"/>
                <a:cs typeface="Arial"/>
              </a:rPr>
              <a:t>RÉGLAGES DE </a:t>
            </a:r>
            <a:r>
              <a:rPr lang="fr-FR" dirty="0" smtClean="0">
                <a:latin typeface="Arial"/>
                <a:cs typeface="Arial"/>
              </a:rPr>
              <a:t>DÉTAIL </a:t>
            </a:r>
            <a:r>
              <a:rPr lang="fr-FR" dirty="0">
                <a:latin typeface="Arial"/>
                <a:cs typeface="Arial"/>
              </a:rPr>
              <a:t>-</a:t>
            </a:r>
            <a:r>
              <a:rPr lang="fr-FR" dirty="0" smtClean="0">
                <a:latin typeface="Arial"/>
                <a:cs typeface="Arial"/>
              </a:rPr>
              <a:t> OPTIQUES</a:t>
            </a:r>
          </a:p>
          <a:p>
            <a:endParaRPr lang="fr-FR" sz="1000" dirty="0" smtClean="0">
              <a:latin typeface="Arial"/>
              <a:cs typeface="Arial"/>
            </a:endParaRPr>
          </a:p>
          <a:p>
            <a:pPr marL="625475" lvl="1" indent="-263525">
              <a:lnSpc>
                <a:spcPct val="140000"/>
              </a:lnSpc>
              <a:buClr>
                <a:srgbClr val="FF0000"/>
              </a:buClr>
              <a:buFont typeface="Arial"/>
              <a:buChar char="•"/>
            </a:pPr>
            <a:r>
              <a:rPr lang="fr-FR" dirty="0" smtClean="0">
                <a:latin typeface="Arial"/>
                <a:cs typeface="Arial"/>
              </a:rPr>
              <a:t>Ou est-ce que de nouveaux algorithmes pourraient créer d’autres manières de gérer l’impression statique et clinique de l’image numérique (comme les paramètres de niveau de détail chez </a:t>
            </a:r>
            <a:r>
              <a:rPr lang="fr-FR" dirty="0" err="1" smtClean="0">
                <a:latin typeface="Arial"/>
                <a:cs typeface="Arial"/>
              </a:rPr>
              <a:t>Arri</a:t>
            </a:r>
            <a:r>
              <a:rPr lang="fr-FR" dirty="0" smtClean="0">
                <a:latin typeface="Arial"/>
                <a:cs typeface="Arial"/>
              </a:rPr>
              <a:t> ou l’égalisation de texture chez </a:t>
            </a:r>
            <a:r>
              <a:rPr lang="fr-FR" dirty="0" err="1" smtClean="0">
                <a:latin typeface="Arial"/>
                <a:cs typeface="Arial"/>
              </a:rPr>
              <a:t>Filmlight</a:t>
            </a:r>
            <a:r>
              <a:rPr lang="fr-FR" dirty="0" smtClean="0">
                <a:latin typeface="Arial"/>
                <a:cs typeface="Arial"/>
              </a:rPr>
              <a:t>) ?</a:t>
            </a:r>
          </a:p>
          <a:p>
            <a:pPr marL="361950" lvl="1">
              <a:lnSpc>
                <a:spcPct val="140000"/>
              </a:lnSpc>
              <a:buClr>
                <a:srgbClr val="FF0000"/>
              </a:buClr>
            </a:pPr>
            <a:endParaRPr lang="fr-FR" sz="1000" dirty="0" smtClean="0">
              <a:latin typeface="Arial"/>
              <a:cs typeface="Arial"/>
            </a:endParaRPr>
          </a:p>
          <a:p>
            <a:pPr marL="625475" lvl="1" indent="-263525">
              <a:lnSpc>
                <a:spcPct val="140000"/>
              </a:lnSpc>
              <a:buClr>
                <a:srgbClr val="FF0000"/>
              </a:buClr>
              <a:buFont typeface="Arial"/>
              <a:buChar char="•"/>
            </a:pPr>
            <a:r>
              <a:rPr lang="fr-FR" dirty="0" smtClean="0">
                <a:latin typeface="Arial"/>
                <a:cs typeface="Arial"/>
              </a:rPr>
              <a:t>Certains fabricants ont rendu accessibles les réglages dans leurs caméras, comme </a:t>
            </a:r>
            <a:r>
              <a:rPr lang="fr-FR" dirty="0" err="1" smtClean="0">
                <a:latin typeface="Arial"/>
                <a:cs typeface="Arial"/>
              </a:rPr>
              <a:t>Arri</a:t>
            </a:r>
            <a:r>
              <a:rPr lang="fr-FR" dirty="0" smtClean="0">
                <a:latin typeface="Arial"/>
                <a:cs typeface="Arial"/>
              </a:rPr>
              <a:t> pour l’Alexa Mini ou </a:t>
            </a:r>
            <a:r>
              <a:rPr lang="fr-FR" dirty="0" err="1" smtClean="0">
                <a:latin typeface="Arial"/>
                <a:cs typeface="Arial"/>
              </a:rPr>
              <a:t>l’Amira</a:t>
            </a:r>
            <a:r>
              <a:rPr lang="fr-FR" dirty="0" smtClean="0">
                <a:latin typeface="Arial"/>
                <a:cs typeface="Arial"/>
              </a:rPr>
              <a:t>.</a:t>
            </a:r>
            <a:r>
              <a:rPr lang="fr-FR" dirty="0">
                <a:latin typeface="Arial"/>
                <a:cs typeface="Arial"/>
              </a:rPr>
              <a:t>  </a:t>
            </a:r>
            <a:r>
              <a:rPr lang="fr-FR" dirty="0" err="1">
                <a:latin typeface="Arial"/>
                <a:cs typeface="Arial"/>
              </a:rPr>
              <a:t>Arri</a:t>
            </a:r>
            <a:r>
              <a:rPr lang="fr-FR" dirty="0">
                <a:latin typeface="Arial"/>
                <a:cs typeface="Arial"/>
              </a:rPr>
              <a:t> </a:t>
            </a:r>
            <a:r>
              <a:rPr lang="fr-FR" dirty="0" smtClean="0">
                <a:latin typeface="Arial"/>
                <a:cs typeface="Arial"/>
              </a:rPr>
              <a:t>fournit son niveau de piqué d’usine et le moyen de comparer les différentes valeurs pour augmenter ou réduire les paramètres de niveau de détail. Voir les diapos 163 à168: OUTILS DE TEXTURE ARRI</a:t>
            </a:r>
            <a:endParaRPr lang="fr-FR" dirty="0">
              <a:latin typeface="Arial"/>
              <a:cs typeface="Arial"/>
            </a:endParaRPr>
          </a:p>
        </p:txBody>
      </p:sp>
    </p:spTree>
    <p:extLst>
      <p:ext uri="{BB962C8B-B14F-4D97-AF65-F5344CB8AC3E}">
        <p14:creationId xmlns:p14="http://schemas.microsoft.com/office/powerpoint/2010/main" val="262499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11</a:t>
            </a:r>
            <a:r>
              <a:rPr lang="fr-FR" sz="2000" dirty="0" smtClean="0">
                <a:latin typeface="Arial"/>
                <a:cs typeface="Arial"/>
              </a:rPr>
              <a:t> </a:t>
            </a:r>
            <a:r>
              <a:rPr lang="fr-FR" sz="2000" dirty="0">
                <a:latin typeface="Arial"/>
                <a:cs typeface="Arial"/>
              </a:rPr>
              <a:t>-</a:t>
            </a:r>
            <a:r>
              <a:rPr lang="fr-FR" sz="2000" dirty="0" smtClean="0">
                <a:latin typeface="Arial"/>
                <a:cs typeface="Arial"/>
              </a:rPr>
              <a:t> CONCLUSIONS</a:t>
            </a:r>
            <a:endParaRPr lang="fr-FR" sz="2000" dirty="0">
              <a:latin typeface="Arial"/>
              <a:cs typeface="Arial"/>
            </a:endParaRPr>
          </a:p>
        </p:txBody>
      </p:sp>
      <p:sp>
        <p:nvSpPr>
          <p:cNvPr id="5" name="ZoneTexte 4"/>
          <p:cNvSpPr txBox="1"/>
          <p:nvPr/>
        </p:nvSpPr>
        <p:spPr>
          <a:xfrm>
            <a:off x="108903" y="591343"/>
            <a:ext cx="8882697" cy="2966966"/>
          </a:xfrm>
          <a:prstGeom prst="rect">
            <a:avLst/>
          </a:prstGeom>
          <a:noFill/>
        </p:spPr>
        <p:txBody>
          <a:bodyPr wrap="square" rtlCol="0">
            <a:spAutoFit/>
          </a:bodyPr>
          <a:lstStyle/>
          <a:p>
            <a:r>
              <a:rPr lang="fr-FR" sz="2400" dirty="0" smtClean="0">
                <a:latin typeface="Arial"/>
                <a:cs typeface="Arial"/>
              </a:rPr>
              <a:t>RAPPEL : </a:t>
            </a:r>
            <a:r>
              <a:rPr lang="fr-FR" dirty="0" smtClean="0">
                <a:latin typeface="Arial"/>
                <a:cs typeface="Arial"/>
              </a:rPr>
              <a:t>PARAMETRES - SYSTEME DE </a:t>
            </a:r>
            <a:r>
              <a:rPr lang="fr-FR" dirty="0">
                <a:latin typeface="Arial"/>
                <a:cs typeface="Arial"/>
              </a:rPr>
              <a:t>RÉGLAGES DE </a:t>
            </a:r>
            <a:r>
              <a:rPr lang="fr-FR" dirty="0" smtClean="0">
                <a:latin typeface="Arial"/>
                <a:cs typeface="Arial"/>
              </a:rPr>
              <a:t>DÉTAIL </a:t>
            </a:r>
            <a:r>
              <a:rPr lang="fr-FR" dirty="0">
                <a:latin typeface="Arial"/>
                <a:cs typeface="Arial"/>
              </a:rPr>
              <a:t>-</a:t>
            </a:r>
            <a:r>
              <a:rPr lang="fr-FR" dirty="0" smtClean="0">
                <a:latin typeface="Arial"/>
                <a:cs typeface="Arial"/>
              </a:rPr>
              <a:t> OPTIQUES</a:t>
            </a:r>
          </a:p>
          <a:p>
            <a:endParaRPr lang="fr-FR" sz="1000" dirty="0" smtClean="0">
              <a:latin typeface="Arial"/>
              <a:cs typeface="Arial"/>
            </a:endParaRPr>
          </a:p>
          <a:p>
            <a:pPr marL="742950" lvl="1" indent="-285750">
              <a:lnSpc>
                <a:spcPct val="140000"/>
              </a:lnSpc>
              <a:buClr>
                <a:srgbClr val="FF0000"/>
              </a:buClr>
              <a:buFont typeface="Arial"/>
              <a:buChar char="•"/>
            </a:pPr>
            <a:r>
              <a:rPr lang="fr-FR" dirty="0">
                <a:latin typeface="Arial"/>
                <a:cs typeface="Arial"/>
              </a:rPr>
              <a:t>Le choix </a:t>
            </a:r>
            <a:r>
              <a:rPr lang="fr-FR" dirty="0" smtClean="0">
                <a:latin typeface="Arial"/>
                <a:cs typeface="Arial"/>
              </a:rPr>
              <a:t>des </a:t>
            </a:r>
            <a:r>
              <a:rPr lang="fr-FR" dirty="0">
                <a:latin typeface="Arial"/>
                <a:cs typeface="Arial"/>
              </a:rPr>
              <a:t>projecteurs est important dans le procédé général de la </a:t>
            </a:r>
            <a:r>
              <a:rPr lang="fr-FR" dirty="0" smtClean="0">
                <a:latin typeface="Arial"/>
                <a:cs typeface="Arial"/>
              </a:rPr>
              <a:t>texture</a:t>
            </a:r>
          </a:p>
          <a:p>
            <a:pPr lvl="1">
              <a:lnSpc>
                <a:spcPct val="140000"/>
              </a:lnSpc>
              <a:buClr>
                <a:srgbClr val="FF0000"/>
              </a:buClr>
            </a:pPr>
            <a:endParaRPr lang="fr-FR" sz="1000" dirty="0">
              <a:latin typeface="Arial"/>
              <a:cs typeface="Arial"/>
            </a:endParaRPr>
          </a:p>
          <a:p>
            <a:pPr marL="742950" lvl="1" indent="-285750">
              <a:lnSpc>
                <a:spcPct val="140000"/>
              </a:lnSpc>
              <a:buClr>
                <a:srgbClr val="FF0000"/>
              </a:buClr>
              <a:buFont typeface="Arial"/>
              <a:buChar char="•"/>
            </a:pPr>
            <a:r>
              <a:rPr lang="fr-FR" dirty="0" smtClean="0">
                <a:latin typeface="Arial"/>
                <a:cs typeface="Arial"/>
              </a:rPr>
              <a:t>Lors </a:t>
            </a:r>
            <a:r>
              <a:rPr lang="fr-FR" dirty="0">
                <a:latin typeface="Arial"/>
                <a:cs typeface="Arial"/>
              </a:rPr>
              <a:t>d’un tournage en RAW, le réglage du niveau de détail n’est pas toujours disponible lors de la post-production après la </a:t>
            </a:r>
            <a:r>
              <a:rPr lang="fr-FR" dirty="0" err="1">
                <a:latin typeface="Arial"/>
                <a:cs typeface="Arial"/>
              </a:rPr>
              <a:t>deBayerisation</a:t>
            </a:r>
            <a:endParaRPr lang="fr-FR" dirty="0">
              <a:latin typeface="Arial"/>
              <a:cs typeface="Arial"/>
            </a:endParaRPr>
          </a:p>
          <a:p>
            <a:pPr lvl="1">
              <a:lnSpc>
                <a:spcPct val="140000"/>
              </a:lnSpc>
              <a:buClr>
                <a:srgbClr val="FF0000"/>
              </a:buClr>
            </a:pPr>
            <a:r>
              <a:rPr lang="fr-FR" sz="1000" dirty="0">
                <a:latin typeface="Arial"/>
                <a:cs typeface="Arial"/>
              </a:rPr>
              <a:t> </a:t>
            </a:r>
          </a:p>
          <a:p>
            <a:pPr marL="742950" lvl="1" indent="-285750">
              <a:lnSpc>
                <a:spcPct val="140000"/>
              </a:lnSpc>
              <a:buClr>
                <a:srgbClr val="FF0000"/>
              </a:buClr>
              <a:buFont typeface="Arial"/>
              <a:buChar char="•"/>
            </a:pPr>
            <a:r>
              <a:rPr lang="fr-FR" dirty="0">
                <a:solidFill>
                  <a:srgbClr val="000000"/>
                </a:solidFill>
                <a:latin typeface="Arial"/>
                <a:cs typeface="Arial"/>
              </a:rPr>
              <a:t>Ce qui peut amener à faire des réglages coûteux et chronophages lors de l’étalonnage</a:t>
            </a:r>
            <a:endParaRPr lang="fr-FR" dirty="0">
              <a:latin typeface="Arial"/>
              <a:cs typeface="Arial"/>
            </a:endParaRPr>
          </a:p>
        </p:txBody>
      </p:sp>
    </p:spTree>
    <p:extLst>
      <p:ext uri="{BB962C8B-B14F-4D97-AF65-F5344CB8AC3E}">
        <p14:creationId xmlns:p14="http://schemas.microsoft.com/office/powerpoint/2010/main" val="1299363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2288" y="2016351"/>
            <a:ext cx="8373533" cy="605294"/>
          </a:xfrm>
          <a:prstGeom prst="rect">
            <a:avLst/>
          </a:prstGeom>
          <a:noFill/>
        </p:spPr>
        <p:txBody>
          <a:bodyPr wrap="square" rtlCol="0">
            <a:spAutoFit/>
          </a:bodyPr>
          <a:lstStyle/>
          <a:p>
            <a:pPr>
              <a:lnSpc>
                <a:spcPct val="200000"/>
              </a:lnSpc>
            </a:pPr>
            <a:endParaRPr lang="fr-FR" sz="1000" dirty="0">
              <a:latin typeface="Arial"/>
              <a:cs typeface="Arial"/>
            </a:endParaRPr>
          </a:p>
          <a:p>
            <a:pPr>
              <a:lnSpc>
                <a:spcPct val="140000"/>
              </a:lnSpc>
              <a:buClr>
                <a:srgbClr val="FF0000"/>
              </a:buClr>
            </a:pPr>
            <a:endParaRPr lang="fr-FR" sz="1000" dirty="0">
              <a:latin typeface="Arial"/>
              <a:cs typeface="Arial"/>
            </a:endParaRPr>
          </a:p>
        </p:txBody>
      </p:sp>
      <p:sp>
        <p:nvSpPr>
          <p:cNvPr id="9" name="object 13"/>
          <p:cNvSpPr/>
          <p:nvPr/>
        </p:nvSpPr>
        <p:spPr>
          <a:xfrm>
            <a:off x="5702300" y="719622"/>
            <a:ext cx="0" cy="0"/>
          </a:xfrm>
          <a:custGeom>
            <a:avLst/>
            <a:gdLst/>
            <a:ahLst/>
            <a:cxnLst/>
            <a:rect l="l" t="t" r="r" b="b"/>
            <a:pathLst>
              <a:path>
                <a:moveTo>
                  <a:pt x="0" y="0"/>
                </a:moveTo>
                <a:lnTo>
                  <a:pt x="0" y="0"/>
                </a:lnTo>
              </a:path>
            </a:pathLst>
          </a:custGeom>
          <a:ln w="3175">
            <a:solidFill>
              <a:srgbClr val="800000"/>
            </a:solidFill>
          </a:ln>
        </p:spPr>
        <p:txBody>
          <a:bodyPr wrap="square" lIns="0" tIns="0" rIns="0" bIns="0" rtlCol="0"/>
          <a:lstStyle/>
          <a:p>
            <a:endParaRP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323821" y="790601"/>
            <a:ext cx="8234025" cy="4019563"/>
          </a:xfrm>
          <a:prstGeom prst="rect">
            <a:avLst/>
          </a:prstGeom>
          <a:noFill/>
        </p:spPr>
        <p:txBody>
          <a:bodyPr wrap="square" rtlCol="0">
            <a:spAutoFit/>
          </a:bodyPr>
          <a:lstStyle/>
          <a:p>
            <a:pPr algn="ctr"/>
            <a:r>
              <a:rPr lang="fr-FR" sz="2400" dirty="0" smtClean="0">
                <a:latin typeface="Arial"/>
                <a:cs typeface="Arial"/>
              </a:rPr>
              <a:t>CONCLUSIONS 1/2</a:t>
            </a:r>
          </a:p>
          <a:p>
            <a:pPr algn="just"/>
            <a:endParaRPr lang="fr-FR" sz="2000" dirty="0">
              <a:latin typeface="Arial"/>
              <a:cs typeface="Arial"/>
            </a:endParaRPr>
          </a:p>
          <a:p>
            <a:pPr marL="800100" lvl="1" indent="-342900" algn="just">
              <a:lnSpc>
                <a:spcPct val="140000"/>
              </a:lnSpc>
              <a:buClr>
                <a:srgbClr val="FF0000"/>
              </a:buClr>
              <a:buFont typeface="Arial"/>
              <a:buChar char="•"/>
            </a:pPr>
            <a:r>
              <a:rPr lang="fr-FR" dirty="0" smtClean="0">
                <a:latin typeface="Arial"/>
                <a:cs typeface="Arial"/>
              </a:rPr>
              <a:t>Le rôle du piqué dans le système de niveau de détail est un point-clé dans la maîtrise de la texture.</a:t>
            </a:r>
          </a:p>
          <a:p>
            <a:pPr lvl="1" algn="just">
              <a:lnSpc>
                <a:spcPct val="140000"/>
              </a:lnSpc>
              <a:buClr>
                <a:srgbClr val="FF0000"/>
              </a:buClr>
            </a:pPr>
            <a:endParaRPr lang="fr-FR" sz="1000" dirty="0" smtClean="0">
              <a:latin typeface="Arial"/>
              <a:cs typeface="Arial"/>
            </a:endParaRPr>
          </a:p>
          <a:p>
            <a:pPr marL="800100" lvl="1" indent="-342900" algn="just">
              <a:lnSpc>
                <a:spcPct val="140000"/>
              </a:lnSpc>
              <a:buClr>
                <a:srgbClr val="FF0000"/>
              </a:buClr>
              <a:buFont typeface="Arial"/>
              <a:buChar char="•"/>
            </a:pPr>
            <a:r>
              <a:rPr lang="fr-FR" dirty="0" smtClean="0">
                <a:latin typeface="Arial"/>
                <a:cs typeface="Arial"/>
              </a:rPr>
              <a:t>Le choix d’une optique sans avoir accès au réglage du niveau de détail dans la caméra ou lors de la post-production donne lieu à des restrictions importantes ou à des confusions.</a:t>
            </a:r>
          </a:p>
          <a:p>
            <a:pPr lvl="1" algn="just">
              <a:lnSpc>
                <a:spcPct val="140000"/>
              </a:lnSpc>
              <a:buClr>
                <a:srgbClr val="FF0000"/>
              </a:buClr>
            </a:pPr>
            <a:endParaRPr lang="fr-FR" sz="1000" dirty="0" smtClean="0">
              <a:latin typeface="Arial"/>
              <a:cs typeface="Arial"/>
            </a:endParaRPr>
          </a:p>
          <a:p>
            <a:pPr marL="800100" lvl="1" indent="-342900" algn="just">
              <a:lnSpc>
                <a:spcPct val="140000"/>
              </a:lnSpc>
              <a:buClr>
                <a:srgbClr val="FF0000"/>
              </a:buClr>
              <a:buFont typeface="Arial"/>
              <a:buChar char="•"/>
            </a:pPr>
            <a:r>
              <a:rPr lang="fr-FR" dirty="0" smtClean="0">
                <a:latin typeface="Arial"/>
                <a:cs typeface="Arial"/>
              </a:rPr>
              <a:t>Si les D.O.P. n’ont pas accès à ces paramètres, ils doivent souvent se battre contre la machine.</a:t>
            </a:r>
            <a:endParaRPr lang="fr-FR" dirty="0">
              <a:latin typeface="Arial"/>
              <a:cs typeface="Arial"/>
            </a:endParaRPr>
          </a:p>
        </p:txBody>
      </p:sp>
      <p:sp>
        <p:nvSpPr>
          <p:cNvPr id="11" name="ZoneTexte 10"/>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11</a:t>
            </a:r>
            <a:r>
              <a:rPr lang="fr-FR" sz="2000" dirty="0" smtClean="0">
                <a:latin typeface="Arial"/>
                <a:cs typeface="Arial"/>
              </a:rPr>
              <a:t> </a:t>
            </a:r>
            <a:r>
              <a:rPr lang="fr-FR" sz="2000" dirty="0">
                <a:latin typeface="Arial"/>
                <a:cs typeface="Arial"/>
              </a:rPr>
              <a:t>-</a:t>
            </a:r>
            <a:r>
              <a:rPr lang="fr-FR" sz="2000" dirty="0" smtClean="0">
                <a:latin typeface="Arial"/>
                <a:cs typeface="Arial"/>
              </a:rPr>
              <a:t> CONCLUSIONS</a:t>
            </a:r>
            <a:endParaRPr lang="fr-FR" sz="2000" dirty="0">
              <a:latin typeface="Arial"/>
              <a:cs typeface="Arial"/>
            </a:endParaRPr>
          </a:p>
        </p:txBody>
      </p:sp>
    </p:spTree>
    <p:extLst>
      <p:ext uri="{BB962C8B-B14F-4D97-AF65-F5344CB8AC3E}">
        <p14:creationId xmlns:p14="http://schemas.microsoft.com/office/powerpoint/2010/main" val="3345379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323821" y="790601"/>
            <a:ext cx="8234025" cy="3631764"/>
          </a:xfrm>
          <a:prstGeom prst="rect">
            <a:avLst/>
          </a:prstGeom>
          <a:noFill/>
        </p:spPr>
        <p:txBody>
          <a:bodyPr wrap="square" rtlCol="0">
            <a:spAutoFit/>
          </a:bodyPr>
          <a:lstStyle/>
          <a:p>
            <a:pPr algn="ctr"/>
            <a:r>
              <a:rPr lang="fr-FR" sz="2400" dirty="0" smtClean="0">
                <a:latin typeface="Arial"/>
                <a:cs typeface="Arial"/>
              </a:rPr>
              <a:t>CONCLUSIONS 2/2</a:t>
            </a:r>
          </a:p>
          <a:p>
            <a:endParaRPr lang="fr-FR" sz="2000" dirty="0">
              <a:latin typeface="Arial"/>
              <a:cs typeface="Arial"/>
            </a:endParaRPr>
          </a:p>
          <a:p>
            <a:pPr marL="800100" lvl="1" indent="-342900" algn="just">
              <a:lnSpc>
                <a:spcPct val="140000"/>
              </a:lnSpc>
              <a:buClr>
                <a:srgbClr val="FF0000"/>
              </a:buClr>
              <a:buFont typeface="Arial"/>
              <a:buChar char="•"/>
            </a:pPr>
            <a:r>
              <a:rPr lang="fr-FR" dirty="0" smtClean="0">
                <a:latin typeface="Arial"/>
                <a:cs typeface="Arial"/>
              </a:rPr>
              <a:t>Les D.O.P./coloristes trouvent toujours des stratégies pour gérer une netteté excessive, mais à quel prix ? </a:t>
            </a:r>
            <a:endParaRPr lang="fr-FR" dirty="0">
              <a:latin typeface="Arial"/>
              <a:cs typeface="Arial"/>
            </a:endParaRPr>
          </a:p>
          <a:p>
            <a:pPr lvl="1" algn="just">
              <a:lnSpc>
                <a:spcPct val="140000"/>
              </a:lnSpc>
              <a:buClr>
                <a:srgbClr val="FF0000"/>
              </a:buClr>
            </a:pPr>
            <a:endParaRPr lang="fr-FR" sz="1000" dirty="0">
              <a:latin typeface="Arial"/>
              <a:cs typeface="Arial"/>
            </a:endParaRPr>
          </a:p>
          <a:p>
            <a:pPr marL="800100" lvl="1" indent="-342900" algn="just">
              <a:lnSpc>
                <a:spcPct val="140000"/>
              </a:lnSpc>
              <a:buClr>
                <a:srgbClr val="FF0000"/>
              </a:buClr>
              <a:buFont typeface="Arial"/>
              <a:buChar char="•"/>
            </a:pPr>
            <a:r>
              <a:rPr lang="fr-FR" dirty="0" smtClean="0">
                <a:latin typeface="Arial"/>
                <a:cs typeface="Arial"/>
              </a:rPr>
              <a:t>En théorie, nous disposons de tous les moyens pour améliorer les aspects créatifs du travail du D.O.P. </a:t>
            </a:r>
            <a:endParaRPr lang="fr-FR" dirty="0">
              <a:latin typeface="Arial"/>
              <a:cs typeface="Arial"/>
            </a:endParaRPr>
          </a:p>
          <a:p>
            <a:pPr marL="800100" lvl="1" indent="-342900" algn="just">
              <a:lnSpc>
                <a:spcPct val="140000"/>
              </a:lnSpc>
              <a:buClr>
                <a:srgbClr val="FF0000"/>
              </a:buClr>
              <a:buFont typeface="Arial"/>
              <a:buChar char="•"/>
            </a:pPr>
            <a:endParaRPr lang="fr-FR" sz="1000" dirty="0">
              <a:latin typeface="Arial"/>
              <a:cs typeface="Arial"/>
            </a:endParaRPr>
          </a:p>
          <a:p>
            <a:pPr marL="800100" lvl="1" indent="-342900" algn="just">
              <a:lnSpc>
                <a:spcPct val="140000"/>
              </a:lnSpc>
              <a:buClr>
                <a:srgbClr val="FF0000"/>
              </a:buClr>
              <a:buFont typeface="Arial"/>
              <a:buChar char="•"/>
            </a:pPr>
            <a:r>
              <a:rPr lang="fr-FR" dirty="0" smtClean="0">
                <a:latin typeface="Arial"/>
                <a:cs typeface="Arial"/>
              </a:rPr>
              <a:t>Il faudrait juste avoir - de la part des fabricants - quelques accès de plus, y compris aux paramètres de niveau de détail.</a:t>
            </a:r>
            <a:endParaRPr lang="fr-FR" dirty="0">
              <a:latin typeface="Arial"/>
              <a:cs typeface="Arial"/>
            </a:endParaRPr>
          </a:p>
        </p:txBody>
      </p: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11</a:t>
            </a:r>
            <a:r>
              <a:rPr lang="fr-FR" sz="2000" dirty="0" smtClean="0">
                <a:latin typeface="Arial"/>
                <a:cs typeface="Arial"/>
              </a:rPr>
              <a:t> </a:t>
            </a:r>
            <a:r>
              <a:rPr lang="fr-FR" sz="2000" dirty="0">
                <a:latin typeface="Arial"/>
                <a:cs typeface="Arial"/>
              </a:rPr>
              <a:t>-</a:t>
            </a:r>
            <a:r>
              <a:rPr lang="fr-FR" sz="2000" dirty="0" smtClean="0">
                <a:latin typeface="Arial"/>
                <a:cs typeface="Arial"/>
              </a:rPr>
              <a:t> CONCLUSIONS</a:t>
            </a:r>
            <a:endParaRPr lang="fr-FR" sz="2000" dirty="0">
              <a:latin typeface="Arial"/>
              <a:cs typeface="Arial"/>
            </a:endParaRPr>
          </a:p>
        </p:txBody>
      </p:sp>
    </p:spTree>
    <p:extLst>
      <p:ext uri="{BB962C8B-B14F-4D97-AF65-F5344CB8AC3E}">
        <p14:creationId xmlns:p14="http://schemas.microsoft.com/office/powerpoint/2010/main" val="2242531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2590800"/>
            <a:ext cx="9017000" cy="646331"/>
          </a:xfrm>
          <a:prstGeom prst="rect">
            <a:avLst/>
          </a:prstGeom>
          <a:noFill/>
        </p:spPr>
        <p:txBody>
          <a:bodyPr wrap="square" rtlCol="0">
            <a:spAutoFit/>
          </a:bodyPr>
          <a:lstStyle/>
          <a:p>
            <a:pPr algn="ctr"/>
            <a:r>
              <a:rPr lang="fr-FR" sz="3600" b="1" dirty="0" smtClean="0">
                <a:latin typeface="Arial"/>
                <a:cs typeface="Arial"/>
              </a:rPr>
              <a:t>12 </a:t>
            </a:r>
            <a:r>
              <a:rPr lang="fr-FR" sz="2800" dirty="0">
                <a:latin typeface="Arial"/>
                <a:cs typeface="Arial"/>
              </a:rPr>
              <a:t>-</a:t>
            </a:r>
            <a:r>
              <a:rPr lang="fr-FR" sz="2800" dirty="0" smtClean="0">
                <a:latin typeface="Arial"/>
                <a:cs typeface="Arial"/>
              </a:rPr>
              <a:t> OUTILS DE TEXTURE ARRI</a:t>
            </a:r>
            <a:endParaRPr lang="fr-FR" sz="2800" dirty="0">
              <a:latin typeface="Arial"/>
              <a:cs typeface="Arial"/>
            </a:endParaRPr>
          </a:p>
        </p:txBody>
      </p:sp>
      <p:sp>
        <p:nvSpPr>
          <p:cNvPr id="7" name="Rectangle 6"/>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5" name="ZoneTexte 4"/>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LA PIQUÉ ET LE WORKFLOW 4K/UHD</a:t>
            </a:r>
            <a:endParaRPr lang="fr-FR" dirty="0">
              <a:latin typeface="Arial"/>
              <a:cs typeface="Arial"/>
            </a:endParaRPr>
          </a:p>
        </p:txBody>
      </p:sp>
    </p:spTree>
    <p:extLst>
      <p:ext uri="{BB962C8B-B14F-4D97-AF65-F5344CB8AC3E}">
        <p14:creationId xmlns:p14="http://schemas.microsoft.com/office/powerpoint/2010/main" val="570123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96087" y="1013751"/>
            <a:ext cx="2364060" cy="3884140"/>
          </a:xfrm>
          <a:prstGeom prst="rect">
            <a:avLst/>
          </a:prstGeom>
          <a:noFill/>
          <a:ln>
            <a:noFill/>
          </a:ln>
        </p:spPr>
        <p:txBody>
          <a:bodyPr wrap="square" rtlCol="0">
            <a:spAutoFit/>
          </a:bodyPr>
          <a:lstStyle/>
          <a:p>
            <a:pPr algn="r"/>
            <a:r>
              <a:rPr lang="fr-FR" dirty="0" smtClean="0">
                <a:latin typeface="Arial"/>
                <a:cs typeface="Arial"/>
              </a:rPr>
              <a:t>Sony F65 </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Red</a:t>
            </a:r>
            <a:r>
              <a:rPr lang="fr-FR" dirty="0" smtClean="0">
                <a:latin typeface="Arial"/>
                <a:cs typeface="Arial"/>
              </a:rPr>
              <a:t> Dragon</a:t>
            </a:r>
          </a:p>
          <a:p>
            <a:pPr lvl="1" algn="r">
              <a:lnSpc>
                <a:spcPct val="140000"/>
              </a:lnSpc>
            </a:pPr>
            <a:endParaRPr lang="fr-FR" sz="900" dirty="0">
              <a:latin typeface="Arial"/>
              <a:cs typeface="Arial"/>
            </a:endParaRPr>
          </a:p>
          <a:p>
            <a:pPr lvl="1" algn="r">
              <a:lnSpc>
                <a:spcPct val="140000"/>
              </a:lnSpc>
            </a:pPr>
            <a:r>
              <a:rPr lang="fr-FR" dirty="0" smtClean="0">
                <a:latin typeface="Arial"/>
                <a:cs typeface="Arial"/>
              </a:rPr>
              <a:t>Sony F55</a:t>
            </a:r>
          </a:p>
          <a:p>
            <a:pPr lvl="1" algn="r">
              <a:lnSpc>
                <a:spcPct val="140000"/>
              </a:lnSpc>
            </a:pPr>
            <a:endParaRPr lang="fr-FR" sz="900" dirty="0">
              <a:latin typeface="Arial"/>
              <a:cs typeface="Arial"/>
            </a:endParaRPr>
          </a:p>
          <a:p>
            <a:pPr lvl="1" algn="r">
              <a:lnSpc>
                <a:spcPct val="140000"/>
              </a:lnSpc>
            </a:pPr>
            <a:r>
              <a:rPr lang="fr-FR" dirty="0">
                <a:latin typeface="Arial"/>
                <a:cs typeface="Arial"/>
              </a:rPr>
              <a:t>Canon </a:t>
            </a:r>
            <a:r>
              <a:rPr lang="fr-FR" dirty="0" smtClean="0">
                <a:latin typeface="Arial"/>
                <a:cs typeface="Arial"/>
              </a:rPr>
              <a:t>C500</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Varicam</a:t>
            </a:r>
            <a:r>
              <a:rPr lang="fr-FR" dirty="0" smtClean="0">
                <a:latin typeface="Arial"/>
                <a:cs typeface="Arial"/>
              </a:rPr>
              <a:t> 35</a:t>
            </a:r>
          </a:p>
          <a:p>
            <a:pPr lvl="1">
              <a:lnSpc>
                <a:spcPct val="140000"/>
              </a:lnSpc>
            </a:pPr>
            <a:endParaRPr lang="fr-FR" sz="900" dirty="0">
              <a:latin typeface="Arial"/>
              <a:cs typeface="Arial"/>
            </a:endParaRPr>
          </a:p>
          <a:p>
            <a:pPr algn="r">
              <a:lnSpc>
                <a:spcPct val="140000"/>
              </a:lnSpc>
            </a:pPr>
            <a:r>
              <a:rPr lang="fr-FR" dirty="0" smtClean="0">
                <a:latin typeface="Arial"/>
                <a:cs typeface="Arial"/>
              </a:rPr>
              <a:t>Black </a:t>
            </a:r>
            <a:r>
              <a:rPr lang="fr-FR" dirty="0" err="1" smtClean="0">
                <a:latin typeface="Arial"/>
                <a:cs typeface="Arial"/>
              </a:rPr>
              <a:t>Magic</a:t>
            </a:r>
            <a:r>
              <a:rPr lang="fr-FR" dirty="0" smtClean="0">
                <a:latin typeface="Arial"/>
                <a:cs typeface="Arial"/>
              </a:rPr>
              <a:t> 4K</a:t>
            </a:r>
          </a:p>
          <a:p>
            <a:pPr algn="r">
              <a:lnSpc>
                <a:spcPct val="140000"/>
              </a:lnSpc>
            </a:pPr>
            <a:endParaRPr lang="fr-FR" sz="900" dirty="0" smtClean="0">
              <a:latin typeface="Arial"/>
              <a:cs typeface="Arial"/>
            </a:endParaRPr>
          </a:p>
          <a:p>
            <a:pPr>
              <a:lnSpc>
                <a:spcPct val="140000"/>
              </a:lnSpc>
            </a:pPr>
            <a:r>
              <a:rPr lang="fr-FR" sz="1000" dirty="0">
                <a:latin typeface="Arial"/>
                <a:cs typeface="Arial"/>
              </a:rPr>
              <a:t> </a:t>
            </a:r>
            <a:r>
              <a:rPr lang="fr-FR" sz="1000" dirty="0" smtClean="0">
                <a:latin typeface="Arial"/>
                <a:cs typeface="Arial"/>
              </a:rPr>
              <a:t>           </a:t>
            </a:r>
            <a:r>
              <a:rPr lang="fr-FR" dirty="0" smtClean="0">
                <a:latin typeface="Arial"/>
                <a:cs typeface="Arial"/>
              </a:rPr>
              <a:t>Alexa XT      </a:t>
            </a:r>
            <a:r>
              <a:rPr lang="fr-FR" sz="1200" dirty="0" smtClean="0">
                <a:latin typeface="Arial"/>
                <a:cs typeface="Arial"/>
              </a:rPr>
              <a:t>  </a:t>
            </a:r>
            <a:endParaRPr lang="fr-FR" dirty="0" smtClean="0">
              <a:latin typeface="Arial"/>
              <a:cs typeface="Arial"/>
            </a:endParaRPr>
          </a:p>
        </p:txBody>
      </p:sp>
      <p:sp>
        <p:nvSpPr>
          <p:cNvPr id="7" name="ZoneTexte 6"/>
          <p:cNvSpPr txBox="1"/>
          <p:nvPr/>
        </p:nvSpPr>
        <p:spPr>
          <a:xfrm>
            <a:off x="3226053" y="1013751"/>
            <a:ext cx="2364060" cy="4271939"/>
          </a:xfrm>
          <a:prstGeom prst="rect">
            <a:avLst/>
          </a:prstGeom>
          <a:noFill/>
          <a:ln>
            <a:noFill/>
          </a:ln>
        </p:spPr>
        <p:txBody>
          <a:bodyPr wrap="square" rtlCol="0">
            <a:spAutoFit/>
          </a:bodyPr>
          <a:lstStyle/>
          <a:p>
            <a:pPr algn="ctr"/>
            <a:r>
              <a:rPr lang="fr-FR" b="1" dirty="0" smtClean="0">
                <a:solidFill>
                  <a:srgbClr val="FF0000"/>
                </a:solidFill>
                <a:latin typeface="Arial"/>
                <a:cs typeface="Arial"/>
              </a:rPr>
              <a:t>20 M</a:t>
            </a:r>
          </a:p>
          <a:p>
            <a:pPr lvl="1" algn="ctr">
              <a:lnSpc>
                <a:spcPct val="140000"/>
              </a:lnSpc>
            </a:pPr>
            <a:endParaRPr lang="fr-FR" sz="1000" dirty="0" smtClean="0">
              <a:latin typeface="Arial"/>
              <a:cs typeface="Arial"/>
            </a:endParaRPr>
          </a:p>
          <a:p>
            <a:pPr algn="ctr">
              <a:lnSpc>
                <a:spcPct val="140000"/>
              </a:lnSpc>
            </a:pPr>
            <a:r>
              <a:rPr lang="fr-FR" dirty="0" smtClean="0">
                <a:latin typeface="Arial"/>
                <a:cs typeface="Arial"/>
              </a:rPr>
              <a:t>19 M</a:t>
            </a:r>
          </a:p>
          <a:p>
            <a:pPr algn="ctr">
              <a:lnSpc>
                <a:spcPct val="140000"/>
              </a:lnSpc>
            </a:pPr>
            <a:endParaRPr lang="fr-FR" sz="900" dirty="0">
              <a:latin typeface="Arial"/>
              <a:cs typeface="Arial"/>
            </a:endParaRPr>
          </a:p>
          <a:p>
            <a:pPr algn="ctr">
              <a:lnSpc>
                <a:spcPct val="140000"/>
              </a:lnSpc>
            </a:pPr>
            <a:r>
              <a:rPr lang="fr-FR" b="1" dirty="0" smtClean="0">
                <a:solidFill>
                  <a:srgbClr val="FF0000"/>
                </a:solidFill>
                <a:latin typeface="Arial"/>
                <a:cs typeface="Arial"/>
              </a:rPr>
              <a:t>11.6 M</a:t>
            </a:r>
          </a:p>
          <a:p>
            <a:pPr lvl="1" algn="ctr">
              <a:lnSpc>
                <a:spcPct val="140000"/>
              </a:lnSpc>
            </a:pPr>
            <a:endParaRPr lang="fr-FR" sz="900" dirty="0">
              <a:latin typeface="Arial"/>
              <a:cs typeface="Arial"/>
            </a:endParaRPr>
          </a:p>
          <a:p>
            <a:pPr algn="ctr">
              <a:lnSpc>
                <a:spcPct val="140000"/>
              </a:lnSpc>
            </a:pPr>
            <a:r>
              <a:rPr lang="fr-FR" dirty="0" smtClean="0">
                <a:latin typeface="Arial"/>
                <a:cs typeface="Arial"/>
              </a:rPr>
              <a:t>9,5 </a:t>
            </a:r>
            <a:r>
              <a:rPr lang="fr-FR" dirty="0">
                <a:latin typeface="Arial"/>
                <a:cs typeface="Arial"/>
              </a:rPr>
              <a:t>M</a:t>
            </a:r>
          </a:p>
          <a:p>
            <a:pPr lvl="1" algn="ctr">
              <a:lnSpc>
                <a:spcPct val="140000"/>
              </a:lnSpc>
            </a:pPr>
            <a:endParaRPr lang="fr-FR" sz="900" dirty="0">
              <a:latin typeface="Arial"/>
              <a:cs typeface="Arial"/>
            </a:endParaRPr>
          </a:p>
          <a:p>
            <a:pPr algn="ctr">
              <a:lnSpc>
                <a:spcPct val="140000"/>
              </a:lnSpc>
            </a:pPr>
            <a:r>
              <a:rPr lang="fr-FR" dirty="0" smtClean="0">
                <a:latin typeface="Arial"/>
                <a:cs typeface="Arial"/>
              </a:rPr>
              <a:t>8,9 M</a:t>
            </a:r>
          </a:p>
          <a:p>
            <a:pPr algn="ctr">
              <a:lnSpc>
                <a:spcPct val="140000"/>
              </a:lnSpc>
            </a:pPr>
            <a:endParaRPr lang="fr-FR" sz="900" dirty="0">
              <a:latin typeface="Arial"/>
              <a:cs typeface="Arial"/>
            </a:endParaRPr>
          </a:p>
          <a:p>
            <a:pPr algn="ctr">
              <a:lnSpc>
                <a:spcPct val="140000"/>
              </a:lnSpc>
            </a:pPr>
            <a:r>
              <a:rPr lang="fr-FR" dirty="0" smtClean="0">
                <a:latin typeface="Arial"/>
                <a:cs typeface="Arial"/>
              </a:rPr>
              <a:t>8,2 M</a:t>
            </a:r>
          </a:p>
          <a:p>
            <a:pPr algn="ctr">
              <a:lnSpc>
                <a:spcPct val="140000"/>
              </a:lnSpc>
            </a:pPr>
            <a:endParaRPr lang="fr-FR" sz="800" dirty="0">
              <a:latin typeface="Arial"/>
              <a:cs typeface="Arial"/>
            </a:endParaRPr>
          </a:p>
          <a:p>
            <a:pPr algn="ctr">
              <a:lnSpc>
                <a:spcPct val="140000"/>
              </a:lnSpc>
            </a:pPr>
            <a:r>
              <a:rPr lang="fr-FR" dirty="0" smtClean="0">
                <a:latin typeface="Arial"/>
                <a:cs typeface="Arial"/>
              </a:rPr>
              <a:t>7,5 M</a:t>
            </a:r>
          </a:p>
          <a:p>
            <a:pPr algn="ctr">
              <a:lnSpc>
                <a:spcPct val="140000"/>
              </a:lnSpc>
            </a:pPr>
            <a:endParaRPr lang="fr-FR" dirty="0" smtClean="0">
              <a:latin typeface="Arial"/>
              <a:cs typeface="Arial"/>
            </a:endParaRPr>
          </a:p>
        </p:txBody>
      </p:sp>
      <p:sp>
        <p:nvSpPr>
          <p:cNvPr id="8" name="ZoneTexte 7"/>
          <p:cNvSpPr txBox="1"/>
          <p:nvPr/>
        </p:nvSpPr>
        <p:spPr>
          <a:xfrm>
            <a:off x="6515054" y="1013751"/>
            <a:ext cx="1600196" cy="3841052"/>
          </a:xfrm>
          <a:prstGeom prst="rect">
            <a:avLst/>
          </a:prstGeom>
          <a:noFill/>
          <a:ln>
            <a:noFill/>
          </a:ln>
        </p:spPr>
        <p:txBody>
          <a:bodyPr wrap="square" rtlCol="0">
            <a:spAutoFit/>
          </a:bodyPr>
          <a:lstStyle/>
          <a:p>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r>
              <a:rPr lang="fr-FR" sz="900" dirty="0" smtClean="0">
                <a:latin typeface="Arial"/>
                <a:cs typeface="Arial"/>
              </a:rPr>
              <a:t> </a:t>
            </a:r>
          </a:p>
          <a:p>
            <a:pPr>
              <a:lnSpc>
                <a:spcPct val="140000"/>
              </a:lnSpc>
            </a:pPr>
            <a:r>
              <a:rPr lang="fr-FR" dirty="0" smtClean="0">
                <a:latin typeface="Arial"/>
                <a:cs typeface="Arial"/>
              </a:rPr>
              <a:t>4 K </a:t>
            </a:r>
            <a:r>
              <a:rPr lang="fr-FR" sz="1200" dirty="0" smtClean="0">
                <a:latin typeface="Arial"/>
                <a:cs typeface="Arial"/>
              </a:rPr>
              <a:t>(Ultra HD)</a:t>
            </a:r>
          </a:p>
          <a:p>
            <a:pPr>
              <a:lnSpc>
                <a:spcPct val="140000"/>
              </a:lnSpc>
            </a:pPr>
            <a:endParaRPr lang="fr-FR" sz="900" dirty="0">
              <a:latin typeface="Arial"/>
              <a:cs typeface="Arial"/>
            </a:endParaRPr>
          </a:p>
          <a:p>
            <a:pPr>
              <a:lnSpc>
                <a:spcPct val="140000"/>
              </a:lnSpc>
            </a:pPr>
            <a:r>
              <a:rPr lang="fr-FR" dirty="0" smtClean="0">
                <a:latin typeface="Arial"/>
                <a:cs typeface="Arial"/>
              </a:rPr>
              <a:t>3,4 K</a:t>
            </a:r>
            <a:endParaRPr lang="fr-FR" sz="1200" dirty="0" smtClean="0">
              <a:latin typeface="Arial"/>
              <a:cs typeface="Arial"/>
            </a:endParaRPr>
          </a:p>
        </p:txBody>
      </p:sp>
      <p:sp>
        <p:nvSpPr>
          <p:cNvPr id="9" name="Line 20"/>
          <p:cNvSpPr>
            <a:spLocks noChangeShapeType="1"/>
          </p:cNvSpPr>
          <p:nvPr/>
        </p:nvSpPr>
        <p:spPr bwMode="auto">
          <a:xfrm>
            <a:off x="897467" y="1375360"/>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0" name="Line 20"/>
          <p:cNvSpPr>
            <a:spLocks noChangeShapeType="1"/>
          </p:cNvSpPr>
          <p:nvPr/>
        </p:nvSpPr>
        <p:spPr bwMode="auto">
          <a:xfrm>
            <a:off x="897467" y="1947337"/>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1" name="Line 20"/>
          <p:cNvSpPr>
            <a:spLocks noChangeShapeType="1"/>
          </p:cNvSpPr>
          <p:nvPr/>
        </p:nvSpPr>
        <p:spPr bwMode="auto">
          <a:xfrm>
            <a:off x="897467" y="251931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2" name="Line 20"/>
          <p:cNvSpPr>
            <a:spLocks noChangeShapeType="1"/>
          </p:cNvSpPr>
          <p:nvPr/>
        </p:nvSpPr>
        <p:spPr bwMode="auto">
          <a:xfrm>
            <a:off x="900642" y="309316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3" name="Line 20"/>
          <p:cNvSpPr>
            <a:spLocks noChangeShapeType="1"/>
          </p:cNvSpPr>
          <p:nvPr/>
        </p:nvSpPr>
        <p:spPr bwMode="auto">
          <a:xfrm>
            <a:off x="897467" y="366506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4" name="Line 20"/>
          <p:cNvSpPr>
            <a:spLocks noChangeShapeType="1"/>
          </p:cNvSpPr>
          <p:nvPr/>
        </p:nvSpPr>
        <p:spPr bwMode="auto">
          <a:xfrm>
            <a:off x="897467" y="481239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5" name="Line 20"/>
          <p:cNvSpPr>
            <a:spLocks noChangeShapeType="1"/>
          </p:cNvSpPr>
          <p:nvPr/>
        </p:nvSpPr>
        <p:spPr bwMode="auto">
          <a:xfrm>
            <a:off x="900642" y="4240422"/>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6" name="ZoneTexte 15"/>
          <p:cNvSpPr txBox="1"/>
          <p:nvPr/>
        </p:nvSpPr>
        <p:spPr>
          <a:xfrm>
            <a:off x="7209571" y="4376436"/>
            <a:ext cx="1045600" cy="600164"/>
          </a:xfrm>
          <a:prstGeom prst="rect">
            <a:avLst/>
          </a:prstGeom>
          <a:noFill/>
          <a:ln>
            <a:noFill/>
          </a:ln>
        </p:spPr>
        <p:txBody>
          <a:bodyPr wrap="square" rtlCol="0">
            <a:spAutoFit/>
          </a:bodyPr>
          <a:lstStyle/>
          <a:p>
            <a:r>
              <a:rPr lang="fr-FR" sz="1100" dirty="0">
                <a:latin typeface="Arial"/>
                <a:cs typeface="Arial"/>
              </a:rPr>
              <a:t>(</a:t>
            </a:r>
            <a:r>
              <a:rPr lang="fr-FR" sz="1100" dirty="0" smtClean="0">
                <a:latin typeface="Arial"/>
                <a:cs typeface="Arial"/>
              </a:rPr>
              <a:t>Up-</a:t>
            </a:r>
            <a:r>
              <a:rPr lang="fr-FR" sz="1100" smtClean="0">
                <a:latin typeface="Arial"/>
                <a:cs typeface="Arial"/>
              </a:rPr>
              <a:t>scaling</a:t>
            </a:r>
            <a:r>
              <a:rPr lang="fr-FR" sz="1100" dirty="0" smtClean="0">
                <a:latin typeface="Arial"/>
                <a:cs typeface="Arial"/>
              </a:rPr>
              <a:t> to </a:t>
            </a:r>
            <a:r>
              <a:rPr lang="fr-FR" sz="1100" dirty="0">
                <a:latin typeface="Arial"/>
                <a:cs typeface="Arial"/>
              </a:rPr>
              <a:t>4K)</a:t>
            </a:r>
          </a:p>
          <a:p>
            <a:endParaRPr lang="fr-FR" sz="1100" dirty="0"/>
          </a:p>
        </p:txBody>
      </p:sp>
      <p:sp>
        <p:nvSpPr>
          <p:cNvPr id="17" name="ZoneTexte 16"/>
          <p:cNvSpPr txBox="1"/>
          <p:nvPr/>
        </p:nvSpPr>
        <p:spPr>
          <a:xfrm>
            <a:off x="1828800" y="4393170"/>
            <a:ext cx="1176864" cy="577081"/>
          </a:xfrm>
          <a:prstGeom prst="rect">
            <a:avLst/>
          </a:prstGeom>
          <a:noFill/>
          <a:ln>
            <a:noFill/>
          </a:ln>
        </p:spPr>
        <p:txBody>
          <a:bodyPr wrap="square" rtlCol="0">
            <a:spAutoFit/>
          </a:bodyPr>
          <a:lstStyle/>
          <a:p>
            <a:r>
              <a:rPr lang="fr-FR" sz="1050" dirty="0" smtClean="0">
                <a:latin typeface="Arial"/>
                <a:cs typeface="Arial"/>
              </a:rPr>
              <a:t>(</a:t>
            </a:r>
            <a:r>
              <a:rPr lang="fr-FR" sz="1050" dirty="0" err="1" smtClean="0">
                <a:latin typeface="Arial"/>
                <a:cs typeface="Arial"/>
              </a:rPr>
              <a:t>Raw</a:t>
            </a:r>
            <a:r>
              <a:rPr lang="fr-FR" sz="1050" dirty="0" smtClean="0">
                <a:latin typeface="Arial"/>
                <a:cs typeface="Arial"/>
              </a:rPr>
              <a:t> </a:t>
            </a:r>
            <a:r>
              <a:rPr lang="fr-FR" sz="1050" dirty="0" err="1" smtClean="0">
                <a:latin typeface="Arial"/>
                <a:cs typeface="Arial"/>
              </a:rPr>
              <a:t>Recording</a:t>
            </a:r>
            <a:r>
              <a:rPr lang="fr-FR" sz="1050" dirty="0" smtClean="0">
                <a:latin typeface="Arial"/>
                <a:cs typeface="Arial"/>
              </a:rPr>
              <a:t> w/ Open </a:t>
            </a:r>
            <a:r>
              <a:rPr lang="fr-FR" sz="1050" dirty="0" err="1" smtClean="0">
                <a:latin typeface="Arial"/>
                <a:cs typeface="Arial"/>
              </a:rPr>
              <a:t>gate</a:t>
            </a:r>
            <a:r>
              <a:rPr lang="fr-FR" sz="1050" dirty="0">
                <a:latin typeface="Arial"/>
                <a:cs typeface="Arial"/>
              </a:rPr>
              <a:t>)</a:t>
            </a:r>
          </a:p>
          <a:p>
            <a:endParaRPr lang="fr-FR" sz="1050" dirty="0"/>
          </a:p>
        </p:txBody>
      </p:sp>
      <p:sp>
        <p:nvSpPr>
          <p:cNvPr id="18" name="Rectangle 17"/>
          <p:cNvSpPr/>
          <p:nvPr/>
        </p:nvSpPr>
        <p:spPr>
          <a:xfrm>
            <a:off x="558800" y="2544715"/>
            <a:ext cx="8297346" cy="259878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0" name="Rectangle 19"/>
          <p:cNvSpPr/>
          <p:nvPr/>
        </p:nvSpPr>
        <p:spPr>
          <a:xfrm>
            <a:off x="711200" y="1409228"/>
            <a:ext cx="8297346" cy="63124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2" name="ZoneTexte 2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1</a:t>
            </a:r>
            <a:r>
              <a:rPr lang="fr-FR" sz="2000" dirty="0" smtClean="0">
                <a:latin typeface="Arial"/>
                <a:cs typeface="Arial"/>
              </a:rPr>
              <a:t> - </a:t>
            </a:r>
            <a:r>
              <a:rPr lang="fr-FR" sz="2000" dirty="0">
                <a:latin typeface="Arial"/>
                <a:cs typeface="Arial"/>
              </a:rPr>
              <a:t>LA CAMÉRA ET LES CAPTEURS - RAPPEL</a:t>
            </a:r>
          </a:p>
        </p:txBody>
      </p:sp>
      <p:cxnSp>
        <p:nvCxnSpPr>
          <p:cNvPr id="24" name="Connecteur droit 2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939390" y="613641"/>
            <a:ext cx="186268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Caméras</a:t>
            </a:r>
          </a:p>
        </p:txBody>
      </p:sp>
      <p:sp>
        <p:nvSpPr>
          <p:cNvPr id="23" name="ZoneTexte 22"/>
          <p:cNvSpPr txBox="1"/>
          <p:nvPr/>
        </p:nvSpPr>
        <p:spPr>
          <a:xfrm>
            <a:off x="2760147" y="585157"/>
            <a:ext cx="328123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Nombre de </a:t>
            </a:r>
            <a:r>
              <a:rPr lang="fr-FR" dirty="0" err="1" smtClean="0">
                <a:solidFill>
                  <a:srgbClr val="800000"/>
                </a:solidFill>
                <a:latin typeface="Arial"/>
                <a:cs typeface="Arial"/>
              </a:rPr>
              <a:t>photosites</a:t>
            </a:r>
            <a:endParaRPr lang="fr-FR" dirty="0" smtClean="0">
              <a:solidFill>
                <a:srgbClr val="800000"/>
              </a:solidFill>
              <a:latin typeface="Arial"/>
              <a:cs typeface="Arial"/>
            </a:endParaRPr>
          </a:p>
        </p:txBody>
      </p:sp>
      <p:sp>
        <p:nvSpPr>
          <p:cNvPr id="26" name="ZoneTexte 25"/>
          <p:cNvSpPr txBox="1"/>
          <p:nvPr/>
        </p:nvSpPr>
        <p:spPr>
          <a:xfrm>
            <a:off x="5580094" y="445361"/>
            <a:ext cx="2450999" cy="646331"/>
          </a:xfrm>
          <a:prstGeom prst="rect">
            <a:avLst/>
          </a:prstGeom>
          <a:noFill/>
          <a:ln>
            <a:noFill/>
          </a:ln>
        </p:spPr>
        <p:txBody>
          <a:bodyPr wrap="square" rtlCol="0">
            <a:spAutoFit/>
          </a:bodyPr>
          <a:lstStyle/>
          <a:p>
            <a:pPr algn="ctr"/>
            <a:r>
              <a:rPr lang="fr-FR" dirty="0" smtClean="0">
                <a:solidFill>
                  <a:srgbClr val="800000"/>
                </a:solidFill>
                <a:latin typeface="Arial"/>
                <a:cs typeface="Arial"/>
              </a:rPr>
              <a:t>Enregistrement (résolution)</a:t>
            </a:r>
          </a:p>
        </p:txBody>
      </p:sp>
    </p:spTree>
    <p:extLst>
      <p:ext uri="{BB962C8B-B14F-4D97-AF65-F5344CB8AC3E}">
        <p14:creationId xmlns:p14="http://schemas.microsoft.com/office/powerpoint/2010/main" val="3823035514"/>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599357"/>
            <a:ext cx="9050867" cy="2570960"/>
          </a:xfrm>
          <a:prstGeom prst="rect">
            <a:avLst/>
          </a:prstGeom>
          <a:noFill/>
        </p:spPr>
        <p:txBody>
          <a:bodyPr wrap="square" lIns="0" tIns="0" rIns="0" bIns="0" rtlCol="0">
            <a:spAutoFit/>
          </a:bodyPr>
          <a:lstStyle/>
          <a:p>
            <a:pPr algn="ctr">
              <a:lnSpc>
                <a:spcPct val="140000"/>
              </a:lnSpc>
            </a:pPr>
            <a:r>
              <a:rPr lang="fr-FR" sz="2400" dirty="0" smtClean="0">
                <a:latin typeface="Arial"/>
                <a:cs typeface="Arial"/>
              </a:rPr>
              <a:t>   </a:t>
            </a:r>
            <a:r>
              <a:rPr lang="fr-FR" sz="2000" dirty="0" smtClean="0">
                <a:latin typeface="Arial"/>
                <a:cs typeface="Arial"/>
              </a:rPr>
              <a:t> UNE AVANC</a:t>
            </a:r>
            <a:r>
              <a:rPr lang="fr-FR" sz="2000" dirty="0">
                <a:latin typeface="Arial"/>
                <a:cs typeface="Arial"/>
              </a:rPr>
              <a:t>É</a:t>
            </a:r>
            <a:r>
              <a:rPr lang="fr-FR" sz="2000" dirty="0" smtClean="0">
                <a:latin typeface="Arial"/>
                <a:cs typeface="Arial"/>
              </a:rPr>
              <a:t>E CHEZ ARRI</a:t>
            </a:r>
          </a:p>
          <a:p>
            <a:pPr algn="just">
              <a:lnSpc>
                <a:spcPct val="140000"/>
              </a:lnSpc>
            </a:pPr>
            <a:endParaRPr lang="fr-FR" sz="1200" dirty="0">
              <a:latin typeface="Arial"/>
              <a:cs typeface="Arial"/>
            </a:endParaRPr>
          </a:p>
          <a:p>
            <a:pPr marL="898525" lvl="2" indent="-361950">
              <a:lnSpc>
                <a:spcPct val="200000"/>
              </a:lnSpc>
              <a:buClr>
                <a:srgbClr val="FF0000"/>
              </a:buClr>
              <a:buFont typeface="Arial"/>
              <a:buChar char="•"/>
            </a:pPr>
            <a:r>
              <a:rPr lang="fr-FR" sz="2000" dirty="0" smtClean="0">
                <a:latin typeface="Arial"/>
                <a:cs typeface="Arial"/>
              </a:rPr>
              <a:t>Un vrai accès au réglage de la netteté sur </a:t>
            </a:r>
            <a:r>
              <a:rPr lang="fr-FR" sz="2000" dirty="0" err="1" smtClean="0">
                <a:latin typeface="Arial"/>
                <a:cs typeface="Arial"/>
              </a:rPr>
              <a:t>ProRes</a:t>
            </a:r>
            <a:r>
              <a:rPr lang="fr-FR" sz="2000" dirty="0" smtClean="0">
                <a:latin typeface="Arial"/>
                <a:cs typeface="Arial"/>
              </a:rPr>
              <a:t> </a:t>
            </a:r>
            <a:r>
              <a:rPr lang="fr-FR" sz="2000" dirty="0">
                <a:latin typeface="Arial"/>
                <a:cs typeface="Arial"/>
              </a:rPr>
              <a:t>(</a:t>
            </a:r>
            <a:r>
              <a:rPr lang="fr-FR" sz="2000" dirty="0" smtClean="0">
                <a:latin typeface="Arial"/>
                <a:cs typeface="Arial"/>
              </a:rPr>
              <a:t>Alexa Mini, </a:t>
            </a:r>
            <a:r>
              <a:rPr lang="fr-FR" sz="2000" dirty="0" err="1" smtClean="0">
                <a:latin typeface="Arial"/>
                <a:cs typeface="Arial"/>
              </a:rPr>
              <a:t>Amira</a:t>
            </a:r>
            <a:r>
              <a:rPr lang="fr-FR" sz="2000" dirty="0" smtClean="0">
                <a:latin typeface="Arial"/>
                <a:cs typeface="Arial"/>
              </a:rPr>
              <a:t>)</a:t>
            </a:r>
            <a:endParaRPr lang="fr-FR" sz="2000" dirty="0">
              <a:latin typeface="Arial"/>
              <a:cs typeface="Arial"/>
            </a:endParaRPr>
          </a:p>
          <a:p>
            <a:pPr marL="898525" lvl="2" indent="-361950">
              <a:lnSpc>
                <a:spcPct val="200000"/>
              </a:lnSpc>
              <a:buClr>
                <a:srgbClr val="FF0000"/>
              </a:buClr>
              <a:buFont typeface="Arial"/>
              <a:buChar char="•"/>
            </a:pPr>
            <a:r>
              <a:rPr lang="fr-FR" sz="2000" dirty="0" smtClean="0">
                <a:latin typeface="Arial"/>
                <a:cs typeface="Arial"/>
              </a:rPr>
              <a:t>Des tests de comparaison qui permettent d’évaluer la qualité d’une caméra de point de vue de la netteté</a:t>
            </a:r>
            <a:endParaRPr lang="fr-FR" sz="2000" dirty="0">
              <a:latin typeface="Arial"/>
              <a:cs typeface="Arial"/>
            </a:endParaRPr>
          </a:p>
        </p:txBody>
      </p:sp>
      <p:sp>
        <p:nvSpPr>
          <p:cNvPr id="13" name="ZoneTexte 12"/>
          <p:cNvSpPr txBox="1"/>
          <p:nvPr/>
        </p:nvSpPr>
        <p:spPr>
          <a:xfrm>
            <a:off x="0" y="840826"/>
            <a:ext cx="9144000" cy="461665"/>
          </a:xfrm>
          <a:prstGeom prst="rect">
            <a:avLst/>
          </a:prstGeom>
          <a:noFill/>
        </p:spPr>
        <p:txBody>
          <a:bodyPr wrap="square" rtlCol="0">
            <a:spAutoFit/>
          </a:bodyPr>
          <a:lstStyle/>
          <a:p>
            <a:pPr lvl="1"/>
            <a:r>
              <a:rPr lang="fr-FR" sz="2400" dirty="0" smtClean="0">
                <a:latin typeface="Arial"/>
                <a:cs typeface="Arial"/>
              </a:rPr>
              <a:t>EXEMPLE : ARRI</a:t>
            </a:r>
            <a:endParaRPr lang="fr-FR" sz="2400" dirty="0">
              <a:latin typeface="Arial"/>
              <a:cs typeface="Arial"/>
            </a:endParaRPr>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12</a:t>
            </a:r>
            <a:r>
              <a:rPr lang="fr-FR" sz="2000" dirty="0" smtClean="0">
                <a:latin typeface="Arial"/>
                <a:cs typeface="Arial"/>
              </a:rPr>
              <a:t> - OUTILS DE TEXTURE ARRI</a:t>
            </a:r>
            <a:endParaRPr lang="fr-FR" sz="2000" dirty="0">
              <a:latin typeface="Arial"/>
              <a:cs typeface="Arial"/>
            </a:endParaRP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683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2147" y="1280199"/>
            <a:ext cx="8525933" cy="3487108"/>
          </a:xfrm>
          <a:prstGeom prst="rect">
            <a:avLst/>
          </a:prstGeom>
          <a:noFill/>
        </p:spPr>
        <p:txBody>
          <a:bodyPr wrap="square" lIns="0" tIns="0" rIns="0" bIns="0" rtlCol="0">
            <a:spAutoFit/>
          </a:bodyPr>
          <a:lstStyle/>
          <a:p>
            <a:pPr lvl="1" algn="just">
              <a:lnSpc>
                <a:spcPct val="140000"/>
              </a:lnSpc>
            </a:pPr>
            <a:r>
              <a:rPr lang="fr-FR" sz="2400" dirty="0" smtClean="0">
                <a:latin typeface="Arial"/>
                <a:cs typeface="Arial"/>
              </a:rPr>
              <a:t>Une réunion importante chez ARRI </a:t>
            </a:r>
            <a:r>
              <a:rPr lang="fr-FR" sz="2400" dirty="0">
                <a:latin typeface="Arial"/>
                <a:cs typeface="Arial"/>
              </a:rPr>
              <a:t>e</a:t>
            </a:r>
            <a:r>
              <a:rPr lang="fr-FR" sz="2400" dirty="0" smtClean="0">
                <a:latin typeface="Arial"/>
                <a:cs typeface="Arial"/>
              </a:rPr>
              <a:t>n 2015</a:t>
            </a:r>
            <a:endParaRPr lang="fr-FR" sz="1600" dirty="0" smtClean="0">
              <a:latin typeface="Arial"/>
              <a:cs typeface="Arial"/>
            </a:endParaRPr>
          </a:p>
          <a:p>
            <a:pPr lvl="1" algn="just">
              <a:lnSpc>
                <a:spcPct val="140000"/>
              </a:lnSpc>
            </a:pPr>
            <a:endParaRPr lang="fr-FR" sz="200" dirty="0" smtClean="0">
              <a:latin typeface="Arial"/>
              <a:cs typeface="Arial"/>
            </a:endParaRPr>
          </a:p>
          <a:p>
            <a:pPr lvl="1" algn="just">
              <a:lnSpc>
                <a:spcPct val="140000"/>
              </a:lnSpc>
            </a:pPr>
            <a:endParaRPr lang="fr-FR" sz="900" dirty="0" smtClean="0">
              <a:latin typeface="Arial"/>
              <a:cs typeface="Arial"/>
            </a:endParaRPr>
          </a:p>
          <a:p>
            <a:pPr lvl="1" algn="just">
              <a:lnSpc>
                <a:spcPct val="140000"/>
              </a:lnSpc>
            </a:pPr>
            <a:r>
              <a:rPr lang="fr-FR" sz="1600" dirty="0" smtClean="0">
                <a:latin typeface="Arial"/>
                <a:cs typeface="Arial"/>
              </a:rPr>
              <a:t>Diapositives suivantes</a:t>
            </a:r>
            <a:endParaRPr lang="fr-FR" sz="1050" dirty="0" smtClean="0">
              <a:latin typeface="Arial"/>
              <a:cs typeface="Arial"/>
            </a:endParaRPr>
          </a:p>
          <a:p>
            <a:pPr lvl="1" algn="just">
              <a:lnSpc>
                <a:spcPct val="140000"/>
              </a:lnSpc>
            </a:pPr>
            <a:r>
              <a:rPr lang="fr-FR" sz="2000" dirty="0" smtClean="0">
                <a:solidFill>
                  <a:srgbClr val="800000"/>
                </a:solidFill>
                <a:latin typeface="Arial"/>
                <a:cs typeface="Arial"/>
              </a:rPr>
              <a:t>ATELIER ARRI MUNICH 2015 : </a:t>
            </a:r>
            <a:endParaRPr lang="fr-FR" sz="800" dirty="0" smtClean="0">
              <a:solidFill>
                <a:srgbClr val="800000"/>
              </a:solidFill>
              <a:latin typeface="Arial"/>
              <a:cs typeface="Arial"/>
            </a:endParaRPr>
          </a:p>
          <a:p>
            <a:pPr lvl="1" algn="just">
              <a:lnSpc>
                <a:spcPct val="140000"/>
              </a:lnSpc>
            </a:pPr>
            <a:r>
              <a:rPr lang="fr-FR" sz="2000" dirty="0" smtClean="0">
                <a:solidFill>
                  <a:srgbClr val="800000"/>
                </a:solidFill>
                <a:latin typeface="Arial"/>
                <a:cs typeface="Arial"/>
              </a:rPr>
              <a:t>COMMENT REGLER LA TEXTURE DE L’IMAGE NUMERIQUE </a:t>
            </a:r>
          </a:p>
          <a:p>
            <a:pPr lvl="1" algn="just">
              <a:lnSpc>
                <a:spcPct val="140000"/>
              </a:lnSpc>
            </a:pPr>
            <a:r>
              <a:rPr lang="fr-FR" sz="1600" dirty="0" smtClean="0">
                <a:solidFill>
                  <a:srgbClr val="800000"/>
                </a:solidFill>
                <a:latin typeface="Arial"/>
                <a:cs typeface="Arial"/>
                <a:hlinkClick r:id="rId2"/>
              </a:rPr>
              <a:t>https</a:t>
            </a:r>
            <a:r>
              <a:rPr lang="fr-FR" sz="1600" dirty="0">
                <a:solidFill>
                  <a:srgbClr val="800000"/>
                </a:solidFill>
                <a:latin typeface="Arial"/>
                <a:cs typeface="Arial"/>
                <a:hlinkClick r:id="rId2"/>
              </a:rPr>
              <a:t>://travail.afcinema.com/Munich-Oslo-et-la-frontiere-entre-artistique-et-technique.html</a:t>
            </a:r>
            <a:endParaRPr lang="fr-FR" sz="1600" dirty="0">
              <a:solidFill>
                <a:srgbClr val="800000"/>
              </a:solidFill>
              <a:latin typeface="Arial"/>
              <a:cs typeface="Arial"/>
            </a:endParaRPr>
          </a:p>
          <a:p>
            <a:pPr lvl="1" algn="just">
              <a:lnSpc>
                <a:spcPct val="140000"/>
              </a:lnSpc>
            </a:pPr>
            <a:endParaRPr lang="fr-FR" sz="1600" dirty="0" smtClean="0">
              <a:latin typeface="Arial"/>
              <a:cs typeface="Arial"/>
            </a:endParaRPr>
          </a:p>
          <a:p>
            <a:pPr lvl="1" algn="just">
              <a:lnSpc>
                <a:spcPct val="140000"/>
              </a:lnSpc>
            </a:pPr>
            <a:r>
              <a:rPr lang="fr-FR" sz="1600" dirty="0">
                <a:latin typeface="Arial"/>
                <a:cs typeface="Arial"/>
              </a:rPr>
              <a:t>Remerciements à Harald Brendel (ARRI - Ingénieur-Chef des Sciences de l’Image), et son équipe </a:t>
            </a:r>
            <a:r>
              <a:rPr lang="fr-FR" sz="1600" dirty="0" smtClean="0">
                <a:latin typeface="Arial"/>
                <a:cs typeface="Arial"/>
              </a:rPr>
              <a:t>d’ingénieurs</a:t>
            </a:r>
          </a:p>
          <a:p>
            <a:pPr lvl="1" algn="just">
              <a:lnSpc>
                <a:spcPct val="140000"/>
              </a:lnSpc>
            </a:pPr>
            <a:endParaRPr lang="fr-FR" sz="400" dirty="0">
              <a:solidFill>
                <a:srgbClr val="800000"/>
              </a:solidFill>
              <a:latin typeface="Arial"/>
              <a:cs typeface="Arial"/>
            </a:endParaRPr>
          </a:p>
          <a:p>
            <a:pPr lvl="1" algn="just">
              <a:lnSpc>
                <a:spcPct val="140000"/>
              </a:lnSpc>
            </a:pPr>
            <a:endParaRPr lang="fr-FR" sz="300" dirty="0">
              <a:latin typeface="Arial"/>
              <a:cs typeface="Arial"/>
            </a:endParaRPr>
          </a:p>
        </p:txBody>
      </p:sp>
      <p:sp>
        <p:nvSpPr>
          <p:cNvPr id="11" name="ZoneTexte 10"/>
          <p:cNvSpPr txBox="1"/>
          <p:nvPr/>
        </p:nvSpPr>
        <p:spPr>
          <a:xfrm>
            <a:off x="0" y="840826"/>
            <a:ext cx="9144000" cy="461665"/>
          </a:xfrm>
          <a:prstGeom prst="rect">
            <a:avLst/>
          </a:prstGeom>
          <a:noFill/>
        </p:spPr>
        <p:txBody>
          <a:bodyPr wrap="square" rtlCol="0">
            <a:spAutoFit/>
          </a:bodyPr>
          <a:lstStyle/>
          <a:p>
            <a:pPr lvl="1"/>
            <a:r>
              <a:rPr lang="fr-FR" sz="2400" dirty="0" smtClean="0">
                <a:latin typeface="Arial"/>
                <a:cs typeface="Arial"/>
              </a:rPr>
              <a:t>EXEMPLE : ARRI</a:t>
            </a:r>
            <a:endParaRPr lang="fr-FR" sz="2400" dirty="0">
              <a:latin typeface="Arial"/>
              <a:cs typeface="Arial"/>
            </a:endParaRP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12</a:t>
            </a:r>
            <a:r>
              <a:rPr lang="fr-FR" sz="2000" dirty="0" smtClean="0">
                <a:latin typeface="Arial"/>
                <a:cs typeface="Arial"/>
              </a:rPr>
              <a:t> - OUTILS DE TEXTURE ARRI</a:t>
            </a:r>
            <a:endParaRPr lang="fr-FR" sz="2000" dirty="0">
              <a:latin typeface="Arial"/>
              <a:cs typeface="Arial"/>
            </a:endParaRPr>
          </a:p>
        </p:txBody>
      </p:sp>
    </p:spTree>
    <p:extLst>
      <p:ext uri="{BB962C8B-B14F-4D97-AF65-F5344CB8AC3E}">
        <p14:creationId xmlns:p14="http://schemas.microsoft.com/office/powerpoint/2010/main" val="1750207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8"/>
          <p:cNvSpPr txBox="1"/>
          <p:nvPr/>
        </p:nvSpPr>
        <p:spPr>
          <a:xfrm>
            <a:off x="132414" y="4883151"/>
            <a:ext cx="2824480" cy="117767"/>
          </a:xfrm>
          <a:prstGeom prst="rect">
            <a:avLst/>
          </a:prstGeom>
        </p:spPr>
        <p:txBody>
          <a:bodyPr vert="horz" wrap="square" lIns="0" tIns="0" rIns="0" bIns="0" rtlCol="0">
            <a:spAutoFit/>
          </a:bodyPr>
          <a:lstStyle/>
          <a:p>
            <a:pPr marL="12700">
              <a:lnSpc>
                <a:spcPts val="910"/>
              </a:lnSpc>
            </a:pPr>
            <a:r>
              <a:rPr sz="800" dirty="0">
                <a:solidFill>
                  <a:srgbClr val="000090"/>
                </a:solidFill>
                <a:latin typeface="Arial"/>
                <a:cs typeface="Arial"/>
              </a:rPr>
              <a:t>Report on the meeting at ARRI Munich July 13 </a:t>
            </a:r>
            <a:r>
              <a:rPr sz="800" baseline="30864" dirty="0">
                <a:solidFill>
                  <a:srgbClr val="000090"/>
                </a:solidFill>
                <a:latin typeface="Arial"/>
                <a:cs typeface="Arial"/>
              </a:rPr>
              <a:t>th </a:t>
            </a:r>
            <a:r>
              <a:rPr sz="800" dirty="0">
                <a:solidFill>
                  <a:srgbClr val="000090"/>
                </a:solidFill>
                <a:latin typeface="Arial"/>
                <a:cs typeface="Arial"/>
              </a:rPr>
              <a:t>2015</a:t>
            </a:r>
            <a:endParaRPr sz="800" dirty="0">
              <a:latin typeface="Arial"/>
              <a:cs typeface="Arial"/>
            </a:endParaRPr>
          </a:p>
        </p:txBody>
      </p:sp>
      <p:sp>
        <p:nvSpPr>
          <p:cNvPr id="2" name="object 13"/>
          <p:cNvSpPr/>
          <p:nvPr/>
        </p:nvSpPr>
        <p:spPr>
          <a:xfrm>
            <a:off x="7590367" y="713777"/>
            <a:ext cx="0" cy="0"/>
          </a:xfrm>
          <a:custGeom>
            <a:avLst/>
            <a:gdLst/>
            <a:ahLst/>
            <a:cxnLst/>
            <a:rect l="l" t="t" r="r" b="b"/>
            <a:pathLst>
              <a:path>
                <a:moveTo>
                  <a:pt x="0" y="0"/>
                </a:moveTo>
                <a:lnTo>
                  <a:pt x="0" y="0"/>
                </a:lnTo>
              </a:path>
            </a:pathLst>
          </a:custGeom>
          <a:ln w="3175">
            <a:solidFill>
              <a:srgbClr val="800000"/>
            </a:solidFill>
          </a:ln>
        </p:spPr>
        <p:txBody>
          <a:bodyPr wrap="square" lIns="0" tIns="0" rIns="0" bIns="0" rtlCol="0"/>
          <a:lstStyle/>
          <a:p>
            <a:endParaRPr/>
          </a:p>
        </p:txBody>
      </p:sp>
      <p:sp>
        <p:nvSpPr>
          <p:cNvPr id="3" name="object 14"/>
          <p:cNvSpPr txBox="1"/>
          <p:nvPr/>
        </p:nvSpPr>
        <p:spPr>
          <a:xfrm>
            <a:off x="5851736" y="497457"/>
            <a:ext cx="1738630" cy="302519"/>
          </a:xfrm>
          <a:prstGeom prst="rect">
            <a:avLst/>
          </a:prstGeom>
          <a:solidFill>
            <a:srgbClr val="FFFCE7"/>
          </a:solidFill>
          <a:ln w="3175">
            <a:solidFill>
              <a:srgbClr val="800000"/>
            </a:solidFill>
          </a:ln>
        </p:spPr>
        <p:txBody>
          <a:bodyPr vert="horz" wrap="square" lIns="0" tIns="11430" rIns="0" bIns="0" rtlCol="0">
            <a:spAutoFit/>
          </a:bodyPr>
          <a:lstStyle/>
          <a:p>
            <a:pPr algn="ctr">
              <a:lnSpc>
                <a:spcPct val="100000"/>
              </a:lnSpc>
              <a:spcBef>
                <a:spcPts val="90"/>
              </a:spcBef>
            </a:pPr>
            <a:r>
              <a:rPr lang="fr-FR" sz="700" b="1" spc="-5" dirty="0" smtClean="0">
                <a:solidFill>
                  <a:srgbClr val="800000"/>
                </a:solidFill>
                <a:latin typeface="Arial"/>
                <a:cs typeface="Arial"/>
              </a:rPr>
              <a:t>Procédé externe</a:t>
            </a:r>
            <a:r>
              <a:rPr sz="700" b="1" spc="-5" dirty="0" smtClean="0">
                <a:solidFill>
                  <a:srgbClr val="800000"/>
                </a:solidFill>
                <a:latin typeface="Arial"/>
                <a:cs typeface="Arial"/>
              </a:rPr>
              <a:t>.</a:t>
            </a:r>
            <a:endParaRPr sz="700" dirty="0">
              <a:latin typeface="Arial"/>
              <a:cs typeface="Arial"/>
            </a:endParaRPr>
          </a:p>
          <a:p>
            <a:pPr algn="ctr">
              <a:lnSpc>
                <a:spcPct val="100000"/>
              </a:lnSpc>
              <a:spcBef>
                <a:spcPts val="229"/>
              </a:spcBef>
            </a:pPr>
            <a:r>
              <a:rPr sz="1000" b="1" spc="-5" dirty="0">
                <a:solidFill>
                  <a:srgbClr val="800000"/>
                </a:solidFill>
                <a:latin typeface="Arial"/>
                <a:cs typeface="Arial"/>
              </a:rPr>
              <a:t>ADA5-SW</a:t>
            </a:r>
            <a:r>
              <a:rPr sz="1000" b="1" spc="-65" dirty="0">
                <a:solidFill>
                  <a:srgbClr val="800000"/>
                </a:solidFill>
                <a:latin typeface="Arial"/>
                <a:cs typeface="Arial"/>
              </a:rPr>
              <a:t> </a:t>
            </a:r>
            <a:r>
              <a:rPr sz="1000" b="1" spc="-5" dirty="0">
                <a:solidFill>
                  <a:srgbClr val="800000"/>
                </a:solidFill>
                <a:latin typeface="Arial"/>
                <a:cs typeface="Arial"/>
              </a:rPr>
              <a:t>deBayer</a:t>
            </a:r>
            <a:endParaRPr sz="1000" dirty="0">
              <a:latin typeface="Arial"/>
              <a:cs typeface="Arial"/>
            </a:endParaRPr>
          </a:p>
        </p:txBody>
      </p:sp>
      <p:sp>
        <p:nvSpPr>
          <p:cNvPr id="4" name="object 29"/>
          <p:cNvSpPr/>
          <p:nvPr/>
        </p:nvSpPr>
        <p:spPr>
          <a:xfrm>
            <a:off x="5911426" y="3564927"/>
            <a:ext cx="0" cy="0"/>
          </a:xfrm>
          <a:custGeom>
            <a:avLst/>
            <a:gdLst/>
            <a:ahLst/>
            <a:cxnLst/>
            <a:rect l="l" t="t" r="r" b="b"/>
            <a:pathLst>
              <a:path>
                <a:moveTo>
                  <a:pt x="0" y="0"/>
                </a:moveTo>
                <a:lnTo>
                  <a:pt x="0" y="0"/>
                </a:lnTo>
              </a:path>
            </a:pathLst>
          </a:custGeom>
          <a:ln w="19048">
            <a:solidFill>
              <a:srgbClr val="000000"/>
            </a:solidFill>
          </a:ln>
        </p:spPr>
        <p:txBody>
          <a:bodyPr wrap="square" lIns="0" tIns="0" rIns="0" bIns="0" rtlCol="0"/>
          <a:lstStyle/>
          <a:p>
            <a:endParaRPr/>
          </a:p>
        </p:txBody>
      </p:sp>
      <p:sp>
        <p:nvSpPr>
          <p:cNvPr id="5" name="object 32"/>
          <p:cNvSpPr/>
          <p:nvPr/>
        </p:nvSpPr>
        <p:spPr>
          <a:xfrm>
            <a:off x="5911426" y="3542067"/>
            <a:ext cx="0" cy="0"/>
          </a:xfrm>
          <a:custGeom>
            <a:avLst/>
            <a:gdLst/>
            <a:ahLst/>
            <a:cxnLst/>
            <a:rect l="l" t="t" r="r" b="b"/>
            <a:pathLst>
              <a:path>
                <a:moveTo>
                  <a:pt x="0" y="0"/>
                </a:moveTo>
                <a:lnTo>
                  <a:pt x="0" y="0"/>
                </a:lnTo>
              </a:path>
            </a:pathLst>
          </a:custGeom>
          <a:ln w="19048">
            <a:solidFill>
              <a:srgbClr val="008000"/>
            </a:solidFill>
          </a:ln>
        </p:spPr>
        <p:txBody>
          <a:bodyPr wrap="square" lIns="0" tIns="0" rIns="0" bIns="0" rtlCol="0"/>
          <a:lstStyle/>
          <a:p>
            <a:endParaRPr/>
          </a:p>
        </p:txBody>
      </p:sp>
      <p:sp>
        <p:nvSpPr>
          <p:cNvPr id="6" name="object 35"/>
          <p:cNvSpPr/>
          <p:nvPr/>
        </p:nvSpPr>
        <p:spPr>
          <a:xfrm>
            <a:off x="5911426" y="4726977"/>
            <a:ext cx="0" cy="0"/>
          </a:xfrm>
          <a:custGeom>
            <a:avLst/>
            <a:gdLst/>
            <a:ahLst/>
            <a:cxnLst/>
            <a:rect l="l" t="t" r="r" b="b"/>
            <a:pathLst>
              <a:path>
                <a:moveTo>
                  <a:pt x="0" y="0"/>
                </a:moveTo>
                <a:lnTo>
                  <a:pt x="0" y="0"/>
                </a:lnTo>
              </a:path>
            </a:pathLst>
          </a:custGeom>
          <a:ln w="19048">
            <a:solidFill>
              <a:srgbClr val="000000"/>
            </a:solidFill>
          </a:ln>
        </p:spPr>
        <p:txBody>
          <a:bodyPr wrap="square" lIns="0" tIns="0" rIns="0" bIns="0" rtlCol="0"/>
          <a:lstStyle/>
          <a:p>
            <a:endParaRPr/>
          </a:p>
        </p:txBody>
      </p:sp>
      <p:sp>
        <p:nvSpPr>
          <p:cNvPr id="7" name="object 38"/>
          <p:cNvSpPr/>
          <p:nvPr/>
        </p:nvSpPr>
        <p:spPr>
          <a:xfrm>
            <a:off x="5911426" y="4704117"/>
            <a:ext cx="0" cy="0"/>
          </a:xfrm>
          <a:custGeom>
            <a:avLst/>
            <a:gdLst/>
            <a:ahLst/>
            <a:cxnLst/>
            <a:rect l="l" t="t" r="r" b="b"/>
            <a:pathLst>
              <a:path>
                <a:moveTo>
                  <a:pt x="0" y="0"/>
                </a:moveTo>
                <a:lnTo>
                  <a:pt x="0" y="0"/>
                </a:lnTo>
              </a:path>
            </a:pathLst>
          </a:custGeom>
          <a:ln w="19048">
            <a:solidFill>
              <a:srgbClr val="FFFF00"/>
            </a:solidFill>
          </a:ln>
        </p:spPr>
        <p:txBody>
          <a:bodyPr wrap="square" lIns="0" tIns="0" rIns="0" bIns="0" rtlCol="0"/>
          <a:lstStyle/>
          <a:p>
            <a:endParaRPr/>
          </a:p>
        </p:txBody>
      </p:sp>
      <p:pic>
        <p:nvPicPr>
          <p:cNvPr id="8" name="Image 7" descr="ADA5SW.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6147" y="840826"/>
            <a:ext cx="1747474" cy="4309488"/>
          </a:xfrm>
          <a:prstGeom prst="rect">
            <a:avLst/>
          </a:prstGeom>
        </p:spPr>
      </p:pic>
      <p:sp>
        <p:nvSpPr>
          <p:cNvPr id="9" name="Rectangle 8"/>
          <p:cNvSpPr/>
          <p:nvPr/>
        </p:nvSpPr>
        <p:spPr>
          <a:xfrm>
            <a:off x="5911854" y="3660187"/>
            <a:ext cx="1399118" cy="53975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ZoneTexte 17"/>
          <p:cNvSpPr txBox="1"/>
          <p:nvPr/>
        </p:nvSpPr>
        <p:spPr>
          <a:xfrm>
            <a:off x="445687" y="1510011"/>
            <a:ext cx="5176179" cy="1454244"/>
          </a:xfrm>
          <a:prstGeom prst="rect">
            <a:avLst/>
          </a:prstGeom>
          <a:noFill/>
        </p:spPr>
        <p:txBody>
          <a:bodyPr wrap="square" rtlCol="0">
            <a:spAutoFit/>
          </a:bodyPr>
          <a:lstStyle/>
          <a:p>
            <a:pPr>
              <a:lnSpc>
                <a:spcPct val="150000"/>
              </a:lnSpc>
            </a:pPr>
            <a:r>
              <a:rPr lang="fr-FR" sz="2400" dirty="0" smtClean="0">
                <a:solidFill>
                  <a:srgbClr val="800000"/>
                </a:solidFill>
                <a:latin typeface="Arial"/>
                <a:cs typeface="Arial"/>
              </a:rPr>
              <a:t>RÉGLAGE </a:t>
            </a:r>
            <a:r>
              <a:rPr lang="fr-FR" sz="2400" dirty="0">
                <a:solidFill>
                  <a:srgbClr val="800000"/>
                </a:solidFill>
                <a:latin typeface="Arial"/>
                <a:cs typeface="Arial"/>
              </a:rPr>
              <a:t>DU </a:t>
            </a:r>
            <a:r>
              <a:rPr lang="fr-FR" sz="2400" dirty="0" smtClean="0">
                <a:solidFill>
                  <a:srgbClr val="800000"/>
                </a:solidFill>
                <a:latin typeface="Arial"/>
                <a:cs typeface="Arial"/>
              </a:rPr>
              <a:t>PIQUÉ</a:t>
            </a:r>
          </a:p>
          <a:p>
            <a:pPr>
              <a:lnSpc>
                <a:spcPct val="150000"/>
              </a:lnSpc>
            </a:pPr>
            <a:r>
              <a:rPr lang="fr-FR" dirty="0" smtClean="0">
                <a:latin typeface="Arial"/>
                <a:cs typeface="Arial"/>
              </a:rPr>
              <a:t>En post-production pour le 4K </a:t>
            </a:r>
            <a:r>
              <a:rPr lang="fr-FR" dirty="0" err="1" smtClean="0">
                <a:latin typeface="Arial"/>
                <a:cs typeface="Arial"/>
              </a:rPr>
              <a:t>Raw</a:t>
            </a:r>
            <a:r>
              <a:rPr lang="fr-FR" dirty="0">
                <a:latin typeface="Arial"/>
                <a:cs typeface="Arial"/>
              </a:rPr>
              <a:t> </a:t>
            </a:r>
            <a:endParaRPr lang="fr-FR" dirty="0" smtClean="0">
              <a:latin typeface="Arial"/>
              <a:cs typeface="Arial"/>
            </a:endParaRPr>
          </a:p>
          <a:p>
            <a:pPr>
              <a:lnSpc>
                <a:spcPct val="150000"/>
              </a:lnSpc>
            </a:pPr>
            <a:r>
              <a:rPr lang="fr-FR" dirty="0" smtClean="0">
                <a:latin typeface="Arial"/>
                <a:cs typeface="Arial"/>
              </a:rPr>
              <a:t>Par canaux R, </a:t>
            </a:r>
            <a:r>
              <a:rPr lang="fr-FR" dirty="0">
                <a:latin typeface="Arial"/>
                <a:cs typeface="Arial"/>
              </a:rPr>
              <a:t>V</a:t>
            </a:r>
            <a:r>
              <a:rPr lang="fr-FR" dirty="0" smtClean="0">
                <a:latin typeface="Arial"/>
                <a:cs typeface="Arial"/>
              </a:rPr>
              <a:t>, B</a:t>
            </a:r>
            <a:endParaRPr lang="fr-FR" dirty="0">
              <a:latin typeface="Arial"/>
              <a:cs typeface="Arial"/>
            </a:endParaRPr>
          </a:p>
        </p:txBody>
      </p:sp>
      <p:sp>
        <p:nvSpPr>
          <p:cNvPr id="17" name="ZoneTexte 16"/>
          <p:cNvSpPr txBox="1"/>
          <p:nvPr/>
        </p:nvSpPr>
        <p:spPr>
          <a:xfrm>
            <a:off x="0" y="840826"/>
            <a:ext cx="9144000" cy="461665"/>
          </a:xfrm>
          <a:prstGeom prst="rect">
            <a:avLst/>
          </a:prstGeom>
          <a:noFill/>
        </p:spPr>
        <p:txBody>
          <a:bodyPr wrap="square" rtlCol="0">
            <a:spAutoFit/>
          </a:bodyPr>
          <a:lstStyle/>
          <a:p>
            <a:pPr lvl="1"/>
            <a:r>
              <a:rPr lang="fr-FR" sz="2400" dirty="0" smtClean="0">
                <a:latin typeface="Arial"/>
                <a:cs typeface="Arial"/>
              </a:rPr>
              <a:t>EXEMPLE : ARRI</a:t>
            </a:r>
            <a:endParaRPr lang="fr-FR" sz="2400" dirty="0">
              <a:latin typeface="Arial"/>
              <a:cs typeface="Arial"/>
            </a:endParaRPr>
          </a:p>
        </p:txBody>
      </p:sp>
      <p:cxnSp>
        <p:nvCxnSpPr>
          <p:cNvPr id="19" name="Connecteur droit 1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12</a:t>
            </a:r>
            <a:r>
              <a:rPr lang="fr-FR" sz="2000" dirty="0" smtClean="0">
                <a:latin typeface="Arial"/>
                <a:cs typeface="Arial"/>
              </a:rPr>
              <a:t> </a:t>
            </a:r>
            <a:r>
              <a:rPr lang="fr-FR" sz="2000" dirty="0">
                <a:latin typeface="Arial"/>
                <a:cs typeface="Arial"/>
              </a:rPr>
              <a:t>-</a:t>
            </a:r>
            <a:r>
              <a:rPr lang="fr-FR" sz="2000" dirty="0" smtClean="0">
                <a:latin typeface="Arial"/>
                <a:cs typeface="Arial"/>
              </a:rPr>
              <a:t> OUTILS DE TEXTURE ARRI</a:t>
            </a:r>
            <a:endParaRPr lang="fr-FR" sz="2000" dirty="0">
              <a:latin typeface="Arial"/>
              <a:cs typeface="Arial"/>
            </a:endParaRPr>
          </a:p>
        </p:txBody>
      </p:sp>
      <p:sp>
        <p:nvSpPr>
          <p:cNvPr id="20" name="Text Box 5"/>
          <p:cNvSpPr txBox="1">
            <a:spLocks noChangeArrowheads="1"/>
          </p:cNvSpPr>
          <p:nvPr/>
        </p:nvSpPr>
        <p:spPr bwMode="auto">
          <a:xfrm>
            <a:off x="4068558" y="579832"/>
            <a:ext cx="1553308" cy="746306"/>
          </a:xfrm>
          <a:prstGeom prst="rect">
            <a:avLst/>
          </a:prstGeom>
          <a:solidFill>
            <a:srgbClr val="FFF4D3"/>
          </a:solidFill>
          <a:ln w="25400">
            <a:solidFill>
              <a:srgbClr val="000000"/>
            </a:solidFill>
            <a:miter lim="800000"/>
            <a:headEnd type="none" w="sm" len="sm"/>
            <a:tailEnd type="none" w="sm" len="sm"/>
          </a:ln>
        </p:spPr>
        <p:txBody>
          <a:bodyPr wrap="square" lIns="91393" tIns="54000" rIns="91393" bIns="108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lnSpc>
                <a:spcPct val="120000"/>
              </a:lnSpc>
            </a:pPr>
            <a:r>
              <a:rPr lang="en-US" sz="1600" b="1" dirty="0"/>
              <a:t>EN POST-PRODUCTION</a:t>
            </a:r>
          </a:p>
        </p:txBody>
      </p:sp>
    </p:spTree>
    <p:extLst>
      <p:ext uri="{BB962C8B-B14F-4D97-AF65-F5344CB8AC3E}">
        <p14:creationId xmlns:p14="http://schemas.microsoft.com/office/powerpoint/2010/main" val="3510046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9" grpId="0" animBg="1"/>
      <p:bldP spid="2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5-08-12 à 12.16.1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0814" y="3146286"/>
            <a:ext cx="3104211" cy="1600019"/>
          </a:xfrm>
          <a:prstGeom prst="rect">
            <a:avLst/>
          </a:prstGeom>
          <a:ln>
            <a:solidFill>
              <a:srgbClr val="000000"/>
            </a:solidFill>
          </a:ln>
          <a:effectLst>
            <a:outerShdw blurRad="50800" dist="38100" dir="2700000" algn="tl" rotWithShape="0">
              <a:prstClr val="black">
                <a:alpha val="40000"/>
              </a:prstClr>
            </a:outerShdw>
          </a:effectLst>
        </p:spPr>
      </p:pic>
      <p:sp>
        <p:nvSpPr>
          <p:cNvPr id="3" name="ZoneTexte 2"/>
          <p:cNvSpPr txBox="1"/>
          <p:nvPr/>
        </p:nvSpPr>
        <p:spPr>
          <a:xfrm>
            <a:off x="5847414" y="2741130"/>
            <a:ext cx="3124200" cy="307777"/>
          </a:xfrm>
          <a:prstGeom prst="rect">
            <a:avLst/>
          </a:prstGeom>
          <a:noFill/>
        </p:spPr>
        <p:txBody>
          <a:bodyPr wrap="square" rtlCol="0">
            <a:spAutoFit/>
          </a:bodyPr>
          <a:lstStyle/>
          <a:p>
            <a:pPr algn="ctr"/>
            <a:r>
              <a:rPr lang="fr-FR" sz="1400" dirty="0" smtClean="0">
                <a:solidFill>
                  <a:srgbClr val="800000"/>
                </a:solidFill>
                <a:latin typeface="Arial"/>
                <a:cs typeface="Arial"/>
              </a:rPr>
              <a:t>AMIRA</a:t>
            </a:r>
            <a:endParaRPr lang="fr-FR" sz="1400" dirty="0">
              <a:solidFill>
                <a:srgbClr val="800000"/>
              </a:solidFill>
              <a:latin typeface="Arial"/>
              <a:cs typeface="Arial"/>
            </a:endParaRPr>
          </a:p>
        </p:txBody>
      </p:sp>
      <p:sp>
        <p:nvSpPr>
          <p:cNvPr id="4" name="ZoneTexte 3"/>
          <p:cNvSpPr txBox="1"/>
          <p:nvPr/>
        </p:nvSpPr>
        <p:spPr>
          <a:xfrm>
            <a:off x="132414" y="2741130"/>
            <a:ext cx="2133600" cy="307777"/>
          </a:xfrm>
          <a:prstGeom prst="rect">
            <a:avLst/>
          </a:prstGeom>
          <a:noFill/>
        </p:spPr>
        <p:txBody>
          <a:bodyPr wrap="square" rtlCol="0">
            <a:spAutoFit/>
          </a:bodyPr>
          <a:lstStyle/>
          <a:p>
            <a:pPr algn="ctr"/>
            <a:r>
              <a:rPr lang="fr-FR" sz="1400" dirty="0" smtClean="0">
                <a:solidFill>
                  <a:srgbClr val="800000"/>
                </a:solidFill>
                <a:latin typeface="Arial"/>
                <a:cs typeface="Arial"/>
              </a:rPr>
              <a:t>ALEXA MINI</a:t>
            </a:r>
            <a:endParaRPr lang="fr-FR" sz="1400" dirty="0">
              <a:solidFill>
                <a:srgbClr val="800000"/>
              </a:solidFill>
              <a:latin typeface="Arial"/>
              <a:cs typeface="Arial"/>
            </a:endParaRPr>
          </a:p>
        </p:txBody>
      </p:sp>
      <p:pic>
        <p:nvPicPr>
          <p:cNvPr id="5" name="Image 4" descr="Capture d’écran 2015-09-27 à 16.37.12.png"/>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32414" y="3126367"/>
            <a:ext cx="2209800" cy="1651082"/>
          </a:xfrm>
          <a:prstGeom prst="rect">
            <a:avLst/>
          </a:prstGeom>
        </p:spPr>
      </p:pic>
      <p:sp>
        <p:nvSpPr>
          <p:cNvPr id="7" name="ZoneTexte 6"/>
          <p:cNvSpPr txBox="1"/>
          <p:nvPr/>
        </p:nvSpPr>
        <p:spPr>
          <a:xfrm>
            <a:off x="2570814" y="2741130"/>
            <a:ext cx="3124200" cy="307777"/>
          </a:xfrm>
          <a:prstGeom prst="rect">
            <a:avLst/>
          </a:prstGeom>
          <a:noFill/>
        </p:spPr>
        <p:txBody>
          <a:bodyPr wrap="square" rtlCol="0">
            <a:spAutoFit/>
          </a:bodyPr>
          <a:lstStyle/>
          <a:p>
            <a:pPr algn="ctr"/>
            <a:r>
              <a:rPr lang="fr-FR" sz="1400" dirty="0" smtClean="0">
                <a:solidFill>
                  <a:srgbClr val="800000"/>
                </a:solidFill>
                <a:latin typeface="Arial"/>
                <a:cs typeface="Arial"/>
              </a:rPr>
              <a:t>AMIRA</a:t>
            </a:r>
            <a:endParaRPr lang="fr-FR" sz="1400" dirty="0">
              <a:solidFill>
                <a:srgbClr val="800000"/>
              </a:solidFill>
              <a:latin typeface="Arial"/>
              <a:cs typeface="Arial"/>
            </a:endParaRPr>
          </a:p>
        </p:txBody>
      </p:sp>
      <p:pic>
        <p:nvPicPr>
          <p:cNvPr id="8" name="Image 7" descr="Capture d’écran 2015-08-12 à 12.15.3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7414" y="3158995"/>
            <a:ext cx="3104214" cy="1600200"/>
          </a:xfrm>
          <a:prstGeom prst="rect">
            <a:avLst/>
          </a:prstGeom>
          <a:ln>
            <a:solidFill>
              <a:srgbClr val="000000"/>
            </a:solidFill>
          </a:ln>
          <a:effectLst>
            <a:outerShdw blurRad="50800" dist="38100" dir="2700000" algn="tl" rotWithShape="0">
              <a:prstClr val="black">
                <a:alpha val="40000"/>
              </a:prstClr>
            </a:outerShdw>
          </a:effectLst>
        </p:spPr>
      </p:pic>
      <p:sp>
        <p:nvSpPr>
          <p:cNvPr id="17" name="object 13"/>
          <p:cNvSpPr/>
          <p:nvPr/>
        </p:nvSpPr>
        <p:spPr>
          <a:xfrm>
            <a:off x="5702300" y="1045937"/>
            <a:ext cx="0" cy="0"/>
          </a:xfrm>
          <a:custGeom>
            <a:avLst/>
            <a:gdLst/>
            <a:ahLst/>
            <a:cxnLst/>
            <a:rect l="l" t="t" r="r" b="b"/>
            <a:pathLst>
              <a:path>
                <a:moveTo>
                  <a:pt x="0" y="0"/>
                </a:moveTo>
                <a:lnTo>
                  <a:pt x="0" y="0"/>
                </a:lnTo>
              </a:path>
            </a:pathLst>
          </a:custGeom>
          <a:ln w="3175">
            <a:solidFill>
              <a:srgbClr val="800000"/>
            </a:solidFill>
          </a:ln>
        </p:spPr>
        <p:txBody>
          <a:bodyPr wrap="square" lIns="0" tIns="0" rIns="0" bIns="0" rtlCol="0"/>
          <a:lstStyle/>
          <a:p>
            <a:endParaRPr/>
          </a:p>
        </p:txBody>
      </p:sp>
      <p:sp>
        <p:nvSpPr>
          <p:cNvPr id="19" name="ZoneTexte 18"/>
          <p:cNvSpPr txBox="1"/>
          <p:nvPr/>
        </p:nvSpPr>
        <p:spPr>
          <a:xfrm>
            <a:off x="0" y="840826"/>
            <a:ext cx="9144000" cy="461665"/>
          </a:xfrm>
          <a:prstGeom prst="rect">
            <a:avLst/>
          </a:prstGeom>
          <a:noFill/>
        </p:spPr>
        <p:txBody>
          <a:bodyPr wrap="square" rtlCol="0">
            <a:spAutoFit/>
          </a:bodyPr>
          <a:lstStyle/>
          <a:p>
            <a:pPr lvl="1"/>
            <a:r>
              <a:rPr lang="fr-FR" sz="2400" dirty="0" smtClean="0">
                <a:latin typeface="Arial"/>
                <a:cs typeface="Arial"/>
              </a:rPr>
              <a:t>EXEMPLE : ARRI</a:t>
            </a:r>
            <a:endParaRPr lang="fr-FR" sz="2400" dirty="0">
              <a:latin typeface="Arial"/>
              <a:cs typeface="Arial"/>
            </a:endParaRPr>
          </a:p>
        </p:txBody>
      </p:sp>
      <p:sp>
        <p:nvSpPr>
          <p:cNvPr id="21" name="Text Box 5"/>
          <p:cNvSpPr txBox="1">
            <a:spLocks noChangeArrowheads="1"/>
          </p:cNvSpPr>
          <p:nvPr/>
        </p:nvSpPr>
        <p:spPr bwMode="auto">
          <a:xfrm>
            <a:off x="3888153" y="592762"/>
            <a:ext cx="1348155" cy="746306"/>
          </a:xfrm>
          <a:prstGeom prst="rect">
            <a:avLst/>
          </a:prstGeom>
          <a:solidFill>
            <a:srgbClr val="FFF4D3"/>
          </a:solidFill>
          <a:ln w="25400">
            <a:solidFill>
              <a:srgbClr val="000000"/>
            </a:solidFill>
            <a:miter lim="800000"/>
            <a:headEnd type="none" w="sm" len="sm"/>
            <a:tailEnd type="none" w="sm" len="sm"/>
          </a:ln>
        </p:spPr>
        <p:txBody>
          <a:bodyPr wrap="square" lIns="91393" tIns="54000" rIns="91393" bIns="108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lnSpc>
                <a:spcPct val="120000"/>
              </a:lnSpc>
            </a:pPr>
            <a:r>
              <a:rPr lang="en-US" sz="1600" b="1" dirty="0" smtClean="0"/>
              <a:t>DANS LA CAMERA</a:t>
            </a:r>
          </a:p>
        </p:txBody>
      </p:sp>
      <p:sp>
        <p:nvSpPr>
          <p:cNvPr id="22" name="ZoneTexte 21"/>
          <p:cNvSpPr txBox="1"/>
          <p:nvPr/>
        </p:nvSpPr>
        <p:spPr>
          <a:xfrm>
            <a:off x="445678" y="1506881"/>
            <a:ext cx="8698321" cy="1170833"/>
          </a:xfrm>
          <a:prstGeom prst="rect">
            <a:avLst/>
          </a:prstGeom>
          <a:noFill/>
        </p:spPr>
        <p:txBody>
          <a:bodyPr wrap="square" rtlCol="0">
            <a:spAutoFit/>
          </a:bodyPr>
          <a:lstStyle/>
          <a:p>
            <a:pPr>
              <a:lnSpc>
                <a:spcPct val="150000"/>
              </a:lnSpc>
            </a:pPr>
            <a:r>
              <a:rPr lang="fr-FR" sz="2400" dirty="0" smtClean="0">
                <a:solidFill>
                  <a:srgbClr val="800000"/>
                </a:solidFill>
                <a:latin typeface="Arial"/>
                <a:cs typeface="Arial"/>
              </a:rPr>
              <a:t>RÉGLAGE </a:t>
            </a:r>
            <a:r>
              <a:rPr lang="fr-FR" sz="2400" dirty="0">
                <a:solidFill>
                  <a:srgbClr val="800000"/>
                </a:solidFill>
                <a:latin typeface="Arial"/>
                <a:cs typeface="Arial"/>
              </a:rPr>
              <a:t>DU </a:t>
            </a:r>
            <a:r>
              <a:rPr lang="fr-FR" sz="2400" dirty="0" smtClean="0">
                <a:solidFill>
                  <a:srgbClr val="800000"/>
                </a:solidFill>
                <a:latin typeface="Arial"/>
                <a:cs typeface="Arial"/>
              </a:rPr>
              <a:t>PIQUÉ</a:t>
            </a:r>
            <a:endParaRPr lang="fr-FR" sz="2400" dirty="0">
              <a:solidFill>
                <a:srgbClr val="800000"/>
              </a:solidFill>
              <a:latin typeface="Arial"/>
              <a:cs typeface="Arial"/>
            </a:endParaRPr>
          </a:p>
          <a:p>
            <a:pPr>
              <a:lnSpc>
                <a:spcPct val="150000"/>
              </a:lnSpc>
            </a:pPr>
            <a:r>
              <a:rPr lang="fr-FR" dirty="0" smtClean="0">
                <a:latin typeface="Arial"/>
                <a:cs typeface="Arial"/>
              </a:rPr>
              <a:t>2 paramètres : netteté de l’image et niveau de détail de l’image</a:t>
            </a:r>
          </a:p>
          <a:p>
            <a:pPr algn="r">
              <a:lnSpc>
                <a:spcPct val="150000"/>
              </a:lnSpc>
            </a:pPr>
            <a:endParaRPr lang="fr-FR" sz="500" dirty="0" smtClean="0">
              <a:solidFill>
                <a:srgbClr val="800000"/>
              </a:solidFill>
              <a:latin typeface="Arial"/>
              <a:cs typeface="Arial"/>
            </a:endParaRPr>
          </a:p>
        </p:txBody>
      </p:sp>
      <p:sp>
        <p:nvSpPr>
          <p:cNvPr id="9" name="ZoneTexte 8"/>
          <p:cNvSpPr txBox="1"/>
          <p:nvPr/>
        </p:nvSpPr>
        <p:spPr>
          <a:xfrm>
            <a:off x="0" y="4881890"/>
            <a:ext cx="9144000" cy="261610"/>
          </a:xfrm>
          <a:prstGeom prst="rect">
            <a:avLst/>
          </a:prstGeom>
          <a:noFill/>
        </p:spPr>
        <p:txBody>
          <a:bodyPr wrap="square" rtlCol="0">
            <a:spAutoFit/>
          </a:bodyPr>
          <a:lstStyle/>
          <a:p>
            <a:pPr marL="12700" algn="ctr">
              <a:lnSpc>
                <a:spcPct val="100000"/>
              </a:lnSpc>
            </a:pPr>
            <a:r>
              <a:rPr lang="fr-FR" sz="1100" b="1" spc="-5" dirty="0" smtClean="0">
                <a:solidFill>
                  <a:srgbClr val="800000"/>
                </a:solidFill>
                <a:latin typeface="Arial"/>
                <a:cs typeface="Arial"/>
              </a:rPr>
              <a:t>La netteté </a:t>
            </a:r>
            <a:r>
              <a:rPr lang="fr-FR" sz="1050" spc="-5" dirty="0" smtClean="0">
                <a:latin typeface="Arial"/>
                <a:cs typeface="Arial"/>
              </a:rPr>
              <a:t>règle l’amplification </a:t>
            </a:r>
            <a:r>
              <a:rPr lang="fr-FR" sz="1050" dirty="0" smtClean="0">
                <a:latin typeface="Arial"/>
                <a:cs typeface="Arial"/>
              </a:rPr>
              <a:t>du micro-</a:t>
            </a:r>
            <a:r>
              <a:rPr lang="fr-FR" sz="1050" spc="-5" dirty="0" smtClean="0">
                <a:latin typeface="Arial"/>
                <a:cs typeface="Arial"/>
              </a:rPr>
              <a:t>contraste dans l</a:t>
            </a:r>
            <a:r>
              <a:rPr lang="fr-FR" sz="1050" spc="35" dirty="0" smtClean="0">
                <a:latin typeface="Arial"/>
                <a:cs typeface="Arial"/>
              </a:rPr>
              <a:t>’</a:t>
            </a:r>
            <a:r>
              <a:rPr lang="fr-FR" sz="1050" dirty="0" smtClean="0">
                <a:latin typeface="Arial"/>
                <a:cs typeface="Arial"/>
              </a:rPr>
              <a:t>image, </a:t>
            </a:r>
            <a:r>
              <a:rPr lang="fr-FR" sz="1100" b="1" spc="-20" dirty="0" smtClean="0">
                <a:solidFill>
                  <a:srgbClr val="800000"/>
                </a:solidFill>
                <a:latin typeface="Arial"/>
                <a:cs typeface="Arial"/>
              </a:rPr>
              <a:t>Le niveau de détail </a:t>
            </a:r>
            <a:r>
              <a:rPr lang="fr-FR" sz="1050" spc="-5" dirty="0" smtClean="0">
                <a:latin typeface="Arial"/>
                <a:cs typeface="Arial"/>
              </a:rPr>
              <a:t>règle le plus petit détail reproduit par </a:t>
            </a:r>
            <a:r>
              <a:rPr lang="fr-FR" sz="1050" dirty="0" smtClean="0">
                <a:latin typeface="Arial"/>
                <a:cs typeface="Arial"/>
              </a:rPr>
              <a:t>le filtre</a:t>
            </a:r>
            <a:r>
              <a:rPr lang="fr-FR" sz="1050" spc="-15" dirty="0" smtClean="0">
                <a:latin typeface="Arial"/>
                <a:cs typeface="Arial"/>
              </a:rPr>
              <a:t>.</a:t>
            </a:r>
            <a:endParaRPr lang="fr-FR" sz="1050" dirty="0">
              <a:latin typeface="Arial"/>
              <a:cs typeface="Arial"/>
            </a:endParaRPr>
          </a:p>
        </p:txBody>
      </p:sp>
      <p:sp>
        <p:nvSpPr>
          <p:cNvPr id="20" name="ZoneTexte 19"/>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12</a:t>
            </a:r>
            <a:r>
              <a:rPr lang="fr-FR" sz="2000" dirty="0" smtClean="0">
                <a:latin typeface="Arial"/>
                <a:cs typeface="Arial"/>
              </a:rPr>
              <a:t> </a:t>
            </a:r>
            <a:r>
              <a:rPr lang="fr-FR" sz="2000" dirty="0">
                <a:latin typeface="Arial"/>
                <a:cs typeface="Arial"/>
              </a:rPr>
              <a:t>-</a:t>
            </a:r>
            <a:r>
              <a:rPr lang="fr-FR" sz="2000" dirty="0" smtClean="0">
                <a:latin typeface="Arial"/>
                <a:cs typeface="Arial"/>
              </a:rPr>
              <a:t> OUTILS DE TEXTURE ARRI : </a:t>
            </a:r>
            <a:r>
              <a:rPr lang="fr-FR" sz="2000" dirty="0" smtClean="0">
                <a:solidFill>
                  <a:srgbClr val="800000"/>
                </a:solidFill>
                <a:latin typeface="Arial"/>
                <a:cs typeface="Arial"/>
              </a:rPr>
              <a:t>LE PIQUÉ</a:t>
            </a:r>
            <a:endParaRPr lang="fr-FR" sz="2000" dirty="0">
              <a:solidFill>
                <a:srgbClr val="800000"/>
              </a:solidFill>
              <a:latin typeface="Arial"/>
              <a:cs typeface="Arial"/>
            </a:endParaRPr>
          </a:p>
        </p:txBody>
      </p:sp>
      <p:cxnSp>
        <p:nvCxnSpPr>
          <p:cNvPr id="16" name="Connecteur droit 15"/>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5702300" y="205384"/>
            <a:ext cx="2705100" cy="398655"/>
          </a:xfrm>
          <a:prstGeom prst="rect">
            <a:avLst/>
          </a:prstGeom>
          <a:solidFill>
            <a:srgbClr val="FFFFFF"/>
          </a:solidFill>
          <a:ln>
            <a:solidFill>
              <a:srgbClr val="800000"/>
            </a:solidFill>
          </a:ln>
          <a:effectLst>
            <a:outerShdw blurRad="50800" dist="38100" dir="2700000" algn="tl" rotWithShape="0">
              <a:prstClr val="black">
                <a:alpha val="40000"/>
              </a:prstClr>
            </a:outerShdw>
          </a:effectLst>
        </p:spPr>
        <p:txBody>
          <a:bodyPr wrap="square" tIns="36000" bIns="54000" rtlCol="0">
            <a:spAutoFit/>
          </a:bodyPr>
          <a:lstStyle/>
          <a:p>
            <a:pPr algn="ctr"/>
            <a:r>
              <a:rPr lang="fr-FR" sz="2000" dirty="0" smtClean="0">
                <a:solidFill>
                  <a:srgbClr val="800000"/>
                </a:solidFill>
                <a:latin typeface="Arial"/>
                <a:cs typeface="Arial"/>
              </a:rPr>
              <a:t>ALEXA MINI &amp; AMIRA</a:t>
            </a:r>
            <a:endParaRPr lang="fr-FR" sz="2000" dirty="0">
              <a:solidFill>
                <a:srgbClr val="800000"/>
              </a:solidFill>
              <a:latin typeface="Arial"/>
              <a:cs typeface="Arial"/>
            </a:endParaRPr>
          </a:p>
        </p:txBody>
      </p:sp>
      <p:sp>
        <p:nvSpPr>
          <p:cNvPr id="6" name="ZoneTexte 5"/>
          <p:cNvSpPr txBox="1"/>
          <p:nvPr/>
        </p:nvSpPr>
        <p:spPr>
          <a:xfrm>
            <a:off x="5435601" y="669781"/>
            <a:ext cx="3556000" cy="1361592"/>
          </a:xfrm>
          <a:prstGeom prst="rect">
            <a:avLst/>
          </a:prstGeom>
          <a:solidFill>
            <a:schemeClr val="bg1"/>
          </a:solidFill>
          <a:ln>
            <a:solidFill>
              <a:srgbClr val="800000"/>
            </a:solidFill>
          </a:ln>
          <a:effectLst>
            <a:outerShdw blurRad="50800" dist="38100" dir="2700000" algn="tl" rotWithShape="0">
              <a:prstClr val="black">
                <a:alpha val="40000"/>
              </a:prstClr>
            </a:outerShdw>
          </a:effectLst>
        </p:spPr>
        <p:txBody>
          <a:bodyPr wrap="square" bIns="140400" rtlCol="0">
            <a:spAutoFit/>
          </a:bodyPr>
          <a:lstStyle/>
          <a:p>
            <a:pPr algn="ctr">
              <a:lnSpc>
                <a:spcPct val="120000"/>
              </a:lnSpc>
            </a:pPr>
            <a:r>
              <a:rPr lang="en-US" sz="1600" dirty="0" err="1" smtClean="0">
                <a:latin typeface="Arial"/>
                <a:cs typeface="Arial"/>
              </a:rPr>
              <a:t>Uniquement</a:t>
            </a:r>
            <a:r>
              <a:rPr lang="en-US" sz="1600" dirty="0" smtClean="0">
                <a:latin typeface="Arial"/>
                <a:cs typeface="Arial"/>
              </a:rPr>
              <a:t> </a:t>
            </a:r>
            <a:r>
              <a:rPr lang="en-US" sz="1600" dirty="0" err="1" smtClean="0">
                <a:latin typeface="Arial"/>
                <a:cs typeface="Arial"/>
              </a:rPr>
              <a:t>lorsqu’on</a:t>
            </a:r>
            <a:r>
              <a:rPr lang="en-US" sz="1600" dirty="0" smtClean="0">
                <a:latin typeface="Arial"/>
                <a:cs typeface="Arial"/>
              </a:rPr>
              <a:t> </a:t>
            </a:r>
            <a:r>
              <a:rPr lang="en-US" sz="1600" dirty="0" err="1" smtClean="0">
                <a:latin typeface="Arial"/>
                <a:cs typeface="Arial"/>
              </a:rPr>
              <a:t>règle</a:t>
            </a:r>
            <a:r>
              <a:rPr lang="en-US" sz="1600" dirty="0" smtClean="0">
                <a:latin typeface="Arial"/>
                <a:cs typeface="Arial"/>
              </a:rPr>
              <a:t> le format </a:t>
            </a:r>
            <a:r>
              <a:rPr lang="en-US" sz="1600" dirty="0" err="1" smtClean="0">
                <a:latin typeface="Arial"/>
                <a:cs typeface="Arial"/>
              </a:rPr>
              <a:t>d’enregistrement</a:t>
            </a:r>
            <a:r>
              <a:rPr lang="en-US" sz="1600" dirty="0" smtClean="0">
                <a:latin typeface="Arial"/>
                <a:cs typeface="Arial"/>
              </a:rPr>
              <a:t> / </a:t>
            </a:r>
            <a:r>
              <a:rPr lang="en-US" sz="1600" dirty="0" err="1" smtClean="0">
                <a:latin typeface="Arial"/>
                <a:cs typeface="Arial"/>
              </a:rPr>
              <a:t>capteur</a:t>
            </a:r>
            <a:r>
              <a:rPr lang="en-US" sz="1600" dirty="0" smtClean="0">
                <a:latin typeface="Arial"/>
                <a:cs typeface="Arial"/>
              </a:rPr>
              <a:t> </a:t>
            </a:r>
            <a:r>
              <a:rPr lang="en-US" sz="1600" dirty="0" err="1" smtClean="0">
                <a:latin typeface="Arial"/>
                <a:cs typeface="Arial"/>
              </a:rPr>
              <a:t>sur</a:t>
            </a:r>
            <a:r>
              <a:rPr lang="en-US" sz="1600" dirty="0" smtClean="0">
                <a:latin typeface="Arial"/>
                <a:cs typeface="Arial"/>
              </a:rPr>
              <a:t> : </a:t>
            </a:r>
            <a:r>
              <a:rPr lang="en-US" sz="1600" b="1" dirty="0">
                <a:latin typeface="Arial"/>
                <a:cs typeface="Arial"/>
              </a:rPr>
              <a:t>S16, 3.2K, 4K UHD </a:t>
            </a:r>
            <a:r>
              <a:rPr lang="en-US" sz="1600" b="1" dirty="0" err="1" smtClean="0">
                <a:latin typeface="Arial"/>
                <a:cs typeface="Arial"/>
              </a:rPr>
              <a:t>ou</a:t>
            </a:r>
            <a:r>
              <a:rPr lang="en-US" sz="1600" b="1" dirty="0" smtClean="0">
                <a:latin typeface="Arial"/>
                <a:cs typeface="Arial"/>
              </a:rPr>
              <a:t> 4</a:t>
            </a:r>
            <a:r>
              <a:rPr lang="en-US" sz="1600" b="1" dirty="0">
                <a:latin typeface="Arial"/>
                <a:cs typeface="Arial"/>
              </a:rPr>
              <a:t>:3 2.8K</a:t>
            </a:r>
            <a:r>
              <a:rPr lang="en-US" sz="1600" dirty="0">
                <a:latin typeface="Arial"/>
                <a:cs typeface="Arial"/>
              </a:rPr>
              <a:t>, </a:t>
            </a:r>
            <a:r>
              <a:rPr lang="en-US" sz="1600" dirty="0" smtClean="0">
                <a:latin typeface="Arial"/>
                <a:cs typeface="Arial"/>
              </a:rPr>
              <a:t>pas </a:t>
            </a:r>
            <a:r>
              <a:rPr lang="en-US" sz="1600" dirty="0" err="1" smtClean="0">
                <a:latin typeface="Arial"/>
                <a:cs typeface="Arial"/>
              </a:rPr>
              <a:t>sur</a:t>
            </a:r>
            <a:r>
              <a:rPr lang="en-US" sz="1600" dirty="0" smtClean="0">
                <a:latin typeface="Arial"/>
                <a:cs typeface="Arial"/>
              </a:rPr>
              <a:t> 1080p </a:t>
            </a:r>
            <a:r>
              <a:rPr lang="en-US" sz="1600" dirty="0" err="1" smtClean="0">
                <a:latin typeface="Arial"/>
                <a:cs typeface="Arial"/>
              </a:rPr>
              <a:t>ou</a:t>
            </a:r>
            <a:r>
              <a:rPr lang="en-US" sz="1600" dirty="0" smtClean="0">
                <a:latin typeface="Arial"/>
                <a:cs typeface="Arial"/>
              </a:rPr>
              <a:t> 2K. </a:t>
            </a:r>
            <a:endParaRPr lang="fr-FR" sz="1600" dirty="0">
              <a:latin typeface="Arial"/>
              <a:cs typeface="Arial"/>
            </a:endParaRPr>
          </a:p>
        </p:txBody>
      </p:sp>
    </p:spTree>
    <p:extLst>
      <p:ext uri="{BB962C8B-B14F-4D97-AF65-F5344CB8AC3E}">
        <p14:creationId xmlns:p14="http://schemas.microsoft.com/office/powerpoint/2010/main" val="3204652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21" grpId="0" animBg="1"/>
      <p:bldP spid="9" grpId="0"/>
      <p:bldP spid="15" grpId="0" animBg="1"/>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descr="Capture d’écran 2015-08-09 à 16.14.1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4526" y="1638303"/>
            <a:ext cx="3093602" cy="3505197"/>
          </a:xfrm>
          <a:prstGeom prst="rect">
            <a:avLst/>
          </a:prstGeom>
        </p:spPr>
      </p:pic>
      <p:pic>
        <p:nvPicPr>
          <p:cNvPr id="39" name="Image 38" descr="Capture d’écran 2015-08-09 à 16.13.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 y="1638303"/>
            <a:ext cx="3086963" cy="3505197"/>
          </a:xfrm>
          <a:prstGeom prst="rect">
            <a:avLst/>
          </a:prstGeom>
        </p:spPr>
      </p:pic>
      <p:pic>
        <p:nvPicPr>
          <p:cNvPr id="40" name="Image 39" descr="Capture d’écran 2015-08-09 à 16.15.3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5790" y="1642533"/>
            <a:ext cx="3078209" cy="3500967"/>
          </a:xfrm>
          <a:prstGeom prst="rect">
            <a:avLst/>
          </a:prstGeom>
        </p:spPr>
      </p:pic>
      <p:sp>
        <p:nvSpPr>
          <p:cNvPr id="5" name="object 5"/>
          <p:cNvSpPr txBox="1"/>
          <p:nvPr/>
        </p:nvSpPr>
        <p:spPr>
          <a:xfrm>
            <a:off x="3323590" y="1711960"/>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2</a:t>
            </a:r>
            <a:endParaRPr sz="1800">
              <a:latin typeface="Arial"/>
              <a:cs typeface="Arial"/>
            </a:endParaRPr>
          </a:p>
        </p:txBody>
      </p:sp>
      <p:sp>
        <p:nvSpPr>
          <p:cNvPr id="6" name="object 6"/>
          <p:cNvSpPr txBox="1"/>
          <p:nvPr/>
        </p:nvSpPr>
        <p:spPr>
          <a:xfrm>
            <a:off x="300990" y="1725929"/>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1</a:t>
            </a:r>
            <a:endParaRPr sz="1800">
              <a:latin typeface="Arial"/>
              <a:cs typeface="Arial"/>
            </a:endParaRPr>
          </a:p>
        </p:txBody>
      </p:sp>
      <p:sp>
        <p:nvSpPr>
          <p:cNvPr id="7" name="object 7"/>
          <p:cNvSpPr txBox="1"/>
          <p:nvPr/>
        </p:nvSpPr>
        <p:spPr>
          <a:xfrm>
            <a:off x="6447790" y="1739900"/>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3</a:t>
            </a:r>
            <a:endParaRPr sz="1800">
              <a:latin typeface="Arial"/>
              <a:cs typeface="Arial"/>
            </a:endParaRPr>
          </a:p>
        </p:txBody>
      </p:sp>
      <p:sp>
        <p:nvSpPr>
          <p:cNvPr id="14" name="object 14"/>
          <p:cNvSpPr txBox="1"/>
          <p:nvPr/>
        </p:nvSpPr>
        <p:spPr>
          <a:xfrm>
            <a:off x="0" y="312063"/>
            <a:ext cx="9067800" cy="430887"/>
          </a:xfrm>
          <a:prstGeom prst="rect">
            <a:avLst/>
          </a:prstGeom>
        </p:spPr>
        <p:txBody>
          <a:bodyPr vert="horz" wrap="square" lIns="0" tIns="0" rIns="0" bIns="0" rtlCol="0">
            <a:spAutoFit/>
          </a:bodyPr>
          <a:lstStyle/>
          <a:p>
            <a:pPr marR="1784985" lvl="6" indent="-914400" algn="ctr">
              <a:lnSpc>
                <a:spcPct val="120000"/>
              </a:lnSpc>
            </a:pPr>
            <a:r>
              <a:rPr lang="fr-FR" sz="2400" spc="-5" dirty="0" smtClean="0">
                <a:solidFill>
                  <a:srgbClr val="800000"/>
                </a:solidFill>
                <a:latin typeface="Arial"/>
                <a:cs typeface="Arial"/>
              </a:rPr>
              <a:t>Niveau de détail et piqué minimum</a:t>
            </a:r>
            <a:endParaRPr sz="2400" dirty="0">
              <a:latin typeface="Arial"/>
              <a:cs typeface="Arial"/>
            </a:endParaRPr>
          </a:p>
        </p:txBody>
      </p:sp>
      <p:sp>
        <p:nvSpPr>
          <p:cNvPr id="34" name="object 34"/>
          <p:cNvSpPr txBox="1"/>
          <p:nvPr/>
        </p:nvSpPr>
        <p:spPr>
          <a:xfrm>
            <a:off x="6553200" y="1276350"/>
            <a:ext cx="2535555" cy="323165"/>
          </a:xfrm>
          <a:prstGeom prst="rect">
            <a:avLst/>
          </a:prstGeom>
        </p:spPr>
        <p:txBody>
          <a:bodyPr vert="horz" wrap="square" lIns="0" tIns="0" rIns="0" bIns="0" rtlCol="0">
            <a:spAutoFit/>
          </a:bodyPr>
          <a:lstStyle/>
          <a:p>
            <a:pPr marL="12700" algn="r">
              <a:lnSpc>
                <a:spcPct val="100000"/>
              </a:lnSpc>
            </a:pPr>
            <a:r>
              <a:rPr lang="fr-FR" sz="1050" i="1" spc="-5" dirty="0" smtClean="0">
                <a:solidFill>
                  <a:srgbClr val="604A7B"/>
                </a:solidFill>
                <a:latin typeface="Arial"/>
                <a:cs typeface="Arial"/>
              </a:rPr>
              <a:t>Les photos ci-dessous viennent de captures d’écran en zoom</a:t>
            </a:r>
            <a:endParaRPr sz="1050" dirty="0">
              <a:latin typeface="Arial"/>
              <a:cs typeface="Arial"/>
            </a:endParaRPr>
          </a:p>
        </p:txBody>
      </p:sp>
      <p:sp>
        <p:nvSpPr>
          <p:cNvPr id="41" name="ZoneTexte 40"/>
          <p:cNvSpPr txBox="1"/>
          <p:nvPr/>
        </p:nvSpPr>
        <p:spPr>
          <a:xfrm>
            <a:off x="6350000" y="20572"/>
            <a:ext cx="2057400" cy="306322"/>
          </a:xfrm>
          <a:prstGeom prst="rect">
            <a:avLst/>
          </a:prstGeom>
          <a:solidFill>
            <a:srgbClr val="FFFFFF"/>
          </a:solidFill>
          <a:ln>
            <a:solidFill>
              <a:srgbClr val="800000"/>
            </a:solidFill>
          </a:ln>
          <a:effectLst>
            <a:outerShdw blurRad="50800" dist="38100" dir="2700000" algn="tl" rotWithShape="0">
              <a:prstClr val="black">
                <a:alpha val="40000"/>
              </a:prstClr>
            </a:outerShdw>
          </a:effectLst>
        </p:spPr>
        <p:txBody>
          <a:bodyPr wrap="square" tIns="36000" bIns="54000" rtlCol="0">
            <a:spAutoFit/>
          </a:bodyPr>
          <a:lstStyle/>
          <a:p>
            <a:pPr algn="ctr"/>
            <a:r>
              <a:rPr lang="fr-FR" sz="1400" dirty="0" smtClean="0">
                <a:solidFill>
                  <a:srgbClr val="800000"/>
                </a:solidFill>
                <a:latin typeface="Arial"/>
                <a:cs typeface="Arial"/>
              </a:rPr>
              <a:t>ALEXA MINI &amp; AMIRA</a:t>
            </a:r>
            <a:endParaRPr lang="fr-FR" sz="1400" dirty="0">
              <a:solidFill>
                <a:srgbClr val="800000"/>
              </a:solidFill>
              <a:latin typeface="Arial"/>
              <a:cs typeface="Arial"/>
            </a:endParaRPr>
          </a:p>
        </p:txBody>
      </p:sp>
      <p:sp>
        <p:nvSpPr>
          <p:cNvPr id="64" name="object 14"/>
          <p:cNvSpPr txBox="1"/>
          <p:nvPr/>
        </p:nvSpPr>
        <p:spPr>
          <a:xfrm>
            <a:off x="1524000" y="819150"/>
            <a:ext cx="7239000" cy="215444"/>
          </a:xfrm>
          <a:prstGeom prst="rect">
            <a:avLst/>
          </a:prstGeom>
        </p:spPr>
        <p:txBody>
          <a:bodyPr vert="horz" wrap="square" lIns="0" tIns="0" rIns="0" bIns="0" rtlCol="0">
            <a:spAutoFit/>
          </a:bodyPr>
          <a:lstStyle/>
          <a:p>
            <a:pPr marR="5080" indent="12700">
              <a:lnSpc>
                <a:spcPct val="120000"/>
              </a:lnSpc>
              <a:spcBef>
                <a:spcPts val="10"/>
              </a:spcBef>
            </a:pPr>
            <a:r>
              <a:rPr lang="fr-FR" sz="1200" spc="-5" dirty="0" smtClean="0">
                <a:latin typeface="Arial"/>
                <a:cs typeface="Arial"/>
              </a:rPr>
              <a:t>Le bruit est dû au zoom dans l’image mais on voit la différence dans la structure de la netteté</a:t>
            </a:r>
            <a:r>
              <a:rPr sz="1200" dirty="0" smtClean="0">
                <a:latin typeface="Arial"/>
                <a:cs typeface="Arial"/>
              </a:rPr>
              <a:t>.</a:t>
            </a:r>
            <a:endParaRPr sz="1200" dirty="0">
              <a:latin typeface="Arial"/>
              <a:cs typeface="Arial"/>
            </a:endParaRPr>
          </a:p>
        </p:txBody>
      </p:sp>
      <p:sp>
        <p:nvSpPr>
          <p:cNvPr id="43" name="ZoneTexte 42"/>
          <p:cNvSpPr txBox="1"/>
          <p:nvPr/>
        </p:nvSpPr>
        <p:spPr>
          <a:xfrm>
            <a:off x="19010" y="-20116"/>
            <a:ext cx="4179544" cy="338554"/>
          </a:xfrm>
          <a:prstGeom prst="rect">
            <a:avLst/>
          </a:prstGeom>
          <a:noFill/>
        </p:spPr>
        <p:txBody>
          <a:bodyPr wrap="square" rtlCol="0">
            <a:spAutoFit/>
          </a:bodyPr>
          <a:lstStyle/>
          <a:p>
            <a:r>
              <a:rPr lang="fr-FR" sz="1600" b="1" dirty="0" smtClean="0">
                <a:latin typeface="Arial"/>
                <a:cs typeface="Arial"/>
              </a:rPr>
              <a:t>12</a:t>
            </a:r>
            <a:r>
              <a:rPr lang="fr-FR" sz="1400" dirty="0" smtClean="0">
                <a:latin typeface="Arial"/>
                <a:cs typeface="Arial"/>
              </a:rPr>
              <a:t> - OUTILS DE TEXTURE ARRI : </a:t>
            </a:r>
            <a:r>
              <a:rPr lang="fr-FR" sz="1400" dirty="0">
                <a:solidFill>
                  <a:srgbClr val="800000"/>
                </a:solidFill>
                <a:latin typeface="Arial"/>
                <a:cs typeface="Arial"/>
              </a:rPr>
              <a:t>LE PIQUÉ</a:t>
            </a:r>
          </a:p>
        </p:txBody>
      </p:sp>
      <p:cxnSp>
        <p:nvCxnSpPr>
          <p:cNvPr id="17" name="Connecteur droit avec flèche 16"/>
          <p:cNvCxnSpPr/>
          <p:nvPr/>
        </p:nvCxnSpPr>
        <p:spPr>
          <a:xfrm>
            <a:off x="3086958" y="1449068"/>
            <a:ext cx="2915909" cy="0"/>
          </a:xfrm>
          <a:prstGeom prst="straightConnector1">
            <a:avLst/>
          </a:prstGeom>
          <a:ln w="57150" cmpd="sng">
            <a:solidFill>
              <a:srgbClr val="8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2" name="ZoneTexte 71"/>
          <p:cNvSpPr txBox="1"/>
          <p:nvPr/>
        </p:nvSpPr>
        <p:spPr>
          <a:xfrm>
            <a:off x="3860800" y="1211818"/>
            <a:ext cx="1473200" cy="369332"/>
          </a:xfrm>
          <a:prstGeom prst="rect">
            <a:avLst/>
          </a:prstGeom>
          <a:solidFill>
            <a:schemeClr val="bg1"/>
          </a:solidFill>
        </p:spPr>
        <p:txBody>
          <a:bodyPr wrap="square" rtlCol="0">
            <a:spAutoFit/>
          </a:bodyPr>
          <a:lstStyle/>
          <a:p>
            <a:pPr algn="ctr"/>
            <a:r>
              <a:rPr lang="fr-FR" spc="-5" dirty="0" smtClean="0">
                <a:latin typeface="Arial"/>
                <a:cs typeface="Arial"/>
              </a:rPr>
              <a:t>Piqué</a:t>
            </a:r>
            <a:endParaRPr lang="fr-FR" dirty="0">
              <a:latin typeface="Arial"/>
              <a:cs typeface="Arial"/>
            </a:endParaRPr>
          </a:p>
        </p:txBody>
      </p:sp>
      <p:cxnSp>
        <p:nvCxnSpPr>
          <p:cNvPr id="18" name="Connecteur droit 17"/>
          <p:cNvCxnSpPr/>
          <p:nvPr/>
        </p:nvCxnSpPr>
        <p:spPr>
          <a:xfrm flipV="1">
            <a:off x="114719" y="312063"/>
            <a:ext cx="3626896" cy="647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object 35"/>
          <p:cNvSpPr txBox="1"/>
          <p:nvPr/>
        </p:nvSpPr>
        <p:spPr>
          <a:xfrm>
            <a:off x="38548" y="361147"/>
            <a:ext cx="1681446" cy="327782"/>
          </a:xfrm>
          <a:prstGeom prst="rect">
            <a:avLst/>
          </a:prstGeom>
        </p:spPr>
        <p:txBody>
          <a:bodyPr vert="horz" wrap="square" lIns="0" tIns="0" rIns="0" bIns="0" rtlCol="0">
            <a:spAutoFit/>
          </a:bodyPr>
          <a:lstStyle/>
          <a:p>
            <a:pPr marL="12700">
              <a:lnSpc>
                <a:spcPct val="120000"/>
              </a:lnSpc>
            </a:pPr>
            <a:r>
              <a:rPr lang="fr-FR" sz="900" spc="-5" dirty="0" smtClean="0">
                <a:latin typeface="Arial"/>
                <a:cs typeface="Arial"/>
              </a:rPr>
              <a:t>ECHELLE </a:t>
            </a:r>
            <a:r>
              <a:rPr sz="900" spc="-5" dirty="0" smtClean="0">
                <a:latin typeface="Arial"/>
                <a:cs typeface="Arial"/>
              </a:rPr>
              <a:t>ARRI </a:t>
            </a:r>
            <a:r>
              <a:rPr sz="900" spc="-15" dirty="0" smtClean="0">
                <a:latin typeface="Arial"/>
                <a:cs typeface="Arial"/>
              </a:rPr>
              <a:t>PARAM</a:t>
            </a:r>
            <a:r>
              <a:rPr lang="fr-FR" sz="900" spc="-15" dirty="0" err="1" smtClean="0">
                <a:latin typeface="Arial"/>
                <a:cs typeface="Arial"/>
              </a:rPr>
              <a:t>È</a:t>
            </a:r>
            <a:r>
              <a:rPr sz="900" spc="-15" dirty="0" smtClean="0">
                <a:latin typeface="Arial"/>
                <a:cs typeface="Arial"/>
              </a:rPr>
              <a:t>T</a:t>
            </a:r>
            <a:r>
              <a:rPr lang="fr-FR" sz="900" spc="-15" dirty="0" smtClean="0">
                <a:latin typeface="Arial"/>
                <a:cs typeface="Arial"/>
              </a:rPr>
              <a:t>RE VISAGE FEMININ</a:t>
            </a:r>
            <a:endParaRPr sz="900" dirty="0">
              <a:latin typeface="Arial"/>
              <a:cs typeface="Arial"/>
            </a:endParaRPr>
          </a:p>
        </p:txBody>
      </p:sp>
    </p:spTree>
    <p:extLst>
      <p:ext uri="{BB962C8B-B14F-4D97-AF65-F5344CB8AC3E}">
        <p14:creationId xmlns:p14="http://schemas.microsoft.com/office/powerpoint/2010/main" val="1774296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P spid="34" grpId="0"/>
      <p:bldP spid="64" grpId="0"/>
      <p:bldP spid="7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descr="Capture d’écran 2015-08-09 à 16.26.3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55959" y="1634065"/>
            <a:ext cx="3096499" cy="3500967"/>
          </a:xfrm>
          <a:prstGeom prst="rect">
            <a:avLst/>
          </a:prstGeom>
        </p:spPr>
      </p:pic>
      <p:pic>
        <p:nvPicPr>
          <p:cNvPr id="38" name="Image 37" descr="Capture d’écran 2015-08-09 à 16.27.1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4526" y="1638302"/>
            <a:ext cx="3077920" cy="3496730"/>
          </a:xfrm>
          <a:prstGeom prst="rect">
            <a:avLst/>
          </a:prstGeom>
        </p:spPr>
      </p:pic>
      <p:pic>
        <p:nvPicPr>
          <p:cNvPr id="39" name="Image 38" descr="Capture d’écran 2015-08-09 à 16.27.4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38301"/>
            <a:ext cx="3103765" cy="3496731"/>
          </a:xfrm>
          <a:prstGeom prst="rect">
            <a:avLst/>
          </a:prstGeom>
        </p:spPr>
      </p:pic>
      <p:sp>
        <p:nvSpPr>
          <p:cNvPr id="6" name="object 6"/>
          <p:cNvSpPr txBox="1"/>
          <p:nvPr/>
        </p:nvSpPr>
        <p:spPr>
          <a:xfrm>
            <a:off x="3323590" y="1711960"/>
            <a:ext cx="153035" cy="285115"/>
          </a:xfrm>
          <a:prstGeom prst="rect">
            <a:avLst/>
          </a:prstGeom>
        </p:spPr>
        <p:txBody>
          <a:bodyPr vert="horz" wrap="square" lIns="0" tIns="0" rIns="0" bIns="0" rtlCol="0">
            <a:spAutoFit/>
          </a:bodyPr>
          <a:lstStyle/>
          <a:p>
            <a:pPr marL="12700">
              <a:lnSpc>
                <a:spcPct val="100000"/>
              </a:lnSpc>
            </a:pPr>
            <a:r>
              <a:rPr sz="1800" dirty="0">
                <a:solidFill>
                  <a:srgbClr val="00E100"/>
                </a:solidFill>
                <a:latin typeface="Arial"/>
                <a:cs typeface="Arial"/>
              </a:rPr>
              <a:t>5</a:t>
            </a:r>
            <a:endParaRPr sz="1800">
              <a:latin typeface="Arial"/>
              <a:cs typeface="Arial"/>
            </a:endParaRPr>
          </a:p>
        </p:txBody>
      </p:sp>
      <p:sp>
        <p:nvSpPr>
          <p:cNvPr id="7" name="object 7"/>
          <p:cNvSpPr txBox="1"/>
          <p:nvPr/>
        </p:nvSpPr>
        <p:spPr>
          <a:xfrm>
            <a:off x="300990" y="1725929"/>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4</a:t>
            </a:r>
            <a:endParaRPr sz="1800">
              <a:latin typeface="Arial"/>
              <a:cs typeface="Arial"/>
            </a:endParaRPr>
          </a:p>
        </p:txBody>
      </p:sp>
      <p:sp>
        <p:nvSpPr>
          <p:cNvPr id="8" name="object 8"/>
          <p:cNvSpPr txBox="1"/>
          <p:nvPr/>
        </p:nvSpPr>
        <p:spPr>
          <a:xfrm>
            <a:off x="6447790" y="1739900"/>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6</a:t>
            </a:r>
            <a:endParaRPr sz="1800">
              <a:latin typeface="Arial"/>
              <a:cs typeface="Arial"/>
            </a:endParaRPr>
          </a:p>
        </p:txBody>
      </p:sp>
      <p:sp>
        <p:nvSpPr>
          <p:cNvPr id="61" name="object 14"/>
          <p:cNvSpPr txBox="1"/>
          <p:nvPr/>
        </p:nvSpPr>
        <p:spPr>
          <a:xfrm>
            <a:off x="19009" y="305653"/>
            <a:ext cx="9067800" cy="430887"/>
          </a:xfrm>
          <a:prstGeom prst="rect">
            <a:avLst/>
          </a:prstGeom>
        </p:spPr>
        <p:txBody>
          <a:bodyPr vert="horz" wrap="square" lIns="0" tIns="0" rIns="0" bIns="0" rtlCol="0">
            <a:spAutoFit/>
          </a:bodyPr>
          <a:lstStyle/>
          <a:p>
            <a:pPr marR="1784985" lvl="6" indent="-914400" algn="ctr">
              <a:lnSpc>
                <a:spcPct val="120000"/>
              </a:lnSpc>
            </a:pPr>
            <a:r>
              <a:rPr lang="fr-FR" sz="2400" spc="-5" dirty="0" smtClean="0">
                <a:solidFill>
                  <a:srgbClr val="800000"/>
                </a:solidFill>
                <a:latin typeface="Arial"/>
                <a:cs typeface="Arial"/>
              </a:rPr>
              <a:t>Niveau de détail et piqué moyen</a:t>
            </a:r>
            <a:endParaRPr sz="2400" dirty="0">
              <a:latin typeface="Arial"/>
              <a:cs typeface="Arial"/>
            </a:endParaRPr>
          </a:p>
        </p:txBody>
      </p:sp>
      <p:sp>
        <p:nvSpPr>
          <p:cNvPr id="62" name="object 14"/>
          <p:cNvSpPr txBox="1"/>
          <p:nvPr/>
        </p:nvSpPr>
        <p:spPr>
          <a:xfrm>
            <a:off x="86785" y="752465"/>
            <a:ext cx="8953081" cy="473976"/>
          </a:xfrm>
          <a:prstGeom prst="rect">
            <a:avLst/>
          </a:prstGeom>
        </p:spPr>
        <p:txBody>
          <a:bodyPr vert="horz" wrap="square" lIns="0" tIns="0" rIns="0" bIns="0" rtlCol="0">
            <a:spAutoFit/>
          </a:bodyPr>
          <a:lstStyle/>
          <a:p>
            <a:pPr marL="84138" algn="ctr">
              <a:lnSpc>
                <a:spcPct val="120000"/>
              </a:lnSpc>
            </a:pPr>
            <a:r>
              <a:rPr lang="fr-FR" sz="1400" b="1" spc="-5" dirty="0" smtClean="0">
                <a:latin typeface="Arial"/>
                <a:cs typeface="Arial"/>
              </a:rPr>
              <a:t>L’image N°</a:t>
            </a:r>
            <a:r>
              <a:rPr lang="fr-FR" sz="1400" b="1" dirty="0" smtClean="0">
                <a:latin typeface="Arial"/>
                <a:cs typeface="Arial"/>
              </a:rPr>
              <a:t>5 est le réglage par défaut de la caméra</a:t>
            </a:r>
            <a:r>
              <a:rPr lang="fr-FR" sz="1200" dirty="0" smtClean="0">
                <a:latin typeface="Arial"/>
                <a:cs typeface="Arial"/>
              </a:rPr>
              <a:t>,</a:t>
            </a:r>
          </a:p>
          <a:p>
            <a:pPr marL="84138" algn="ctr">
              <a:lnSpc>
                <a:spcPct val="120000"/>
              </a:lnSpc>
            </a:pPr>
            <a:r>
              <a:rPr lang="fr-FR" sz="1200" dirty="0" smtClean="0">
                <a:latin typeface="Arial"/>
                <a:cs typeface="Arial"/>
              </a:rPr>
              <a:t> </a:t>
            </a:r>
            <a:r>
              <a:rPr lang="fr-FR" sz="1200" spc="-5" dirty="0" smtClean="0">
                <a:latin typeface="Arial"/>
                <a:cs typeface="Arial"/>
              </a:rPr>
              <a:t>c’est le niveau habituel sur une caméra Alexa</a:t>
            </a:r>
            <a:r>
              <a:rPr lang="fr-FR" sz="1200" dirty="0" smtClean="0">
                <a:latin typeface="Arial"/>
                <a:cs typeface="Arial"/>
              </a:rPr>
              <a:t>. </a:t>
            </a:r>
            <a:r>
              <a:rPr lang="fr-FR" sz="1200" spc="-5" dirty="0" smtClean="0">
                <a:latin typeface="Arial"/>
                <a:cs typeface="Arial"/>
              </a:rPr>
              <a:t>Les réglages de l’ARC </a:t>
            </a:r>
            <a:r>
              <a:rPr lang="fr-FR" sz="1200" spc="-10" dirty="0">
                <a:latin typeface="Arial"/>
                <a:cs typeface="Arial"/>
              </a:rPr>
              <a:t>(ARRIRAW </a:t>
            </a:r>
            <a:r>
              <a:rPr lang="fr-FR" sz="1200" spc="-5" dirty="0" err="1">
                <a:latin typeface="Arial"/>
                <a:cs typeface="Arial"/>
              </a:rPr>
              <a:t>Converter</a:t>
            </a:r>
            <a:r>
              <a:rPr lang="fr-FR" sz="1200" spc="-5" dirty="0">
                <a:latin typeface="Arial"/>
                <a:cs typeface="Arial"/>
              </a:rPr>
              <a:t>) </a:t>
            </a:r>
            <a:r>
              <a:rPr lang="fr-FR" sz="1200" dirty="0" smtClean="0">
                <a:latin typeface="Arial"/>
                <a:cs typeface="Arial"/>
              </a:rPr>
              <a:t>sont </a:t>
            </a:r>
            <a:r>
              <a:rPr lang="fr-FR" sz="1200" spc="-5" dirty="0" smtClean="0">
                <a:latin typeface="Arial"/>
                <a:cs typeface="Arial"/>
              </a:rPr>
              <a:t>F</a:t>
            </a:r>
            <a:r>
              <a:rPr lang="fr-FR" sz="1200" spc="-5" dirty="0">
                <a:latin typeface="Arial"/>
                <a:cs typeface="Arial"/>
              </a:rPr>
              <a:t>=100</a:t>
            </a:r>
            <a:r>
              <a:rPr lang="fr-FR" sz="1200" spc="-20" dirty="0">
                <a:latin typeface="Arial"/>
                <a:cs typeface="Arial"/>
              </a:rPr>
              <a:t> </a:t>
            </a:r>
            <a:r>
              <a:rPr lang="fr-FR" sz="1200" spc="-5" dirty="0">
                <a:latin typeface="Arial"/>
                <a:cs typeface="Arial"/>
              </a:rPr>
              <a:t>S=100</a:t>
            </a:r>
            <a:endParaRPr lang="fr-FR" sz="1200" dirty="0">
              <a:latin typeface="Arial"/>
              <a:cs typeface="Arial"/>
            </a:endParaRPr>
          </a:p>
        </p:txBody>
      </p:sp>
      <p:sp>
        <p:nvSpPr>
          <p:cNvPr id="63" name="ZoneTexte 62"/>
          <p:cNvSpPr txBox="1"/>
          <p:nvPr/>
        </p:nvSpPr>
        <p:spPr>
          <a:xfrm>
            <a:off x="6350000" y="20572"/>
            <a:ext cx="2057400" cy="306322"/>
          </a:xfrm>
          <a:prstGeom prst="rect">
            <a:avLst/>
          </a:prstGeom>
          <a:solidFill>
            <a:srgbClr val="FFFFFF"/>
          </a:solidFill>
          <a:ln>
            <a:solidFill>
              <a:srgbClr val="800000"/>
            </a:solidFill>
          </a:ln>
          <a:effectLst>
            <a:outerShdw blurRad="50800" dist="38100" dir="2700000" algn="tl" rotWithShape="0">
              <a:prstClr val="black">
                <a:alpha val="40000"/>
              </a:prstClr>
            </a:outerShdw>
          </a:effectLst>
        </p:spPr>
        <p:txBody>
          <a:bodyPr wrap="square" tIns="36000" bIns="54000" rtlCol="0">
            <a:spAutoFit/>
          </a:bodyPr>
          <a:lstStyle/>
          <a:p>
            <a:pPr algn="ctr"/>
            <a:r>
              <a:rPr lang="fr-FR" sz="1400" dirty="0" smtClean="0">
                <a:solidFill>
                  <a:srgbClr val="800000"/>
                </a:solidFill>
                <a:latin typeface="Arial"/>
                <a:cs typeface="Arial"/>
              </a:rPr>
              <a:t>ALEXA MINI &amp; AMIRA</a:t>
            </a:r>
            <a:endParaRPr lang="fr-FR" sz="1400" dirty="0">
              <a:solidFill>
                <a:srgbClr val="800000"/>
              </a:solidFill>
              <a:latin typeface="Arial"/>
              <a:cs typeface="Arial"/>
            </a:endParaRPr>
          </a:p>
        </p:txBody>
      </p:sp>
      <p:cxnSp>
        <p:nvCxnSpPr>
          <p:cNvPr id="69" name="Connecteur droit avec flèche 68"/>
          <p:cNvCxnSpPr/>
          <p:nvPr/>
        </p:nvCxnSpPr>
        <p:spPr>
          <a:xfrm>
            <a:off x="3086958" y="1449068"/>
            <a:ext cx="2915909" cy="0"/>
          </a:xfrm>
          <a:prstGeom prst="straightConnector1">
            <a:avLst/>
          </a:prstGeom>
          <a:ln w="57150" cmpd="sng">
            <a:solidFill>
              <a:srgbClr val="8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0" name="ZoneTexte 69"/>
          <p:cNvSpPr txBox="1"/>
          <p:nvPr/>
        </p:nvSpPr>
        <p:spPr>
          <a:xfrm>
            <a:off x="3860800" y="1211818"/>
            <a:ext cx="1473200" cy="369332"/>
          </a:xfrm>
          <a:prstGeom prst="rect">
            <a:avLst/>
          </a:prstGeom>
          <a:solidFill>
            <a:schemeClr val="bg1"/>
          </a:solidFill>
        </p:spPr>
        <p:txBody>
          <a:bodyPr wrap="square" rtlCol="0">
            <a:spAutoFit/>
          </a:bodyPr>
          <a:lstStyle/>
          <a:p>
            <a:pPr algn="ctr"/>
            <a:r>
              <a:rPr lang="fr-FR" spc="-5" dirty="0" smtClean="0">
                <a:latin typeface="Arial"/>
                <a:cs typeface="Arial"/>
              </a:rPr>
              <a:t>Piqué</a:t>
            </a:r>
            <a:endParaRPr lang="fr-FR" dirty="0">
              <a:latin typeface="Arial"/>
              <a:cs typeface="Arial"/>
            </a:endParaRPr>
          </a:p>
        </p:txBody>
      </p:sp>
      <p:cxnSp>
        <p:nvCxnSpPr>
          <p:cNvPr id="72" name="Connecteur droit 71"/>
          <p:cNvCxnSpPr/>
          <p:nvPr/>
        </p:nvCxnSpPr>
        <p:spPr>
          <a:xfrm flipV="1">
            <a:off x="114719" y="312063"/>
            <a:ext cx="3626896" cy="647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19010" y="-20116"/>
            <a:ext cx="4179544" cy="338554"/>
          </a:xfrm>
          <a:prstGeom prst="rect">
            <a:avLst/>
          </a:prstGeom>
          <a:noFill/>
        </p:spPr>
        <p:txBody>
          <a:bodyPr wrap="square" rtlCol="0">
            <a:spAutoFit/>
          </a:bodyPr>
          <a:lstStyle/>
          <a:p>
            <a:r>
              <a:rPr lang="fr-FR" sz="1600" b="1" dirty="0" smtClean="0">
                <a:latin typeface="Arial"/>
                <a:cs typeface="Arial"/>
              </a:rPr>
              <a:t>12</a:t>
            </a:r>
            <a:r>
              <a:rPr lang="fr-FR" sz="1400" dirty="0" smtClean="0">
                <a:latin typeface="Arial"/>
                <a:cs typeface="Arial"/>
              </a:rPr>
              <a:t> - OUTILS DE TEXTURE ARRI : </a:t>
            </a:r>
            <a:r>
              <a:rPr lang="fr-FR" sz="1400" dirty="0">
                <a:solidFill>
                  <a:srgbClr val="800000"/>
                </a:solidFill>
                <a:latin typeface="Arial"/>
                <a:cs typeface="Arial"/>
              </a:rPr>
              <a:t>LE PIQUÉ</a:t>
            </a:r>
          </a:p>
        </p:txBody>
      </p:sp>
      <p:sp>
        <p:nvSpPr>
          <p:cNvPr id="16" name="object 35"/>
          <p:cNvSpPr txBox="1"/>
          <p:nvPr/>
        </p:nvSpPr>
        <p:spPr>
          <a:xfrm>
            <a:off x="38548" y="361147"/>
            <a:ext cx="1681446" cy="327782"/>
          </a:xfrm>
          <a:prstGeom prst="rect">
            <a:avLst/>
          </a:prstGeom>
        </p:spPr>
        <p:txBody>
          <a:bodyPr vert="horz" wrap="square" lIns="0" tIns="0" rIns="0" bIns="0" rtlCol="0">
            <a:spAutoFit/>
          </a:bodyPr>
          <a:lstStyle/>
          <a:p>
            <a:pPr marL="12700">
              <a:lnSpc>
                <a:spcPct val="120000"/>
              </a:lnSpc>
            </a:pPr>
            <a:r>
              <a:rPr lang="fr-FR" sz="900" spc="-5" dirty="0" smtClean="0">
                <a:latin typeface="Arial"/>
                <a:cs typeface="Arial"/>
              </a:rPr>
              <a:t>ECHELLE </a:t>
            </a:r>
            <a:r>
              <a:rPr sz="900" spc="-5" dirty="0" smtClean="0">
                <a:latin typeface="Arial"/>
                <a:cs typeface="Arial"/>
              </a:rPr>
              <a:t>ARRI </a:t>
            </a:r>
            <a:r>
              <a:rPr sz="900" spc="-15" dirty="0" smtClean="0">
                <a:latin typeface="Arial"/>
                <a:cs typeface="Arial"/>
              </a:rPr>
              <a:t>PARAM</a:t>
            </a:r>
            <a:r>
              <a:rPr lang="fr-FR" sz="900" spc="-15" dirty="0" err="1" smtClean="0">
                <a:latin typeface="Arial"/>
                <a:cs typeface="Arial"/>
              </a:rPr>
              <a:t>È</a:t>
            </a:r>
            <a:r>
              <a:rPr sz="900" spc="-15" dirty="0" smtClean="0">
                <a:latin typeface="Arial"/>
                <a:cs typeface="Arial"/>
              </a:rPr>
              <a:t>T</a:t>
            </a:r>
            <a:r>
              <a:rPr lang="fr-FR" sz="900" spc="-15" dirty="0" smtClean="0">
                <a:latin typeface="Arial"/>
                <a:cs typeface="Arial"/>
              </a:rPr>
              <a:t>RE VISAGE FEMININ</a:t>
            </a:r>
            <a:endParaRPr sz="900" dirty="0">
              <a:latin typeface="Arial"/>
              <a:cs typeface="Arial"/>
            </a:endParaRPr>
          </a:p>
        </p:txBody>
      </p:sp>
    </p:spTree>
    <p:extLst>
      <p:ext uri="{BB962C8B-B14F-4D97-AF65-F5344CB8AC3E}">
        <p14:creationId xmlns:p14="http://schemas.microsoft.com/office/powerpoint/2010/main" val="648820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61" grpId="0"/>
      <p:bldP spid="62" grpId="0"/>
      <p:bldP spid="70"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descr="Capture d’écran 2015-08-09 à 20.01.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365" y="1638301"/>
            <a:ext cx="3097103" cy="3496729"/>
          </a:xfrm>
          <a:prstGeom prst="rect">
            <a:avLst/>
          </a:prstGeom>
        </p:spPr>
      </p:pic>
      <p:pic>
        <p:nvPicPr>
          <p:cNvPr id="37" name="Image 36" descr="Capture d’écran 2015-08-09 à 20.01.5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4367" y="1636572"/>
            <a:ext cx="3091969" cy="3498457"/>
          </a:xfrm>
          <a:prstGeom prst="rect">
            <a:avLst/>
          </a:prstGeom>
        </p:spPr>
      </p:pic>
      <p:pic>
        <p:nvPicPr>
          <p:cNvPr id="38" name="Image 37" descr="Capture d’écran 2015-08-09 à 20.00.4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38302"/>
            <a:ext cx="3067885" cy="3496729"/>
          </a:xfrm>
          <a:prstGeom prst="rect">
            <a:avLst/>
          </a:prstGeom>
        </p:spPr>
      </p:pic>
      <p:sp>
        <p:nvSpPr>
          <p:cNvPr id="5" name="object 5"/>
          <p:cNvSpPr txBox="1"/>
          <p:nvPr/>
        </p:nvSpPr>
        <p:spPr>
          <a:xfrm>
            <a:off x="3323590" y="1718310"/>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8</a:t>
            </a:r>
            <a:endParaRPr sz="1800">
              <a:latin typeface="Arial"/>
              <a:cs typeface="Arial"/>
            </a:endParaRPr>
          </a:p>
        </p:txBody>
      </p:sp>
      <p:sp>
        <p:nvSpPr>
          <p:cNvPr id="6" name="object 6"/>
          <p:cNvSpPr txBox="1"/>
          <p:nvPr/>
        </p:nvSpPr>
        <p:spPr>
          <a:xfrm>
            <a:off x="300990" y="1732279"/>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7</a:t>
            </a:r>
            <a:endParaRPr sz="1800">
              <a:latin typeface="Arial"/>
              <a:cs typeface="Arial"/>
            </a:endParaRPr>
          </a:p>
        </p:txBody>
      </p:sp>
      <p:sp>
        <p:nvSpPr>
          <p:cNvPr id="7" name="object 7"/>
          <p:cNvSpPr txBox="1"/>
          <p:nvPr/>
        </p:nvSpPr>
        <p:spPr>
          <a:xfrm>
            <a:off x="6447790" y="1746250"/>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9</a:t>
            </a:r>
            <a:endParaRPr sz="1800">
              <a:latin typeface="Arial"/>
              <a:cs typeface="Arial"/>
            </a:endParaRPr>
          </a:p>
        </p:txBody>
      </p:sp>
      <p:sp>
        <p:nvSpPr>
          <p:cNvPr id="35" name="object 35"/>
          <p:cNvSpPr txBox="1">
            <a:spLocks noGrp="1"/>
          </p:cNvSpPr>
          <p:nvPr>
            <p:ph type="sldNum" sz="quarter" idx="7"/>
          </p:nvPr>
        </p:nvSpPr>
        <p:spPr>
          <a:prstGeom prst="rect">
            <a:avLst/>
          </a:prstGeom>
        </p:spPr>
        <p:txBody>
          <a:bodyPr vert="horz" wrap="square" lIns="0" tIns="58485" rIns="0" bIns="0" rtlCol="0">
            <a:spAutoFit/>
          </a:bodyPr>
          <a:lstStyle/>
          <a:p>
            <a:pPr marL="1682750">
              <a:lnSpc>
                <a:spcPts val="1160"/>
              </a:lnSpc>
            </a:pPr>
            <a:r>
              <a:rPr sz="1050" spc="-5" dirty="0" smtClean="0">
                <a:solidFill>
                  <a:srgbClr val="FFFFFF"/>
                </a:solidFill>
              </a:rPr>
              <a:t>V</a:t>
            </a:r>
            <a:r>
              <a:rPr lang="fr-FR" sz="1050" spc="-5" dirty="0" smtClean="0">
                <a:solidFill>
                  <a:srgbClr val="FFFFFF"/>
                </a:solidFill>
              </a:rPr>
              <a:t>5</a:t>
            </a:r>
            <a:r>
              <a:rPr sz="1050" spc="-5" dirty="0" smtClean="0">
                <a:solidFill>
                  <a:srgbClr val="FFFFFF"/>
                </a:solidFill>
              </a:rPr>
              <a:t> </a:t>
            </a:r>
            <a:r>
              <a:rPr spc="-5" dirty="0">
                <a:solidFill>
                  <a:srgbClr val="FFFFFF"/>
                </a:solidFill>
              </a:rPr>
              <a:t>Page</a:t>
            </a:r>
            <a:r>
              <a:rPr spc="-90" dirty="0">
                <a:solidFill>
                  <a:srgbClr val="FFFFFF"/>
                </a:solidFill>
              </a:rPr>
              <a:t> </a:t>
            </a:r>
            <a:fld id="{81D60167-4931-47E6-BA6A-407CBD079E47}" type="slidenum">
              <a:rPr sz="1050" dirty="0">
                <a:solidFill>
                  <a:srgbClr val="FFFFFF"/>
                </a:solidFill>
              </a:rPr>
              <a:t>176</a:t>
            </a:fld>
            <a:endParaRPr sz="1050" dirty="0">
              <a:solidFill>
                <a:srgbClr val="FFFFFF"/>
              </a:solidFill>
            </a:endParaRPr>
          </a:p>
        </p:txBody>
      </p:sp>
      <p:sp>
        <p:nvSpPr>
          <p:cNvPr id="84" name="object 14"/>
          <p:cNvSpPr txBox="1"/>
          <p:nvPr/>
        </p:nvSpPr>
        <p:spPr>
          <a:xfrm>
            <a:off x="0" y="430045"/>
            <a:ext cx="9067800" cy="430887"/>
          </a:xfrm>
          <a:prstGeom prst="rect">
            <a:avLst/>
          </a:prstGeom>
        </p:spPr>
        <p:txBody>
          <a:bodyPr vert="horz" wrap="square" lIns="0" tIns="0" rIns="0" bIns="0" rtlCol="0">
            <a:spAutoFit/>
          </a:bodyPr>
          <a:lstStyle/>
          <a:p>
            <a:pPr marR="1784985" lvl="6" indent="-914400" algn="ctr">
              <a:lnSpc>
                <a:spcPct val="120000"/>
              </a:lnSpc>
            </a:pPr>
            <a:r>
              <a:rPr lang="fr-FR" sz="2400" spc="-5" dirty="0" smtClean="0">
                <a:solidFill>
                  <a:srgbClr val="800000"/>
                </a:solidFill>
                <a:latin typeface="Arial"/>
                <a:cs typeface="Arial"/>
              </a:rPr>
              <a:t>Niveau de détail et piqué maximum</a:t>
            </a:r>
            <a:endParaRPr sz="2400" dirty="0">
              <a:latin typeface="Arial"/>
              <a:cs typeface="Arial"/>
            </a:endParaRPr>
          </a:p>
        </p:txBody>
      </p:sp>
      <p:sp>
        <p:nvSpPr>
          <p:cNvPr id="40" name="ZoneTexte 39"/>
          <p:cNvSpPr txBox="1"/>
          <p:nvPr/>
        </p:nvSpPr>
        <p:spPr>
          <a:xfrm>
            <a:off x="6350000" y="20572"/>
            <a:ext cx="2057400" cy="306322"/>
          </a:xfrm>
          <a:prstGeom prst="rect">
            <a:avLst/>
          </a:prstGeom>
          <a:solidFill>
            <a:srgbClr val="FFFFFF"/>
          </a:solidFill>
          <a:ln>
            <a:solidFill>
              <a:srgbClr val="800000"/>
            </a:solidFill>
          </a:ln>
          <a:effectLst>
            <a:outerShdw blurRad="50800" dist="38100" dir="2700000" algn="tl" rotWithShape="0">
              <a:prstClr val="black">
                <a:alpha val="40000"/>
              </a:prstClr>
            </a:outerShdw>
          </a:effectLst>
        </p:spPr>
        <p:txBody>
          <a:bodyPr wrap="square" tIns="36000" bIns="54000" rtlCol="0">
            <a:spAutoFit/>
          </a:bodyPr>
          <a:lstStyle/>
          <a:p>
            <a:pPr algn="ctr"/>
            <a:r>
              <a:rPr lang="fr-FR" sz="1400" dirty="0" smtClean="0">
                <a:solidFill>
                  <a:srgbClr val="800000"/>
                </a:solidFill>
                <a:latin typeface="Arial"/>
                <a:cs typeface="Arial"/>
              </a:rPr>
              <a:t>ALEXA MINI &amp; AMIRA</a:t>
            </a:r>
            <a:endParaRPr lang="fr-FR" sz="1400" dirty="0">
              <a:solidFill>
                <a:srgbClr val="800000"/>
              </a:solidFill>
              <a:latin typeface="Arial"/>
              <a:cs typeface="Arial"/>
            </a:endParaRPr>
          </a:p>
        </p:txBody>
      </p:sp>
      <p:cxnSp>
        <p:nvCxnSpPr>
          <p:cNvPr id="47" name="Connecteur droit avec flèche 46"/>
          <p:cNvCxnSpPr/>
          <p:nvPr/>
        </p:nvCxnSpPr>
        <p:spPr>
          <a:xfrm>
            <a:off x="3086958" y="1449068"/>
            <a:ext cx="2915909" cy="0"/>
          </a:xfrm>
          <a:prstGeom prst="straightConnector1">
            <a:avLst/>
          </a:prstGeom>
          <a:ln w="57150" cmpd="sng">
            <a:solidFill>
              <a:srgbClr val="8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8" name="ZoneTexte 47"/>
          <p:cNvSpPr txBox="1"/>
          <p:nvPr/>
        </p:nvSpPr>
        <p:spPr>
          <a:xfrm>
            <a:off x="3860800" y="1211818"/>
            <a:ext cx="1473200" cy="369332"/>
          </a:xfrm>
          <a:prstGeom prst="rect">
            <a:avLst/>
          </a:prstGeom>
          <a:solidFill>
            <a:schemeClr val="bg1"/>
          </a:solidFill>
        </p:spPr>
        <p:txBody>
          <a:bodyPr wrap="square" rtlCol="0">
            <a:spAutoFit/>
          </a:bodyPr>
          <a:lstStyle/>
          <a:p>
            <a:pPr algn="ctr"/>
            <a:r>
              <a:rPr lang="fr-FR" spc="-5" dirty="0" smtClean="0">
                <a:latin typeface="Arial"/>
                <a:cs typeface="Arial"/>
              </a:rPr>
              <a:t>Piqué</a:t>
            </a:r>
            <a:endParaRPr lang="fr-FR" dirty="0">
              <a:latin typeface="Arial"/>
              <a:cs typeface="Arial"/>
            </a:endParaRPr>
          </a:p>
        </p:txBody>
      </p:sp>
      <p:cxnSp>
        <p:nvCxnSpPr>
          <p:cNvPr id="17" name="Connecteur droit 16"/>
          <p:cNvCxnSpPr/>
          <p:nvPr/>
        </p:nvCxnSpPr>
        <p:spPr>
          <a:xfrm flipV="1">
            <a:off x="114719" y="312063"/>
            <a:ext cx="3626896" cy="647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9010" y="-20116"/>
            <a:ext cx="4179544" cy="338554"/>
          </a:xfrm>
          <a:prstGeom prst="rect">
            <a:avLst/>
          </a:prstGeom>
          <a:noFill/>
        </p:spPr>
        <p:txBody>
          <a:bodyPr wrap="square" rtlCol="0">
            <a:spAutoFit/>
          </a:bodyPr>
          <a:lstStyle/>
          <a:p>
            <a:r>
              <a:rPr lang="fr-FR" sz="1600" b="1" dirty="0" smtClean="0">
                <a:latin typeface="Arial"/>
                <a:cs typeface="Arial"/>
              </a:rPr>
              <a:t>12</a:t>
            </a:r>
            <a:r>
              <a:rPr lang="fr-FR" sz="1400" dirty="0" smtClean="0">
                <a:latin typeface="Arial"/>
                <a:cs typeface="Arial"/>
              </a:rPr>
              <a:t> - OUTILS DE TEXTURE ARRI : </a:t>
            </a:r>
            <a:r>
              <a:rPr lang="fr-FR" sz="1400" dirty="0">
                <a:solidFill>
                  <a:srgbClr val="800000"/>
                </a:solidFill>
                <a:latin typeface="Arial"/>
                <a:cs typeface="Arial"/>
              </a:rPr>
              <a:t>LE PIQUÉ</a:t>
            </a:r>
          </a:p>
        </p:txBody>
      </p:sp>
      <p:sp>
        <p:nvSpPr>
          <p:cNvPr id="19" name="object 35"/>
          <p:cNvSpPr txBox="1"/>
          <p:nvPr/>
        </p:nvSpPr>
        <p:spPr>
          <a:xfrm>
            <a:off x="38548" y="361147"/>
            <a:ext cx="1681446" cy="327782"/>
          </a:xfrm>
          <a:prstGeom prst="rect">
            <a:avLst/>
          </a:prstGeom>
        </p:spPr>
        <p:txBody>
          <a:bodyPr vert="horz" wrap="square" lIns="0" tIns="0" rIns="0" bIns="0" rtlCol="0">
            <a:spAutoFit/>
          </a:bodyPr>
          <a:lstStyle/>
          <a:p>
            <a:pPr marL="12700">
              <a:lnSpc>
                <a:spcPct val="120000"/>
              </a:lnSpc>
            </a:pPr>
            <a:r>
              <a:rPr lang="fr-FR" sz="900" spc="-5" dirty="0" smtClean="0">
                <a:latin typeface="Arial"/>
                <a:cs typeface="Arial"/>
              </a:rPr>
              <a:t>ECHELLE </a:t>
            </a:r>
            <a:r>
              <a:rPr sz="900" spc="-5" dirty="0" smtClean="0">
                <a:latin typeface="Arial"/>
                <a:cs typeface="Arial"/>
              </a:rPr>
              <a:t>ARRI </a:t>
            </a:r>
            <a:r>
              <a:rPr sz="900" spc="-15" dirty="0" smtClean="0">
                <a:latin typeface="Arial"/>
                <a:cs typeface="Arial"/>
              </a:rPr>
              <a:t>PARAM</a:t>
            </a:r>
            <a:r>
              <a:rPr lang="fr-FR" sz="900" spc="-15" dirty="0" err="1" smtClean="0">
                <a:latin typeface="Arial"/>
                <a:cs typeface="Arial"/>
              </a:rPr>
              <a:t>È</a:t>
            </a:r>
            <a:r>
              <a:rPr sz="900" spc="-15" dirty="0" smtClean="0">
                <a:latin typeface="Arial"/>
                <a:cs typeface="Arial"/>
              </a:rPr>
              <a:t>T</a:t>
            </a:r>
            <a:r>
              <a:rPr lang="fr-FR" sz="900" spc="-15" dirty="0" smtClean="0">
                <a:latin typeface="Arial"/>
                <a:cs typeface="Arial"/>
              </a:rPr>
              <a:t>RE VISAGE FEMININ</a:t>
            </a:r>
            <a:endParaRPr sz="900" dirty="0">
              <a:latin typeface="Arial"/>
              <a:cs typeface="Arial"/>
            </a:endParaRPr>
          </a:p>
        </p:txBody>
      </p:sp>
    </p:spTree>
    <p:extLst>
      <p:ext uri="{BB962C8B-B14F-4D97-AF65-F5344CB8AC3E}">
        <p14:creationId xmlns:p14="http://schemas.microsoft.com/office/powerpoint/2010/main" val="2003268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5" grpId="0"/>
      <p:bldP spid="84" grpId="0"/>
      <p:bldP spid="4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descr="Capture d’écran 2015-08-09 à 16.13.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 y="1638304"/>
            <a:ext cx="3079504" cy="3496728"/>
          </a:xfrm>
          <a:prstGeom prst="rect">
            <a:avLst/>
          </a:prstGeom>
        </p:spPr>
      </p:pic>
      <p:pic>
        <p:nvPicPr>
          <p:cNvPr id="38" name="Image 37" descr="Capture d’écran 2015-08-09 à 16.27.1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4526" y="1638302"/>
            <a:ext cx="3077920" cy="3496730"/>
          </a:xfrm>
          <a:prstGeom prst="rect">
            <a:avLst/>
          </a:prstGeom>
        </p:spPr>
      </p:pic>
      <p:pic>
        <p:nvPicPr>
          <p:cNvPr id="39" name="Image 38" descr="Capture d’écran 2015-08-09 à 20.01.5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4367" y="1630222"/>
            <a:ext cx="3091969" cy="3498457"/>
          </a:xfrm>
          <a:prstGeom prst="rect">
            <a:avLst/>
          </a:prstGeom>
        </p:spPr>
      </p:pic>
      <p:sp>
        <p:nvSpPr>
          <p:cNvPr id="4" name="object 4"/>
          <p:cNvSpPr txBox="1"/>
          <p:nvPr/>
        </p:nvSpPr>
        <p:spPr>
          <a:xfrm>
            <a:off x="3323590" y="1711960"/>
            <a:ext cx="153035" cy="285115"/>
          </a:xfrm>
          <a:prstGeom prst="rect">
            <a:avLst/>
          </a:prstGeom>
        </p:spPr>
        <p:txBody>
          <a:bodyPr vert="horz" wrap="square" lIns="0" tIns="0" rIns="0" bIns="0" rtlCol="0">
            <a:spAutoFit/>
          </a:bodyPr>
          <a:lstStyle/>
          <a:p>
            <a:pPr marL="12700">
              <a:lnSpc>
                <a:spcPct val="100000"/>
              </a:lnSpc>
            </a:pPr>
            <a:r>
              <a:rPr sz="1800" dirty="0">
                <a:solidFill>
                  <a:srgbClr val="00E100"/>
                </a:solidFill>
                <a:latin typeface="Arial"/>
                <a:cs typeface="Arial"/>
              </a:rPr>
              <a:t>5</a:t>
            </a:r>
            <a:endParaRPr sz="1800">
              <a:latin typeface="Arial"/>
              <a:cs typeface="Arial"/>
            </a:endParaRPr>
          </a:p>
        </p:txBody>
      </p:sp>
      <p:sp>
        <p:nvSpPr>
          <p:cNvPr id="5" name="object 5"/>
          <p:cNvSpPr txBox="1"/>
          <p:nvPr/>
        </p:nvSpPr>
        <p:spPr>
          <a:xfrm>
            <a:off x="300990" y="1725929"/>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1</a:t>
            </a:r>
            <a:endParaRPr sz="1800" dirty="0">
              <a:latin typeface="Arial"/>
              <a:cs typeface="Arial"/>
            </a:endParaRPr>
          </a:p>
        </p:txBody>
      </p:sp>
      <p:sp>
        <p:nvSpPr>
          <p:cNvPr id="6" name="object 6"/>
          <p:cNvSpPr txBox="1"/>
          <p:nvPr/>
        </p:nvSpPr>
        <p:spPr>
          <a:xfrm>
            <a:off x="6447790" y="1739900"/>
            <a:ext cx="153035" cy="285115"/>
          </a:xfrm>
          <a:prstGeom prst="rect">
            <a:avLst/>
          </a:prstGeom>
        </p:spPr>
        <p:txBody>
          <a:bodyPr vert="horz" wrap="square" lIns="0" tIns="0" rIns="0" bIns="0" rtlCol="0">
            <a:spAutoFit/>
          </a:bodyPr>
          <a:lstStyle/>
          <a:p>
            <a:pPr marL="12700">
              <a:lnSpc>
                <a:spcPct val="100000"/>
              </a:lnSpc>
            </a:pPr>
            <a:r>
              <a:rPr sz="1800" dirty="0">
                <a:solidFill>
                  <a:srgbClr val="FFFFFF"/>
                </a:solidFill>
                <a:latin typeface="Arial"/>
                <a:cs typeface="Arial"/>
              </a:rPr>
              <a:t>9</a:t>
            </a:r>
            <a:endParaRPr sz="1800">
              <a:latin typeface="Arial"/>
              <a:cs typeface="Arial"/>
            </a:endParaRPr>
          </a:p>
        </p:txBody>
      </p:sp>
      <p:sp>
        <p:nvSpPr>
          <p:cNvPr id="13" name="object 13"/>
          <p:cNvSpPr txBox="1"/>
          <p:nvPr/>
        </p:nvSpPr>
        <p:spPr>
          <a:xfrm>
            <a:off x="314958" y="314522"/>
            <a:ext cx="8721580" cy="369332"/>
          </a:xfrm>
          <a:prstGeom prst="rect">
            <a:avLst/>
          </a:prstGeom>
        </p:spPr>
        <p:txBody>
          <a:bodyPr vert="horz" wrap="square" lIns="0" tIns="0" rIns="0" bIns="0" rtlCol="0">
            <a:spAutoFit/>
          </a:bodyPr>
          <a:lstStyle/>
          <a:p>
            <a:pPr marL="12700" algn="ctr">
              <a:lnSpc>
                <a:spcPct val="100000"/>
              </a:lnSpc>
            </a:pPr>
            <a:r>
              <a:rPr lang="fr-FR" sz="2400" dirty="0" smtClean="0">
                <a:solidFill>
                  <a:srgbClr val="800000"/>
                </a:solidFill>
                <a:latin typeface="Arial"/>
                <a:cs typeface="Arial"/>
              </a:rPr>
              <a:t>Du niveau minimum au niveau maximum de piqué et de détail</a:t>
            </a:r>
            <a:endParaRPr sz="2400" dirty="0">
              <a:latin typeface="Arial"/>
              <a:cs typeface="Arial"/>
            </a:endParaRPr>
          </a:p>
        </p:txBody>
      </p:sp>
      <p:sp>
        <p:nvSpPr>
          <p:cNvPr id="14" name="object 14"/>
          <p:cNvSpPr txBox="1"/>
          <p:nvPr/>
        </p:nvSpPr>
        <p:spPr>
          <a:xfrm>
            <a:off x="1600201" y="954801"/>
            <a:ext cx="6248400" cy="287258"/>
          </a:xfrm>
          <a:prstGeom prst="rect">
            <a:avLst/>
          </a:prstGeom>
        </p:spPr>
        <p:txBody>
          <a:bodyPr vert="horz" wrap="square" lIns="0" tIns="0" rIns="0" bIns="0" rtlCol="0">
            <a:spAutoFit/>
          </a:bodyPr>
          <a:lstStyle/>
          <a:p>
            <a:pPr marL="154940" marR="5080" indent="-142240" algn="ctr">
              <a:lnSpc>
                <a:spcPct val="120000"/>
              </a:lnSpc>
            </a:pPr>
            <a:r>
              <a:rPr lang="fr-FR" sz="1600" b="1" spc="-5" dirty="0" smtClean="0">
                <a:solidFill>
                  <a:srgbClr val="000000"/>
                </a:solidFill>
                <a:latin typeface="Arial"/>
                <a:cs typeface="Arial"/>
              </a:rPr>
              <a:t>L’image N°</a:t>
            </a:r>
            <a:r>
              <a:rPr sz="1600" b="1" dirty="0" smtClean="0">
                <a:solidFill>
                  <a:srgbClr val="000000"/>
                </a:solidFill>
                <a:latin typeface="Arial"/>
                <a:cs typeface="Arial"/>
              </a:rPr>
              <a:t>5 </a:t>
            </a:r>
            <a:r>
              <a:rPr lang="fr-FR" sz="1600" b="1" spc="-5" dirty="0" smtClean="0">
                <a:solidFill>
                  <a:srgbClr val="000000"/>
                </a:solidFill>
                <a:latin typeface="Arial"/>
                <a:cs typeface="Arial"/>
              </a:rPr>
              <a:t>est le réglage par défaut de la caméra</a:t>
            </a:r>
            <a:r>
              <a:rPr sz="1400" spc="-5" dirty="0" smtClean="0">
                <a:latin typeface="Arial"/>
                <a:cs typeface="Arial"/>
              </a:rPr>
              <a:t> </a:t>
            </a:r>
            <a:endParaRPr sz="1400" dirty="0">
              <a:latin typeface="Arial"/>
              <a:cs typeface="Arial"/>
            </a:endParaRPr>
          </a:p>
        </p:txBody>
      </p:sp>
      <p:sp>
        <p:nvSpPr>
          <p:cNvPr id="15" name="object 15"/>
          <p:cNvSpPr/>
          <p:nvPr/>
        </p:nvSpPr>
        <p:spPr>
          <a:xfrm>
            <a:off x="147320" y="772159"/>
            <a:ext cx="1275080" cy="7175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48589" y="802640"/>
            <a:ext cx="397510" cy="223520"/>
          </a:xfrm>
          <a:custGeom>
            <a:avLst/>
            <a:gdLst/>
            <a:ahLst/>
            <a:cxnLst/>
            <a:rect l="l" t="t" r="r" b="b"/>
            <a:pathLst>
              <a:path w="397509" h="223519">
                <a:moveTo>
                  <a:pt x="0" y="0"/>
                </a:moveTo>
                <a:lnTo>
                  <a:pt x="397510" y="0"/>
                </a:lnTo>
                <a:lnTo>
                  <a:pt x="397510" y="223520"/>
                </a:lnTo>
                <a:lnTo>
                  <a:pt x="0" y="223520"/>
                </a:lnTo>
                <a:lnTo>
                  <a:pt x="0" y="0"/>
                </a:lnTo>
                <a:close/>
              </a:path>
            </a:pathLst>
          </a:custGeom>
          <a:ln w="9344">
            <a:solidFill>
              <a:srgbClr val="000000"/>
            </a:solidFill>
          </a:ln>
        </p:spPr>
        <p:txBody>
          <a:bodyPr wrap="square" lIns="0" tIns="0" rIns="0" bIns="0" rtlCol="0"/>
          <a:lstStyle/>
          <a:p>
            <a:endParaRPr/>
          </a:p>
        </p:txBody>
      </p:sp>
      <p:sp>
        <p:nvSpPr>
          <p:cNvPr id="17" name="object 17"/>
          <p:cNvSpPr/>
          <p:nvPr/>
        </p:nvSpPr>
        <p:spPr>
          <a:xfrm>
            <a:off x="148589" y="80264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18" name="object 18"/>
          <p:cNvSpPr/>
          <p:nvPr/>
        </p:nvSpPr>
        <p:spPr>
          <a:xfrm>
            <a:off x="546100" y="102616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19" name="object 19"/>
          <p:cNvSpPr/>
          <p:nvPr/>
        </p:nvSpPr>
        <p:spPr>
          <a:xfrm>
            <a:off x="148589" y="779780"/>
            <a:ext cx="397510" cy="223520"/>
          </a:xfrm>
          <a:custGeom>
            <a:avLst/>
            <a:gdLst/>
            <a:ahLst/>
            <a:cxnLst/>
            <a:rect l="l" t="t" r="r" b="b"/>
            <a:pathLst>
              <a:path w="397509" h="223519">
                <a:moveTo>
                  <a:pt x="0" y="0"/>
                </a:moveTo>
                <a:lnTo>
                  <a:pt x="397510" y="0"/>
                </a:lnTo>
                <a:lnTo>
                  <a:pt x="397510" y="223520"/>
                </a:lnTo>
                <a:lnTo>
                  <a:pt x="0" y="223520"/>
                </a:lnTo>
                <a:lnTo>
                  <a:pt x="0" y="0"/>
                </a:lnTo>
                <a:close/>
              </a:path>
            </a:pathLst>
          </a:custGeom>
          <a:ln w="9344">
            <a:solidFill>
              <a:srgbClr val="FFFF00"/>
            </a:solidFill>
          </a:ln>
        </p:spPr>
        <p:txBody>
          <a:bodyPr wrap="square" lIns="0" tIns="0" rIns="0" bIns="0" rtlCol="0"/>
          <a:lstStyle/>
          <a:p>
            <a:endParaRPr/>
          </a:p>
        </p:txBody>
      </p:sp>
      <p:sp>
        <p:nvSpPr>
          <p:cNvPr id="20" name="object 20"/>
          <p:cNvSpPr/>
          <p:nvPr/>
        </p:nvSpPr>
        <p:spPr>
          <a:xfrm>
            <a:off x="148589" y="779780"/>
            <a:ext cx="0" cy="0"/>
          </a:xfrm>
          <a:custGeom>
            <a:avLst/>
            <a:gdLst/>
            <a:ahLst/>
            <a:cxnLst/>
            <a:rect l="l" t="t" r="r" b="b"/>
            <a:pathLst>
              <a:path>
                <a:moveTo>
                  <a:pt x="0" y="0"/>
                </a:moveTo>
                <a:lnTo>
                  <a:pt x="0" y="0"/>
                </a:lnTo>
              </a:path>
            </a:pathLst>
          </a:custGeom>
          <a:ln w="9344">
            <a:solidFill>
              <a:srgbClr val="FFFF00"/>
            </a:solidFill>
          </a:ln>
        </p:spPr>
        <p:txBody>
          <a:bodyPr wrap="square" lIns="0" tIns="0" rIns="0" bIns="0" rtlCol="0"/>
          <a:lstStyle/>
          <a:p>
            <a:endParaRPr/>
          </a:p>
        </p:txBody>
      </p:sp>
      <p:sp>
        <p:nvSpPr>
          <p:cNvPr id="21" name="object 21"/>
          <p:cNvSpPr/>
          <p:nvPr/>
        </p:nvSpPr>
        <p:spPr>
          <a:xfrm>
            <a:off x="546100" y="1003300"/>
            <a:ext cx="0" cy="0"/>
          </a:xfrm>
          <a:custGeom>
            <a:avLst/>
            <a:gdLst/>
            <a:ahLst/>
            <a:cxnLst/>
            <a:rect l="l" t="t" r="r" b="b"/>
            <a:pathLst>
              <a:path>
                <a:moveTo>
                  <a:pt x="0" y="0"/>
                </a:moveTo>
                <a:lnTo>
                  <a:pt x="0" y="0"/>
                </a:lnTo>
              </a:path>
            </a:pathLst>
          </a:custGeom>
          <a:ln w="9344">
            <a:solidFill>
              <a:srgbClr val="FFFF00"/>
            </a:solidFill>
          </a:ln>
        </p:spPr>
        <p:txBody>
          <a:bodyPr wrap="square" lIns="0" tIns="0" rIns="0" bIns="0" rtlCol="0"/>
          <a:lstStyle/>
          <a:p>
            <a:endParaRPr/>
          </a:p>
        </p:txBody>
      </p:sp>
      <p:sp>
        <p:nvSpPr>
          <p:cNvPr id="22" name="object 22"/>
          <p:cNvSpPr/>
          <p:nvPr/>
        </p:nvSpPr>
        <p:spPr>
          <a:xfrm>
            <a:off x="563880" y="1041400"/>
            <a:ext cx="397510" cy="223520"/>
          </a:xfrm>
          <a:custGeom>
            <a:avLst/>
            <a:gdLst/>
            <a:ahLst/>
            <a:cxnLst/>
            <a:rect l="l" t="t" r="r" b="b"/>
            <a:pathLst>
              <a:path w="397509" h="223519">
                <a:moveTo>
                  <a:pt x="0" y="0"/>
                </a:moveTo>
                <a:lnTo>
                  <a:pt x="397510" y="0"/>
                </a:lnTo>
                <a:lnTo>
                  <a:pt x="397510" y="223520"/>
                </a:lnTo>
                <a:lnTo>
                  <a:pt x="0" y="223520"/>
                </a:lnTo>
                <a:lnTo>
                  <a:pt x="0" y="0"/>
                </a:lnTo>
                <a:close/>
              </a:path>
            </a:pathLst>
          </a:custGeom>
          <a:ln w="9344">
            <a:solidFill>
              <a:srgbClr val="000000"/>
            </a:solidFill>
          </a:ln>
        </p:spPr>
        <p:txBody>
          <a:bodyPr wrap="square" lIns="0" tIns="0" rIns="0" bIns="0" rtlCol="0"/>
          <a:lstStyle/>
          <a:p>
            <a:endParaRPr/>
          </a:p>
        </p:txBody>
      </p:sp>
      <p:sp>
        <p:nvSpPr>
          <p:cNvPr id="23" name="object 23"/>
          <p:cNvSpPr/>
          <p:nvPr/>
        </p:nvSpPr>
        <p:spPr>
          <a:xfrm>
            <a:off x="563880" y="104140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24" name="object 24"/>
          <p:cNvSpPr/>
          <p:nvPr/>
        </p:nvSpPr>
        <p:spPr>
          <a:xfrm>
            <a:off x="961389" y="1264919"/>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25" name="object 25"/>
          <p:cNvSpPr/>
          <p:nvPr/>
        </p:nvSpPr>
        <p:spPr>
          <a:xfrm>
            <a:off x="563880" y="1018539"/>
            <a:ext cx="397510" cy="223520"/>
          </a:xfrm>
          <a:custGeom>
            <a:avLst/>
            <a:gdLst/>
            <a:ahLst/>
            <a:cxnLst/>
            <a:rect l="l" t="t" r="r" b="b"/>
            <a:pathLst>
              <a:path w="397509" h="223519">
                <a:moveTo>
                  <a:pt x="0" y="0"/>
                </a:moveTo>
                <a:lnTo>
                  <a:pt x="397510" y="0"/>
                </a:lnTo>
                <a:lnTo>
                  <a:pt x="397510" y="223520"/>
                </a:lnTo>
                <a:lnTo>
                  <a:pt x="0" y="223520"/>
                </a:lnTo>
                <a:lnTo>
                  <a:pt x="0" y="0"/>
                </a:lnTo>
                <a:close/>
              </a:path>
            </a:pathLst>
          </a:custGeom>
          <a:ln w="9344">
            <a:solidFill>
              <a:srgbClr val="FFFF00"/>
            </a:solidFill>
          </a:ln>
        </p:spPr>
        <p:txBody>
          <a:bodyPr wrap="square" lIns="0" tIns="0" rIns="0" bIns="0" rtlCol="0"/>
          <a:lstStyle/>
          <a:p>
            <a:endParaRPr/>
          </a:p>
        </p:txBody>
      </p:sp>
      <p:sp>
        <p:nvSpPr>
          <p:cNvPr id="26" name="object 26"/>
          <p:cNvSpPr/>
          <p:nvPr/>
        </p:nvSpPr>
        <p:spPr>
          <a:xfrm>
            <a:off x="563880" y="1018539"/>
            <a:ext cx="0" cy="0"/>
          </a:xfrm>
          <a:custGeom>
            <a:avLst/>
            <a:gdLst/>
            <a:ahLst/>
            <a:cxnLst/>
            <a:rect l="l" t="t" r="r" b="b"/>
            <a:pathLst>
              <a:path>
                <a:moveTo>
                  <a:pt x="0" y="0"/>
                </a:moveTo>
                <a:lnTo>
                  <a:pt x="0" y="0"/>
                </a:lnTo>
              </a:path>
            </a:pathLst>
          </a:custGeom>
          <a:ln w="9344">
            <a:solidFill>
              <a:srgbClr val="FFFF00"/>
            </a:solidFill>
          </a:ln>
        </p:spPr>
        <p:txBody>
          <a:bodyPr wrap="square" lIns="0" tIns="0" rIns="0" bIns="0" rtlCol="0"/>
          <a:lstStyle/>
          <a:p>
            <a:endParaRPr/>
          </a:p>
        </p:txBody>
      </p:sp>
      <p:sp>
        <p:nvSpPr>
          <p:cNvPr id="27" name="object 27"/>
          <p:cNvSpPr/>
          <p:nvPr/>
        </p:nvSpPr>
        <p:spPr>
          <a:xfrm>
            <a:off x="961389" y="1242060"/>
            <a:ext cx="0" cy="0"/>
          </a:xfrm>
          <a:custGeom>
            <a:avLst/>
            <a:gdLst/>
            <a:ahLst/>
            <a:cxnLst/>
            <a:rect l="l" t="t" r="r" b="b"/>
            <a:pathLst>
              <a:path>
                <a:moveTo>
                  <a:pt x="0" y="0"/>
                </a:moveTo>
                <a:lnTo>
                  <a:pt x="0" y="0"/>
                </a:lnTo>
              </a:path>
            </a:pathLst>
          </a:custGeom>
          <a:ln w="9344">
            <a:solidFill>
              <a:srgbClr val="FFFF00"/>
            </a:solidFill>
          </a:ln>
        </p:spPr>
        <p:txBody>
          <a:bodyPr wrap="square" lIns="0" tIns="0" rIns="0" bIns="0" rtlCol="0"/>
          <a:lstStyle/>
          <a:p>
            <a:endParaRPr/>
          </a:p>
        </p:txBody>
      </p:sp>
      <p:sp>
        <p:nvSpPr>
          <p:cNvPr id="28" name="object 28"/>
          <p:cNvSpPr/>
          <p:nvPr/>
        </p:nvSpPr>
        <p:spPr>
          <a:xfrm>
            <a:off x="988060" y="1273810"/>
            <a:ext cx="397510" cy="223520"/>
          </a:xfrm>
          <a:custGeom>
            <a:avLst/>
            <a:gdLst/>
            <a:ahLst/>
            <a:cxnLst/>
            <a:rect l="l" t="t" r="r" b="b"/>
            <a:pathLst>
              <a:path w="397509" h="223519">
                <a:moveTo>
                  <a:pt x="0" y="0"/>
                </a:moveTo>
                <a:lnTo>
                  <a:pt x="397509" y="0"/>
                </a:lnTo>
                <a:lnTo>
                  <a:pt x="397509" y="223519"/>
                </a:lnTo>
                <a:lnTo>
                  <a:pt x="0" y="223519"/>
                </a:lnTo>
                <a:lnTo>
                  <a:pt x="0" y="0"/>
                </a:lnTo>
                <a:close/>
              </a:path>
            </a:pathLst>
          </a:custGeom>
          <a:ln w="9344">
            <a:solidFill>
              <a:srgbClr val="000000"/>
            </a:solidFill>
          </a:ln>
        </p:spPr>
        <p:txBody>
          <a:bodyPr wrap="square" lIns="0" tIns="0" rIns="0" bIns="0" rtlCol="0"/>
          <a:lstStyle/>
          <a:p>
            <a:endParaRPr/>
          </a:p>
        </p:txBody>
      </p:sp>
      <p:sp>
        <p:nvSpPr>
          <p:cNvPr id="29" name="object 29"/>
          <p:cNvSpPr/>
          <p:nvPr/>
        </p:nvSpPr>
        <p:spPr>
          <a:xfrm>
            <a:off x="988060" y="127381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30" name="object 30"/>
          <p:cNvSpPr/>
          <p:nvPr/>
        </p:nvSpPr>
        <p:spPr>
          <a:xfrm>
            <a:off x="1385569" y="1497330"/>
            <a:ext cx="0" cy="0"/>
          </a:xfrm>
          <a:custGeom>
            <a:avLst/>
            <a:gdLst/>
            <a:ahLst/>
            <a:cxnLst/>
            <a:rect l="l" t="t" r="r" b="b"/>
            <a:pathLst>
              <a:path>
                <a:moveTo>
                  <a:pt x="0" y="0"/>
                </a:moveTo>
                <a:lnTo>
                  <a:pt x="0" y="0"/>
                </a:lnTo>
              </a:path>
            </a:pathLst>
          </a:custGeom>
          <a:ln w="9344">
            <a:solidFill>
              <a:srgbClr val="000000"/>
            </a:solidFill>
          </a:ln>
        </p:spPr>
        <p:txBody>
          <a:bodyPr wrap="square" lIns="0" tIns="0" rIns="0" bIns="0" rtlCol="0"/>
          <a:lstStyle/>
          <a:p>
            <a:endParaRPr/>
          </a:p>
        </p:txBody>
      </p:sp>
      <p:sp>
        <p:nvSpPr>
          <p:cNvPr id="31" name="object 31"/>
          <p:cNvSpPr/>
          <p:nvPr/>
        </p:nvSpPr>
        <p:spPr>
          <a:xfrm>
            <a:off x="988060" y="1250950"/>
            <a:ext cx="397510" cy="223520"/>
          </a:xfrm>
          <a:custGeom>
            <a:avLst/>
            <a:gdLst/>
            <a:ahLst/>
            <a:cxnLst/>
            <a:rect l="l" t="t" r="r" b="b"/>
            <a:pathLst>
              <a:path w="397509" h="223519">
                <a:moveTo>
                  <a:pt x="0" y="0"/>
                </a:moveTo>
                <a:lnTo>
                  <a:pt x="397509" y="0"/>
                </a:lnTo>
                <a:lnTo>
                  <a:pt x="397509" y="223520"/>
                </a:lnTo>
                <a:lnTo>
                  <a:pt x="0" y="223520"/>
                </a:lnTo>
                <a:lnTo>
                  <a:pt x="0" y="0"/>
                </a:lnTo>
                <a:close/>
              </a:path>
            </a:pathLst>
          </a:custGeom>
          <a:ln w="9344">
            <a:solidFill>
              <a:srgbClr val="FFFF00"/>
            </a:solidFill>
          </a:ln>
        </p:spPr>
        <p:txBody>
          <a:bodyPr wrap="square" lIns="0" tIns="0" rIns="0" bIns="0" rtlCol="0"/>
          <a:lstStyle/>
          <a:p>
            <a:endParaRPr/>
          </a:p>
        </p:txBody>
      </p:sp>
      <p:sp>
        <p:nvSpPr>
          <p:cNvPr id="32" name="object 32"/>
          <p:cNvSpPr/>
          <p:nvPr/>
        </p:nvSpPr>
        <p:spPr>
          <a:xfrm>
            <a:off x="988060" y="1250950"/>
            <a:ext cx="0" cy="0"/>
          </a:xfrm>
          <a:custGeom>
            <a:avLst/>
            <a:gdLst/>
            <a:ahLst/>
            <a:cxnLst/>
            <a:rect l="l" t="t" r="r" b="b"/>
            <a:pathLst>
              <a:path>
                <a:moveTo>
                  <a:pt x="0" y="0"/>
                </a:moveTo>
                <a:lnTo>
                  <a:pt x="0" y="0"/>
                </a:lnTo>
              </a:path>
            </a:pathLst>
          </a:custGeom>
          <a:ln w="9344">
            <a:solidFill>
              <a:srgbClr val="FFFF00"/>
            </a:solidFill>
          </a:ln>
        </p:spPr>
        <p:txBody>
          <a:bodyPr wrap="square" lIns="0" tIns="0" rIns="0" bIns="0" rtlCol="0"/>
          <a:lstStyle/>
          <a:p>
            <a:endParaRPr/>
          </a:p>
        </p:txBody>
      </p:sp>
      <p:sp>
        <p:nvSpPr>
          <p:cNvPr id="33" name="object 33"/>
          <p:cNvSpPr/>
          <p:nvPr/>
        </p:nvSpPr>
        <p:spPr>
          <a:xfrm>
            <a:off x="1385569" y="1474469"/>
            <a:ext cx="0" cy="0"/>
          </a:xfrm>
          <a:custGeom>
            <a:avLst/>
            <a:gdLst/>
            <a:ahLst/>
            <a:cxnLst/>
            <a:rect l="l" t="t" r="r" b="b"/>
            <a:pathLst>
              <a:path>
                <a:moveTo>
                  <a:pt x="0" y="0"/>
                </a:moveTo>
                <a:lnTo>
                  <a:pt x="0" y="0"/>
                </a:lnTo>
              </a:path>
            </a:pathLst>
          </a:custGeom>
          <a:ln w="9344">
            <a:solidFill>
              <a:srgbClr val="FFFF00"/>
            </a:solidFill>
          </a:ln>
        </p:spPr>
        <p:txBody>
          <a:bodyPr wrap="square" lIns="0" tIns="0" rIns="0" bIns="0" rtlCol="0"/>
          <a:lstStyle/>
          <a:p>
            <a:endParaRPr/>
          </a:p>
        </p:txBody>
      </p:sp>
      <p:sp>
        <p:nvSpPr>
          <p:cNvPr id="41" name="ZoneTexte 40"/>
          <p:cNvSpPr txBox="1"/>
          <p:nvPr/>
        </p:nvSpPr>
        <p:spPr>
          <a:xfrm>
            <a:off x="6350000" y="20572"/>
            <a:ext cx="2057400" cy="306322"/>
          </a:xfrm>
          <a:prstGeom prst="rect">
            <a:avLst/>
          </a:prstGeom>
          <a:solidFill>
            <a:srgbClr val="FFFFFF"/>
          </a:solidFill>
          <a:ln>
            <a:solidFill>
              <a:srgbClr val="800000"/>
            </a:solidFill>
          </a:ln>
          <a:effectLst>
            <a:outerShdw blurRad="50800" dist="38100" dir="2700000" algn="tl" rotWithShape="0">
              <a:prstClr val="black">
                <a:alpha val="40000"/>
              </a:prstClr>
            </a:outerShdw>
          </a:effectLst>
        </p:spPr>
        <p:txBody>
          <a:bodyPr wrap="square" tIns="36000" bIns="54000" rtlCol="0">
            <a:spAutoFit/>
          </a:bodyPr>
          <a:lstStyle/>
          <a:p>
            <a:pPr algn="ctr"/>
            <a:r>
              <a:rPr lang="fr-FR" sz="1400" dirty="0" smtClean="0">
                <a:solidFill>
                  <a:srgbClr val="800000"/>
                </a:solidFill>
                <a:latin typeface="Arial"/>
                <a:cs typeface="Arial"/>
              </a:rPr>
              <a:t>ALEXA MINI &amp; AMIRA</a:t>
            </a:r>
            <a:endParaRPr lang="fr-FR" sz="1400" dirty="0">
              <a:solidFill>
                <a:srgbClr val="800000"/>
              </a:solidFill>
              <a:latin typeface="Arial"/>
              <a:cs typeface="Arial"/>
            </a:endParaRPr>
          </a:p>
        </p:txBody>
      </p:sp>
      <p:cxnSp>
        <p:nvCxnSpPr>
          <p:cNvPr id="55" name="Connecteur droit avec flèche 54"/>
          <p:cNvCxnSpPr/>
          <p:nvPr/>
        </p:nvCxnSpPr>
        <p:spPr>
          <a:xfrm>
            <a:off x="3086958" y="1449068"/>
            <a:ext cx="2915909" cy="0"/>
          </a:xfrm>
          <a:prstGeom prst="straightConnector1">
            <a:avLst/>
          </a:prstGeom>
          <a:ln w="57150" cmpd="sng">
            <a:solidFill>
              <a:srgbClr val="8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ZoneTexte 55"/>
          <p:cNvSpPr txBox="1"/>
          <p:nvPr/>
        </p:nvSpPr>
        <p:spPr>
          <a:xfrm>
            <a:off x="3860800" y="1255275"/>
            <a:ext cx="1473200" cy="369332"/>
          </a:xfrm>
          <a:prstGeom prst="rect">
            <a:avLst/>
          </a:prstGeom>
          <a:solidFill>
            <a:schemeClr val="bg1"/>
          </a:solidFill>
        </p:spPr>
        <p:txBody>
          <a:bodyPr wrap="square" rtlCol="0">
            <a:spAutoFit/>
          </a:bodyPr>
          <a:lstStyle/>
          <a:p>
            <a:pPr algn="ctr"/>
            <a:r>
              <a:rPr lang="fr-FR" spc="-5" dirty="0" smtClean="0">
                <a:latin typeface="Arial"/>
                <a:cs typeface="Arial"/>
              </a:rPr>
              <a:t>Piqué</a:t>
            </a:r>
            <a:endParaRPr lang="fr-FR" dirty="0">
              <a:latin typeface="Arial"/>
              <a:cs typeface="Arial"/>
            </a:endParaRPr>
          </a:p>
        </p:txBody>
      </p:sp>
      <p:cxnSp>
        <p:nvCxnSpPr>
          <p:cNvPr id="34" name="Connecteur droit 33"/>
          <p:cNvCxnSpPr/>
          <p:nvPr/>
        </p:nvCxnSpPr>
        <p:spPr>
          <a:xfrm flipV="1">
            <a:off x="114719" y="312063"/>
            <a:ext cx="3626896" cy="647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ZoneTexte 34"/>
          <p:cNvSpPr txBox="1"/>
          <p:nvPr/>
        </p:nvSpPr>
        <p:spPr>
          <a:xfrm>
            <a:off x="19010" y="-20116"/>
            <a:ext cx="4179544" cy="338554"/>
          </a:xfrm>
          <a:prstGeom prst="rect">
            <a:avLst/>
          </a:prstGeom>
          <a:noFill/>
        </p:spPr>
        <p:txBody>
          <a:bodyPr wrap="square" rtlCol="0">
            <a:spAutoFit/>
          </a:bodyPr>
          <a:lstStyle/>
          <a:p>
            <a:r>
              <a:rPr lang="fr-FR" sz="1600" b="1" dirty="0" smtClean="0">
                <a:latin typeface="Arial"/>
                <a:cs typeface="Arial"/>
              </a:rPr>
              <a:t>12</a:t>
            </a:r>
            <a:r>
              <a:rPr lang="fr-FR" sz="1400" dirty="0" smtClean="0">
                <a:latin typeface="Arial"/>
                <a:cs typeface="Arial"/>
              </a:rPr>
              <a:t> - OUTILS DE TEXTURE ARRI : </a:t>
            </a:r>
            <a:r>
              <a:rPr lang="fr-FR" sz="1400" dirty="0">
                <a:solidFill>
                  <a:srgbClr val="800000"/>
                </a:solidFill>
                <a:latin typeface="Arial"/>
                <a:cs typeface="Arial"/>
              </a:rPr>
              <a:t>LE PIQUÉ</a:t>
            </a:r>
          </a:p>
        </p:txBody>
      </p:sp>
    </p:spTree>
    <p:extLst>
      <p:ext uri="{BB962C8B-B14F-4D97-AF65-F5344CB8AC3E}">
        <p14:creationId xmlns:p14="http://schemas.microsoft.com/office/powerpoint/2010/main" val="2283880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5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8"/>
          <p:cNvSpPr txBox="1"/>
          <p:nvPr/>
        </p:nvSpPr>
        <p:spPr>
          <a:xfrm>
            <a:off x="132414" y="4883151"/>
            <a:ext cx="2824480" cy="117767"/>
          </a:xfrm>
          <a:prstGeom prst="rect">
            <a:avLst/>
          </a:prstGeom>
        </p:spPr>
        <p:txBody>
          <a:bodyPr vert="horz" wrap="square" lIns="0" tIns="0" rIns="0" bIns="0" rtlCol="0">
            <a:spAutoFit/>
          </a:bodyPr>
          <a:lstStyle/>
          <a:p>
            <a:pPr marL="12700">
              <a:lnSpc>
                <a:spcPts val="910"/>
              </a:lnSpc>
            </a:pPr>
            <a:r>
              <a:rPr lang="fr-FR" sz="800" dirty="0" smtClean="0">
                <a:solidFill>
                  <a:srgbClr val="000090"/>
                </a:solidFill>
                <a:latin typeface="Arial"/>
                <a:cs typeface="Arial"/>
              </a:rPr>
              <a:t>Rapport de la réunion chez</a:t>
            </a:r>
            <a:r>
              <a:rPr sz="800" dirty="0" smtClean="0">
                <a:solidFill>
                  <a:srgbClr val="000090"/>
                </a:solidFill>
                <a:latin typeface="Arial"/>
                <a:cs typeface="Arial"/>
              </a:rPr>
              <a:t> </a:t>
            </a:r>
            <a:r>
              <a:rPr sz="800" dirty="0">
                <a:solidFill>
                  <a:srgbClr val="000090"/>
                </a:solidFill>
                <a:latin typeface="Arial"/>
                <a:cs typeface="Arial"/>
              </a:rPr>
              <a:t>ARRI Munich </a:t>
            </a:r>
            <a:r>
              <a:rPr lang="fr-FR" sz="800" dirty="0" smtClean="0">
                <a:solidFill>
                  <a:srgbClr val="000090"/>
                </a:solidFill>
                <a:latin typeface="Arial"/>
                <a:cs typeface="Arial"/>
              </a:rPr>
              <a:t>le 13 juillet </a:t>
            </a:r>
            <a:r>
              <a:rPr sz="800" dirty="0" smtClean="0">
                <a:solidFill>
                  <a:srgbClr val="000090"/>
                </a:solidFill>
                <a:latin typeface="Arial"/>
                <a:cs typeface="Arial"/>
              </a:rPr>
              <a:t>2015</a:t>
            </a:r>
            <a:endParaRPr sz="800" dirty="0">
              <a:latin typeface="Arial"/>
              <a:cs typeface="Arial"/>
            </a:endParaRPr>
          </a:p>
        </p:txBody>
      </p:sp>
      <p:sp>
        <p:nvSpPr>
          <p:cNvPr id="17" name="object 13"/>
          <p:cNvSpPr/>
          <p:nvPr/>
        </p:nvSpPr>
        <p:spPr>
          <a:xfrm>
            <a:off x="5702300" y="1202241"/>
            <a:ext cx="0" cy="0"/>
          </a:xfrm>
          <a:custGeom>
            <a:avLst/>
            <a:gdLst/>
            <a:ahLst/>
            <a:cxnLst/>
            <a:rect l="l" t="t" r="r" b="b"/>
            <a:pathLst>
              <a:path>
                <a:moveTo>
                  <a:pt x="0" y="0"/>
                </a:moveTo>
                <a:lnTo>
                  <a:pt x="0" y="0"/>
                </a:lnTo>
              </a:path>
            </a:pathLst>
          </a:custGeom>
          <a:ln w="3175">
            <a:solidFill>
              <a:srgbClr val="800000"/>
            </a:solidFill>
          </a:ln>
        </p:spPr>
        <p:txBody>
          <a:bodyPr wrap="square" lIns="0" tIns="0" rIns="0" bIns="0" rtlCol="0"/>
          <a:lstStyle/>
          <a:p>
            <a:endParaRPr/>
          </a:p>
        </p:txBody>
      </p:sp>
      <p:sp>
        <p:nvSpPr>
          <p:cNvPr id="19" name="ZoneTexte 18"/>
          <p:cNvSpPr txBox="1"/>
          <p:nvPr/>
        </p:nvSpPr>
        <p:spPr>
          <a:xfrm>
            <a:off x="0" y="840826"/>
            <a:ext cx="9144000" cy="461665"/>
          </a:xfrm>
          <a:prstGeom prst="rect">
            <a:avLst/>
          </a:prstGeom>
          <a:noFill/>
        </p:spPr>
        <p:txBody>
          <a:bodyPr wrap="square" rtlCol="0">
            <a:spAutoFit/>
          </a:bodyPr>
          <a:lstStyle/>
          <a:p>
            <a:pPr lvl="1"/>
            <a:r>
              <a:rPr lang="fr-FR" sz="2400" dirty="0" smtClean="0">
                <a:latin typeface="Arial"/>
                <a:cs typeface="Arial"/>
              </a:rPr>
              <a:t>EXEMPLE : ARRI</a:t>
            </a:r>
            <a:endParaRPr lang="fr-FR" sz="2400" dirty="0">
              <a:latin typeface="Arial"/>
              <a:cs typeface="Arial"/>
            </a:endParaRPr>
          </a:p>
        </p:txBody>
      </p:sp>
      <p:sp>
        <p:nvSpPr>
          <p:cNvPr id="21" name="Text Box 5"/>
          <p:cNvSpPr txBox="1">
            <a:spLocks noChangeArrowheads="1"/>
          </p:cNvSpPr>
          <p:nvPr/>
        </p:nvSpPr>
        <p:spPr bwMode="auto">
          <a:xfrm>
            <a:off x="3524039" y="610134"/>
            <a:ext cx="2103037" cy="855635"/>
          </a:xfrm>
          <a:prstGeom prst="rect">
            <a:avLst/>
          </a:prstGeom>
          <a:solidFill>
            <a:srgbClr val="FFF4D3"/>
          </a:solidFill>
          <a:ln w="25400">
            <a:solidFill>
              <a:srgbClr val="000000"/>
            </a:solidFill>
            <a:miter lim="800000"/>
            <a:headEnd type="none" w="sm" len="sm"/>
            <a:tailEnd type="none" w="sm" len="sm"/>
          </a:ln>
        </p:spPr>
        <p:txBody>
          <a:bodyPr wrap="square" lIns="91393" tIns="54000" rIns="91393" bIns="72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lnSpc>
                <a:spcPct val="120000"/>
              </a:lnSpc>
            </a:pPr>
            <a:r>
              <a:rPr lang="en-US" sz="2000" b="1" dirty="0" smtClean="0"/>
              <a:t>INTERNE A</a:t>
            </a:r>
          </a:p>
          <a:p>
            <a:pPr algn="ctr">
              <a:lnSpc>
                <a:spcPct val="120000"/>
              </a:lnSpc>
            </a:pPr>
            <a:r>
              <a:rPr lang="en-US" sz="2000" b="1" dirty="0" smtClean="0"/>
              <a:t>LA CAMERA</a:t>
            </a:r>
          </a:p>
        </p:txBody>
      </p:sp>
      <p:sp>
        <p:nvSpPr>
          <p:cNvPr id="22" name="ZoneTexte 21"/>
          <p:cNvSpPr txBox="1"/>
          <p:nvPr/>
        </p:nvSpPr>
        <p:spPr>
          <a:xfrm>
            <a:off x="280578" y="1523932"/>
            <a:ext cx="8698321" cy="1225977"/>
          </a:xfrm>
          <a:prstGeom prst="rect">
            <a:avLst/>
          </a:prstGeom>
          <a:noFill/>
        </p:spPr>
        <p:txBody>
          <a:bodyPr wrap="square" rtlCol="0">
            <a:spAutoFit/>
          </a:bodyPr>
          <a:lstStyle/>
          <a:p>
            <a:pPr>
              <a:lnSpc>
                <a:spcPct val="150000"/>
              </a:lnSpc>
            </a:pPr>
            <a:r>
              <a:rPr lang="fr-FR" dirty="0" smtClean="0">
                <a:solidFill>
                  <a:srgbClr val="800000"/>
                </a:solidFill>
                <a:latin typeface="Arial"/>
                <a:cs typeface="Arial"/>
              </a:rPr>
              <a:t>REGLER LA REDUCTION DE BRUIT</a:t>
            </a:r>
            <a:endParaRPr lang="fr-FR" dirty="0">
              <a:solidFill>
                <a:srgbClr val="800000"/>
              </a:solidFill>
              <a:latin typeface="Arial"/>
              <a:cs typeface="Arial"/>
            </a:endParaRPr>
          </a:p>
          <a:p>
            <a:pPr>
              <a:lnSpc>
                <a:spcPct val="150000"/>
              </a:lnSpc>
            </a:pPr>
            <a:r>
              <a:rPr lang="fr-FR" sz="1600" dirty="0" smtClean="0">
                <a:latin typeface="Arial"/>
                <a:cs typeface="Arial"/>
              </a:rPr>
              <a:t>Interne à la caméra pour le </a:t>
            </a:r>
            <a:r>
              <a:rPr lang="fr-FR" sz="1600" dirty="0" err="1" smtClean="0">
                <a:latin typeface="Arial"/>
                <a:cs typeface="Arial"/>
              </a:rPr>
              <a:t>ProRes</a:t>
            </a:r>
            <a:r>
              <a:rPr lang="fr-FR" sz="1600" dirty="0" smtClean="0">
                <a:latin typeface="Arial"/>
                <a:cs typeface="Arial"/>
              </a:rPr>
              <a:t> </a:t>
            </a:r>
            <a:r>
              <a:rPr lang="fr-FR" sz="1600" dirty="0">
                <a:latin typeface="Arial"/>
                <a:cs typeface="Arial"/>
              </a:rPr>
              <a:t>-</a:t>
            </a:r>
            <a:r>
              <a:rPr lang="fr-FR" sz="1600" dirty="0" smtClean="0">
                <a:latin typeface="Arial"/>
                <a:cs typeface="Arial"/>
              </a:rPr>
              <a:t> le paramètre de réduction de bruit joue également un rôle dans la perception du piqué.</a:t>
            </a:r>
            <a:endParaRPr lang="fr-FR" sz="1600" dirty="0" smtClean="0">
              <a:solidFill>
                <a:srgbClr val="800000"/>
              </a:solidFill>
              <a:latin typeface="Arial"/>
              <a:cs typeface="Arial"/>
            </a:endParaRPr>
          </a:p>
        </p:txBody>
      </p:sp>
      <p:sp>
        <p:nvSpPr>
          <p:cNvPr id="23" name="ZoneTexte 22"/>
          <p:cNvSpPr txBox="1"/>
          <p:nvPr/>
        </p:nvSpPr>
        <p:spPr>
          <a:xfrm>
            <a:off x="5847414" y="610134"/>
            <a:ext cx="3048000" cy="913798"/>
          </a:xfrm>
          <a:prstGeom prst="rect">
            <a:avLst/>
          </a:prstGeom>
          <a:solidFill>
            <a:srgbClr val="FFFFFF"/>
          </a:solidFill>
          <a:ln>
            <a:solidFill>
              <a:srgbClr val="800000"/>
            </a:solidFill>
          </a:ln>
          <a:effectLst>
            <a:outerShdw blurRad="50800" dist="38100" dir="2700000" algn="tl" rotWithShape="0">
              <a:prstClr val="black">
                <a:alpha val="40000"/>
              </a:prstClr>
            </a:outerShdw>
          </a:effectLst>
        </p:spPr>
        <p:txBody>
          <a:bodyPr wrap="square" tIns="72000" bIns="100800" rtlCol="0">
            <a:spAutoFit/>
          </a:bodyPr>
          <a:lstStyle/>
          <a:p>
            <a:pPr algn="ctr">
              <a:lnSpc>
                <a:spcPct val="120000"/>
              </a:lnSpc>
            </a:pPr>
            <a:r>
              <a:rPr lang="fr-FR" sz="2000" dirty="0" smtClean="0">
                <a:solidFill>
                  <a:srgbClr val="800000"/>
                </a:solidFill>
                <a:latin typeface="Arial"/>
                <a:cs typeface="Arial"/>
              </a:rPr>
              <a:t>ALEXA LF, ALEXA SXT,  </a:t>
            </a:r>
          </a:p>
          <a:p>
            <a:pPr algn="ctr">
              <a:lnSpc>
                <a:spcPct val="120000"/>
              </a:lnSpc>
            </a:pPr>
            <a:r>
              <a:rPr lang="fr-FR" sz="2000" dirty="0" smtClean="0">
                <a:solidFill>
                  <a:srgbClr val="800000"/>
                </a:solidFill>
                <a:latin typeface="Arial"/>
                <a:cs typeface="Arial"/>
              </a:rPr>
              <a:t>ALEXA MINI &amp; AMIRA</a:t>
            </a:r>
            <a:endParaRPr lang="fr-FR" sz="2000" dirty="0">
              <a:solidFill>
                <a:srgbClr val="800000"/>
              </a:solidFill>
              <a:latin typeface="Arial"/>
              <a:cs typeface="Arial"/>
            </a:endParaRPr>
          </a:p>
        </p:txBody>
      </p:sp>
      <p:sp>
        <p:nvSpPr>
          <p:cNvPr id="26" name="ZoneTexte 25"/>
          <p:cNvSpPr txBox="1"/>
          <p:nvPr/>
        </p:nvSpPr>
        <p:spPr>
          <a:xfrm>
            <a:off x="7239017" y="2741130"/>
            <a:ext cx="1372164" cy="307777"/>
          </a:xfrm>
          <a:prstGeom prst="rect">
            <a:avLst/>
          </a:prstGeom>
          <a:noFill/>
        </p:spPr>
        <p:txBody>
          <a:bodyPr wrap="square" rtlCol="0">
            <a:spAutoFit/>
          </a:bodyPr>
          <a:lstStyle/>
          <a:p>
            <a:pPr algn="ctr"/>
            <a:r>
              <a:rPr lang="fr-FR" sz="1400" dirty="0" smtClean="0">
                <a:solidFill>
                  <a:srgbClr val="800000"/>
                </a:solidFill>
                <a:latin typeface="Arial"/>
                <a:cs typeface="Arial"/>
              </a:rPr>
              <a:t>AMIRA</a:t>
            </a:r>
            <a:endParaRPr lang="fr-FR" sz="1400" dirty="0">
              <a:solidFill>
                <a:srgbClr val="800000"/>
              </a:solidFill>
              <a:latin typeface="Arial"/>
              <a:cs typeface="Arial"/>
            </a:endParaRPr>
          </a:p>
        </p:txBody>
      </p:sp>
      <p:sp>
        <p:nvSpPr>
          <p:cNvPr id="27" name="ZoneTexte 26"/>
          <p:cNvSpPr txBox="1"/>
          <p:nvPr/>
        </p:nvSpPr>
        <p:spPr>
          <a:xfrm>
            <a:off x="488028" y="2741130"/>
            <a:ext cx="2018701" cy="307777"/>
          </a:xfrm>
          <a:prstGeom prst="rect">
            <a:avLst/>
          </a:prstGeom>
          <a:noFill/>
        </p:spPr>
        <p:txBody>
          <a:bodyPr wrap="square" rtlCol="0">
            <a:spAutoFit/>
          </a:bodyPr>
          <a:lstStyle/>
          <a:p>
            <a:pPr algn="ctr"/>
            <a:r>
              <a:rPr lang="fr-FR" sz="1400" dirty="0" smtClean="0">
                <a:solidFill>
                  <a:srgbClr val="800000"/>
                </a:solidFill>
                <a:latin typeface="Arial"/>
                <a:cs typeface="Arial"/>
              </a:rPr>
              <a:t>ALEXA LF</a:t>
            </a:r>
            <a:endParaRPr lang="fr-FR" sz="1400" dirty="0">
              <a:solidFill>
                <a:srgbClr val="800000"/>
              </a:solidFill>
              <a:latin typeface="Arial"/>
              <a:cs typeface="Arial"/>
            </a:endParaRPr>
          </a:p>
        </p:txBody>
      </p:sp>
      <p:sp>
        <p:nvSpPr>
          <p:cNvPr id="28" name="ZoneTexte 27"/>
          <p:cNvSpPr txBox="1"/>
          <p:nvPr/>
        </p:nvSpPr>
        <p:spPr>
          <a:xfrm>
            <a:off x="3212394" y="2741130"/>
            <a:ext cx="2008420" cy="307777"/>
          </a:xfrm>
          <a:prstGeom prst="rect">
            <a:avLst/>
          </a:prstGeom>
          <a:noFill/>
        </p:spPr>
        <p:txBody>
          <a:bodyPr wrap="square" rtlCol="0">
            <a:spAutoFit/>
          </a:bodyPr>
          <a:lstStyle/>
          <a:p>
            <a:pPr algn="ctr"/>
            <a:r>
              <a:rPr lang="fr-FR" sz="1400" dirty="0" smtClean="0">
                <a:solidFill>
                  <a:srgbClr val="800000"/>
                </a:solidFill>
                <a:latin typeface="Arial"/>
                <a:cs typeface="Arial"/>
              </a:rPr>
              <a:t>ALEXA SXT</a:t>
            </a:r>
            <a:endParaRPr lang="fr-FR" sz="1400" dirty="0">
              <a:solidFill>
                <a:srgbClr val="800000"/>
              </a:solidFill>
              <a:latin typeface="Arial"/>
              <a:cs typeface="Arial"/>
            </a:endParaRPr>
          </a:p>
        </p:txBody>
      </p:sp>
      <p:pic>
        <p:nvPicPr>
          <p:cNvPr id="9" name="Image 8" descr="Capture d’écran 2018-03-27 à 19.50.4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028" y="3208868"/>
            <a:ext cx="2018701" cy="1411433"/>
          </a:xfrm>
          <a:prstGeom prst="rect">
            <a:avLst/>
          </a:prstGeom>
        </p:spPr>
      </p:pic>
      <p:pic>
        <p:nvPicPr>
          <p:cNvPr id="10" name="Image 9" descr="Capture d’écran 2018-03-27 à 19.51.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2394" y="3208867"/>
            <a:ext cx="2008420" cy="1411433"/>
          </a:xfrm>
          <a:prstGeom prst="rect">
            <a:avLst/>
          </a:prstGeom>
        </p:spPr>
      </p:pic>
      <p:sp>
        <p:nvSpPr>
          <p:cNvPr id="29" name="ZoneTexte 28"/>
          <p:cNvSpPr txBox="1"/>
          <p:nvPr/>
        </p:nvSpPr>
        <p:spPr>
          <a:xfrm>
            <a:off x="5931210" y="2739641"/>
            <a:ext cx="1457063" cy="307777"/>
          </a:xfrm>
          <a:prstGeom prst="rect">
            <a:avLst/>
          </a:prstGeom>
          <a:noFill/>
        </p:spPr>
        <p:txBody>
          <a:bodyPr wrap="square" rtlCol="0">
            <a:spAutoFit/>
          </a:bodyPr>
          <a:lstStyle/>
          <a:p>
            <a:pPr algn="ctr"/>
            <a:r>
              <a:rPr lang="fr-FR" sz="1400" dirty="0" smtClean="0">
                <a:solidFill>
                  <a:srgbClr val="800000"/>
                </a:solidFill>
                <a:latin typeface="Arial"/>
                <a:cs typeface="Arial"/>
              </a:rPr>
              <a:t>ALEXA MINI</a:t>
            </a:r>
            <a:endParaRPr lang="fr-FR" sz="1400" dirty="0">
              <a:solidFill>
                <a:srgbClr val="800000"/>
              </a:solidFill>
              <a:latin typeface="Arial"/>
              <a:cs typeface="Arial"/>
            </a:endParaRPr>
          </a:p>
        </p:txBody>
      </p:sp>
      <p:pic>
        <p:nvPicPr>
          <p:cNvPr id="30" name="Image 29" descr="Capture d’écran 2015-08-12 à 13.27.2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1211" y="3208868"/>
            <a:ext cx="2679970" cy="1411433"/>
          </a:xfrm>
          <a:prstGeom prst="rect">
            <a:avLst/>
          </a:prstGeom>
        </p:spPr>
      </p:pic>
      <p:sp>
        <p:nvSpPr>
          <p:cNvPr id="20" name="ZoneTexte 19"/>
          <p:cNvSpPr txBox="1"/>
          <p:nvPr/>
        </p:nvSpPr>
        <p:spPr>
          <a:xfrm>
            <a:off x="112145" y="22219"/>
            <a:ext cx="7126871" cy="461665"/>
          </a:xfrm>
          <a:prstGeom prst="rect">
            <a:avLst/>
          </a:prstGeom>
          <a:noFill/>
        </p:spPr>
        <p:txBody>
          <a:bodyPr wrap="square" rtlCol="0">
            <a:spAutoFit/>
          </a:bodyPr>
          <a:lstStyle/>
          <a:p>
            <a:r>
              <a:rPr lang="fr-FR" sz="2400" b="1" dirty="0" smtClean="0">
                <a:latin typeface="Arial"/>
                <a:cs typeface="Arial"/>
              </a:rPr>
              <a:t>12</a:t>
            </a:r>
            <a:r>
              <a:rPr lang="fr-FR" sz="2000" dirty="0" smtClean="0">
                <a:latin typeface="Arial"/>
                <a:cs typeface="Arial"/>
              </a:rPr>
              <a:t> - OUTILS DE TEXTURE ARRI : </a:t>
            </a:r>
            <a:r>
              <a:rPr lang="fr-FR" sz="2000" dirty="0" smtClean="0">
                <a:solidFill>
                  <a:srgbClr val="800000"/>
                </a:solidFill>
                <a:latin typeface="Arial"/>
                <a:cs typeface="Arial"/>
              </a:rPr>
              <a:t>REDUCTION DE BRUIT</a:t>
            </a:r>
            <a:endParaRPr lang="fr-FR" sz="2000" dirty="0">
              <a:solidFill>
                <a:srgbClr val="800000"/>
              </a:solidFill>
              <a:latin typeface="Arial"/>
              <a:cs typeface="Arial"/>
            </a:endParaRPr>
          </a:p>
        </p:txBody>
      </p:sp>
      <p:cxnSp>
        <p:nvCxnSpPr>
          <p:cNvPr id="24" name="Connecteur droit 2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object 8"/>
          <p:cNvSpPr txBox="1"/>
          <p:nvPr/>
        </p:nvSpPr>
        <p:spPr>
          <a:xfrm>
            <a:off x="445678" y="4687208"/>
            <a:ext cx="2061051" cy="124179"/>
          </a:xfrm>
          <a:prstGeom prst="rect">
            <a:avLst/>
          </a:prstGeom>
        </p:spPr>
        <p:txBody>
          <a:bodyPr vert="horz" wrap="square" lIns="0" tIns="0" rIns="0" bIns="0" rtlCol="0">
            <a:spAutoFit/>
          </a:bodyPr>
          <a:lstStyle/>
          <a:p>
            <a:pPr marL="12700" algn="ctr">
              <a:lnSpc>
                <a:spcPts val="910"/>
              </a:lnSpc>
            </a:pPr>
            <a:r>
              <a:rPr lang="fr-FR" sz="1050" dirty="0" smtClean="0">
                <a:latin typeface="Arial"/>
                <a:cs typeface="Arial"/>
              </a:rPr>
              <a:t>OFF/ON</a:t>
            </a:r>
            <a:endParaRPr sz="1050" dirty="0">
              <a:latin typeface="Arial"/>
              <a:cs typeface="Arial"/>
            </a:endParaRPr>
          </a:p>
        </p:txBody>
      </p:sp>
      <p:sp>
        <p:nvSpPr>
          <p:cNvPr id="25" name="object 8"/>
          <p:cNvSpPr txBox="1"/>
          <p:nvPr/>
        </p:nvSpPr>
        <p:spPr>
          <a:xfrm>
            <a:off x="3212394" y="4687207"/>
            <a:ext cx="2061051" cy="124179"/>
          </a:xfrm>
          <a:prstGeom prst="rect">
            <a:avLst/>
          </a:prstGeom>
        </p:spPr>
        <p:txBody>
          <a:bodyPr vert="horz" wrap="square" lIns="0" tIns="0" rIns="0" bIns="0" rtlCol="0">
            <a:spAutoFit/>
          </a:bodyPr>
          <a:lstStyle/>
          <a:p>
            <a:pPr marL="12700" algn="ctr">
              <a:lnSpc>
                <a:spcPts val="910"/>
              </a:lnSpc>
            </a:pPr>
            <a:r>
              <a:rPr lang="fr-FR" sz="1050" dirty="0" smtClean="0">
                <a:latin typeface="Arial"/>
                <a:cs typeface="Arial"/>
              </a:rPr>
              <a:t>OFF/ON</a:t>
            </a:r>
            <a:endParaRPr sz="1050" dirty="0">
              <a:latin typeface="Arial"/>
              <a:cs typeface="Arial"/>
            </a:endParaRPr>
          </a:p>
        </p:txBody>
      </p:sp>
      <p:sp>
        <p:nvSpPr>
          <p:cNvPr id="31" name="object 8"/>
          <p:cNvSpPr txBox="1"/>
          <p:nvPr/>
        </p:nvSpPr>
        <p:spPr>
          <a:xfrm>
            <a:off x="5931211" y="4715429"/>
            <a:ext cx="2679970" cy="124179"/>
          </a:xfrm>
          <a:prstGeom prst="rect">
            <a:avLst/>
          </a:prstGeom>
        </p:spPr>
        <p:txBody>
          <a:bodyPr vert="horz" wrap="square" lIns="0" tIns="0" rIns="0" bIns="0" rtlCol="0">
            <a:spAutoFit/>
          </a:bodyPr>
          <a:lstStyle/>
          <a:p>
            <a:pPr marL="12700" algn="ctr">
              <a:lnSpc>
                <a:spcPts val="910"/>
              </a:lnSpc>
            </a:pPr>
            <a:r>
              <a:rPr lang="fr-FR" sz="1050" dirty="0" smtClean="0">
                <a:latin typeface="Arial"/>
                <a:cs typeface="Arial"/>
              </a:rPr>
              <a:t>OFF/ON/STRONG</a:t>
            </a:r>
            <a:endParaRPr sz="1050" dirty="0">
              <a:latin typeface="Arial"/>
              <a:cs typeface="Arial"/>
            </a:endParaRPr>
          </a:p>
        </p:txBody>
      </p:sp>
    </p:spTree>
    <p:extLst>
      <p:ext uri="{BB962C8B-B14F-4D97-AF65-F5344CB8AC3E}">
        <p14:creationId xmlns:p14="http://schemas.microsoft.com/office/powerpoint/2010/main" val="997434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6" grpId="0"/>
      <p:bldP spid="27" grpId="0"/>
      <p:bldP spid="28" grpId="0"/>
      <p:bldP spid="29" grpId="0"/>
      <p:bldP spid="18" grpId="0"/>
      <p:bldP spid="25" grpId="0"/>
      <p:bldP spid="31"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5-08-10 à 16.09.3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0" y="1236872"/>
            <a:ext cx="3045073" cy="3915095"/>
          </a:xfrm>
          <a:prstGeom prst="rect">
            <a:avLst/>
          </a:prstGeom>
        </p:spPr>
      </p:pic>
      <p:pic>
        <p:nvPicPr>
          <p:cNvPr id="3" name="Image 2" descr="Capture d’écran 2015-08-10 à 16.10.2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6857" y="1236874"/>
            <a:ext cx="3055309" cy="3915094"/>
          </a:xfrm>
          <a:prstGeom prst="rect">
            <a:avLst/>
          </a:prstGeom>
        </p:spPr>
      </p:pic>
      <p:pic>
        <p:nvPicPr>
          <p:cNvPr id="4" name="Image 3" descr="Capture d’écran 2015-08-10 à 16.11.59.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3700" y="1236873"/>
            <a:ext cx="3063318" cy="3915093"/>
          </a:xfrm>
          <a:prstGeom prst="rect">
            <a:avLst/>
          </a:prstGeom>
        </p:spPr>
      </p:pic>
      <p:sp>
        <p:nvSpPr>
          <p:cNvPr id="5" name="object 3"/>
          <p:cNvSpPr/>
          <p:nvPr/>
        </p:nvSpPr>
        <p:spPr>
          <a:xfrm>
            <a:off x="3054350" y="1028700"/>
            <a:ext cx="3028950" cy="273050"/>
          </a:xfrm>
          <a:custGeom>
            <a:avLst/>
            <a:gdLst/>
            <a:ahLst/>
            <a:cxnLst/>
            <a:rect l="l" t="t" r="r" b="b"/>
            <a:pathLst>
              <a:path w="3028950" h="273050">
                <a:moveTo>
                  <a:pt x="0" y="273050"/>
                </a:moveTo>
                <a:lnTo>
                  <a:pt x="3028950" y="273050"/>
                </a:lnTo>
                <a:lnTo>
                  <a:pt x="3028950" y="0"/>
                </a:lnTo>
                <a:lnTo>
                  <a:pt x="0" y="0"/>
                </a:lnTo>
                <a:lnTo>
                  <a:pt x="0" y="273050"/>
                </a:lnTo>
                <a:close/>
              </a:path>
            </a:pathLst>
          </a:custGeom>
          <a:solidFill>
            <a:srgbClr val="000000"/>
          </a:solidFill>
        </p:spPr>
        <p:txBody>
          <a:bodyPr wrap="square" lIns="0" tIns="0" rIns="0" bIns="0" rtlCol="0"/>
          <a:lstStyle/>
          <a:p>
            <a:endParaRPr/>
          </a:p>
        </p:txBody>
      </p:sp>
      <p:sp>
        <p:nvSpPr>
          <p:cNvPr id="6" name="object 4"/>
          <p:cNvSpPr txBox="1"/>
          <p:nvPr/>
        </p:nvSpPr>
        <p:spPr>
          <a:xfrm>
            <a:off x="3858259" y="1073150"/>
            <a:ext cx="1665789" cy="184666"/>
          </a:xfrm>
          <a:prstGeom prst="rect">
            <a:avLst/>
          </a:prstGeom>
        </p:spPr>
        <p:txBody>
          <a:bodyPr vert="horz" wrap="square" lIns="0" tIns="0" rIns="0" bIns="0" rtlCol="0">
            <a:spAutoFit/>
          </a:bodyPr>
          <a:lstStyle/>
          <a:p>
            <a:pPr marL="12700">
              <a:lnSpc>
                <a:spcPct val="100000"/>
              </a:lnSpc>
            </a:pPr>
            <a:r>
              <a:rPr lang="fr-FR" sz="1200" dirty="0">
                <a:solidFill>
                  <a:srgbClr val="FFFFFF"/>
                </a:solidFill>
                <a:latin typeface="Arial"/>
                <a:cs typeface="Arial"/>
              </a:rPr>
              <a:t>Réduction de </a:t>
            </a:r>
            <a:r>
              <a:rPr lang="fr-FR" sz="1200" dirty="0" smtClean="0">
                <a:solidFill>
                  <a:srgbClr val="FFFFFF"/>
                </a:solidFill>
                <a:latin typeface="Arial"/>
                <a:cs typeface="Arial"/>
              </a:rPr>
              <a:t>bruit </a:t>
            </a:r>
            <a:r>
              <a:rPr sz="1200" spc="-5" dirty="0" smtClean="0">
                <a:solidFill>
                  <a:srgbClr val="FFFFFF"/>
                </a:solidFill>
                <a:latin typeface="Arial"/>
                <a:cs typeface="Arial"/>
              </a:rPr>
              <a:t>:</a:t>
            </a:r>
            <a:r>
              <a:rPr lang="fr-FR" sz="1200" spc="-65" dirty="0" smtClean="0">
                <a:solidFill>
                  <a:srgbClr val="FFFFFF"/>
                </a:solidFill>
                <a:latin typeface="Arial"/>
                <a:cs typeface="Arial"/>
              </a:rPr>
              <a:t> </a:t>
            </a:r>
            <a:r>
              <a:rPr sz="1200" spc="-5" dirty="0" smtClean="0">
                <a:solidFill>
                  <a:srgbClr val="FFFFFF"/>
                </a:solidFill>
                <a:latin typeface="Arial"/>
                <a:cs typeface="Arial"/>
              </a:rPr>
              <a:t>ON</a:t>
            </a:r>
            <a:endParaRPr sz="1200" dirty="0">
              <a:latin typeface="Arial"/>
              <a:cs typeface="Arial"/>
            </a:endParaRPr>
          </a:p>
        </p:txBody>
      </p:sp>
      <p:sp>
        <p:nvSpPr>
          <p:cNvPr id="7" name="object 5"/>
          <p:cNvSpPr/>
          <p:nvPr/>
        </p:nvSpPr>
        <p:spPr>
          <a:xfrm>
            <a:off x="6071870" y="1028700"/>
            <a:ext cx="3063240" cy="273050"/>
          </a:xfrm>
          <a:custGeom>
            <a:avLst/>
            <a:gdLst/>
            <a:ahLst/>
            <a:cxnLst/>
            <a:rect l="l" t="t" r="r" b="b"/>
            <a:pathLst>
              <a:path w="3063240" h="273050">
                <a:moveTo>
                  <a:pt x="0" y="0"/>
                </a:moveTo>
                <a:lnTo>
                  <a:pt x="3063239" y="0"/>
                </a:lnTo>
                <a:lnTo>
                  <a:pt x="3063239" y="273050"/>
                </a:lnTo>
                <a:lnTo>
                  <a:pt x="0" y="273050"/>
                </a:lnTo>
                <a:lnTo>
                  <a:pt x="0" y="0"/>
                </a:lnTo>
                <a:close/>
              </a:path>
            </a:pathLst>
          </a:custGeom>
          <a:solidFill>
            <a:srgbClr val="000000"/>
          </a:solidFill>
        </p:spPr>
        <p:txBody>
          <a:bodyPr wrap="square" lIns="0" tIns="0" rIns="0" bIns="0" rtlCol="0"/>
          <a:lstStyle/>
          <a:p>
            <a:endParaRPr/>
          </a:p>
        </p:txBody>
      </p:sp>
      <p:sp>
        <p:nvSpPr>
          <p:cNvPr id="8" name="object 6"/>
          <p:cNvSpPr txBox="1"/>
          <p:nvPr/>
        </p:nvSpPr>
        <p:spPr>
          <a:xfrm>
            <a:off x="6694169" y="1073150"/>
            <a:ext cx="2042988" cy="184666"/>
          </a:xfrm>
          <a:prstGeom prst="rect">
            <a:avLst/>
          </a:prstGeom>
        </p:spPr>
        <p:txBody>
          <a:bodyPr vert="horz" wrap="square" lIns="0" tIns="0" rIns="0" bIns="0" rtlCol="0">
            <a:spAutoFit/>
          </a:bodyPr>
          <a:lstStyle/>
          <a:p>
            <a:pPr marL="12700">
              <a:lnSpc>
                <a:spcPct val="100000"/>
              </a:lnSpc>
            </a:pPr>
            <a:r>
              <a:rPr lang="fr-FR" sz="1200" dirty="0">
                <a:solidFill>
                  <a:srgbClr val="FFFFFF"/>
                </a:solidFill>
                <a:latin typeface="Arial"/>
                <a:cs typeface="Arial"/>
              </a:rPr>
              <a:t>Réduction de </a:t>
            </a:r>
            <a:r>
              <a:rPr lang="fr-FR" sz="1200" dirty="0" smtClean="0">
                <a:solidFill>
                  <a:srgbClr val="FFFFFF"/>
                </a:solidFill>
                <a:latin typeface="Arial"/>
                <a:cs typeface="Arial"/>
              </a:rPr>
              <a:t>bruit </a:t>
            </a:r>
            <a:r>
              <a:rPr sz="1200" spc="-5" dirty="0" smtClean="0">
                <a:solidFill>
                  <a:srgbClr val="FFFFFF"/>
                </a:solidFill>
                <a:latin typeface="Arial"/>
                <a:cs typeface="Arial"/>
              </a:rPr>
              <a:t>:</a:t>
            </a:r>
            <a:r>
              <a:rPr sz="1200" spc="-55" dirty="0" smtClean="0">
                <a:solidFill>
                  <a:srgbClr val="FFFFFF"/>
                </a:solidFill>
                <a:latin typeface="Arial"/>
                <a:cs typeface="Arial"/>
              </a:rPr>
              <a:t> </a:t>
            </a:r>
            <a:r>
              <a:rPr sz="1200" spc="-5" dirty="0">
                <a:solidFill>
                  <a:srgbClr val="FFFFFF"/>
                </a:solidFill>
                <a:latin typeface="Arial"/>
                <a:cs typeface="Arial"/>
              </a:rPr>
              <a:t>STRONG</a:t>
            </a:r>
            <a:endParaRPr sz="1200" dirty="0">
              <a:latin typeface="Arial"/>
              <a:cs typeface="Arial"/>
            </a:endParaRPr>
          </a:p>
        </p:txBody>
      </p:sp>
      <p:sp>
        <p:nvSpPr>
          <p:cNvPr id="9" name="object 7"/>
          <p:cNvSpPr/>
          <p:nvPr/>
        </p:nvSpPr>
        <p:spPr>
          <a:xfrm>
            <a:off x="0" y="1028700"/>
            <a:ext cx="3054350" cy="273050"/>
          </a:xfrm>
          <a:custGeom>
            <a:avLst/>
            <a:gdLst/>
            <a:ahLst/>
            <a:cxnLst/>
            <a:rect l="l" t="t" r="r" b="b"/>
            <a:pathLst>
              <a:path w="3054350" h="273050">
                <a:moveTo>
                  <a:pt x="0" y="273050"/>
                </a:moveTo>
                <a:lnTo>
                  <a:pt x="0" y="0"/>
                </a:lnTo>
                <a:lnTo>
                  <a:pt x="3054350" y="0"/>
                </a:lnTo>
                <a:lnTo>
                  <a:pt x="3054350" y="273050"/>
                </a:lnTo>
                <a:lnTo>
                  <a:pt x="0" y="273050"/>
                </a:lnTo>
                <a:close/>
              </a:path>
            </a:pathLst>
          </a:custGeom>
          <a:solidFill>
            <a:srgbClr val="000000"/>
          </a:solidFill>
        </p:spPr>
        <p:txBody>
          <a:bodyPr wrap="square" lIns="0" tIns="0" rIns="0" bIns="0" rtlCol="0"/>
          <a:lstStyle/>
          <a:p>
            <a:endParaRPr/>
          </a:p>
        </p:txBody>
      </p:sp>
      <p:sp>
        <p:nvSpPr>
          <p:cNvPr id="10" name="object 8"/>
          <p:cNvSpPr txBox="1"/>
          <p:nvPr/>
        </p:nvSpPr>
        <p:spPr>
          <a:xfrm>
            <a:off x="786130" y="1073150"/>
            <a:ext cx="1698304" cy="184666"/>
          </a:xfrm>
          <a:prstGeom prst="rect">
            <a:avLst/>
          </a:prstGeom>
        </p:spPr>
        <p:txBody>
          <a:bodyPr vert="horz" wrap="square" lIns="0" tIns="0" rIns="0" bIns="0" rtlCol="0">
            <a:spAutoFit/>
          </a:bodyPr>
          <a:lstStyle/>
          <a:p>
            <a:pPr marL="12700">
              <a:lnSpc>
                <a:spcPct val="100000"/>
              </a:lnSpc>
            </a:pPr>
            <a:r>
              <a:rPr lang="fr-FR" sz="1200" dirty="0" smtClean="0">
                <a:solidFill>
                  <a:srgbClr val="FFFFFF"/>
                </a:solidFill>
                <a:latin typeface="Arial"/>
                <a:cs typeface="Arial"/>
              </a:rPr>
              <a:t>Réduction de bruit </a:t>
            </a:r>
            <a:r>
              <a:rPr sz="1200" spc="-5" dirty="0" smtClean="0">
                <a:solidFill>
                  <a:srgbClr val="FFFFFF"/>
                </a:solidFill>
                <a:latin typeface="Arial"/>
                <a:cs typeface="Arial"/>
              </a:rPr>
              <a:t>:</a:t>
            </a:r>
            <a:r>
              <a:rPr sz="1200" spc="-65" dirty="0" smtClean="0">
                <a:solidFill>
                  <a:srgbClr val="FFFFFF"/>
                </a:solidFill>
                <a:latin typeface="Arial"/>
                <a:cs typeface="Arial"/>
              </a:rPr>
              <a:t> </a:t>
            </a:r>
            <a:r>
              <a:rPr sz="1200" spc="-5" dirty="0">
                <a:solidFill>
                  <a:srgbClr val="FFFFFF"/>
                </a:solidFill>
                <a:latin typeface="Arial"/>
                <a:cs typeface="Arial"/>
              </a:rPr>
              <a:t>OFF</a:t>
            </a:r>
            <a:endParaRPr sz="1200" dirty="0">
              <a:latin typeface="Arial"/>
              <a:cs typeface="Arial"/>
            </a:endParaRPr>
          </a:p>
        </p:txBody>
      </p:sp>
      <p:sp>
        <p:nvSpPr>
          <p:cNvPr id="12" name="object 9"/>
          <p:cNvSpPr txBox="1"/>
          <p:nvPr/>
        </p:nvSpPr>
        <p:spPr>
          <a:xfrm>
            <a:off x="5190940" y="656200"/>
            <a:ext cx="3802566" cy="161583"/>
          </a:xfrm>
          <a:prstGeom prst="rect">
            <a:avLst/>
          </a:prstGeom>
        </p:spPr>
        <p:txBody>
          <a:bodyPr vert="horz" wrap="square" lIns="0" tIns="0" rIns="0" bIns="0" rtlCol="0">
            <a:spAutoFit/>
          </a:bodyPr>
          <a:lstStyle/>
          <a:p>
            <a:pPr marL="12700">
              <a:lnSpc>
                <a:spcPct val="100000"/>
              </a:lnSpc>
            </a:pPr>
            <a:r>
              <a:rPr lang="fr-FR" sz="1050" i="1" spc="-5" dirty="0" smtClean="0">
                <a:solidFill>
                  <a:srgbClr val="604A7B"/>
                </a:solidFill>
                <a:latin typeface="Arial"/>
                <a:cs typeface="Arial"/>
              </a:rPr>
              <a:t>Les </a:t>
            </a:r>
            <a:r>
              <a:rPr sz="1050" i="1" spc="-5" dirty="0" smtClean="0">
                <a:solidFill>
                  <a:srgbClr val="604A7B"/>
                </a:solidFill>
                <a:latin typeface="Arial"/>
                <a:cs typeface="Arial"/>
              </a:rPr>
              <a:t>photos</a:t>
            </a:r>
            <a:r>
              <a:rPr lang="fr-FR" sz="1050" i="1" spc="-5" dirty="0" smtClean="0">
                <a:solidFill>
                  <a:srgbClr val="604A7B"/>
                </a:solidFill>
                <a:latin typeface="Arial"/>
                <a:cs typeface="Arial"/>
              </a:rPr>
              <a:t> ci-dessous viennent</a:t>
            </a:r>
            <a:r>
              <a:rPr sz="1050" i="1" spc="-5" dirty="0" smtClean="0">
                <a:solidFill>
                  <a:srgbClr val="604A7B"/>
                </a:solidFill>
                <a:latin typeface="Arial"/>
                <a:cs typeface="Arial"/>
              </a:rPr>
              <a:t> </a:t>
            </a:r>
            <a:r>
              <a:rPr lang="fr-FR" sz="1050" i="1" spc="-5" dirty="0" smtClean="0">
                <a:solidFill>
                  <a:srgbClr val="604A7B"/>
                </a:solidFill>
                <a:latin typeface="Arial"/>
                <a:cs typeface="Arial"/>
              </a:rPr>
              <a:t>de captures d’écran en zoom</a:t>
            </a:r>
            <a:endParaRPr sz="1050" dirty="0">
              <a:latin typeface="Arial"/>
              <a:cs typeface="Arial"/>
            </a:endParaRPr>
          </a:p>
        </p:txBody>
      </p:sp>
      <p:sp>
        <p:nvSpPr>
          <p:cNvPr id="13" name="ZoneTexte 12"/>
          <p:cNvSpPr txBox="1"/>
          <p:nvPr/>
        </p:nvSpPr>
        <p:spPr>
          <a:xfrm>
            <a:off x="872067" y="575833"/>
            <a:ext cx="3774227" cy="367878"/>
          </a:xfrm>
          <a:prstGeom prst="rect">
            <a:avLst/>
          </a:prstGeom>
          <a:solidFill>
            <a:srgbClr val="FFFFFF"/>
          </a:solidFill>
          <a:ln>
            <a:solidFill>
              <a:srgbClr val="800000"/>
            </a:solidFill>
          </a:ln>
          <a:effectLst>
            <a:outerShdw blurRad="50800" dist="38100" dir="2700000" algn="tl" rotWithShape="0">
              <a:prstClr val="black">
                <a:alpha val="40000"/>
              </a:prstClr>
            </a:outerShdw>
          </a:effectLst>
        </p:spPr>
        <p:txBody>
          <a:bodyPr wrap="square" tIns="36000" bIns="54000" rtlCol="0">
            <a:spAutoFit/>
          </a:bodyPr>
          <a:lstStyle/>
          <a:p>
            <a:pPr algn="ctr"/>
            <a:r>
              <a:rPr lang="fr-FR" dirty="0" smtClean="0">
                <a:solidFill>
                  <a:srgbClr val="800000"/>
                </a:solidFill>
                <a:latin typeface="Arial"/>
                <a:cs typeface="Arial"/>
              </a:rPr>
              <a:t>POUR ALEXA MINI &amp; AMIRA</a:t>
            </a:r>
            <a:endParaRPr lang="fr-FR" dirty="0">
              <a:solidFill>
                <a:srgbClr val="800000"/>
              </a:solidFill>
              <a:latin typeface="Arial"/>
              <a:cs typeface="Arial"/>
            </a:endParaRPr>
          </a:p>
        </p:txBody>
      </p:sp>
      <p:sp>
        <p:nvSpPr>
          <p:cNvPr id="18" name="ZoneTexte 17"/>
          <p:cNvSpPr txBox="1"/>
          <p:nvPr/>
        </p:nvSpPr>
        <p:spPr>
          <a:xfrm>
            <a:off x="112146" y="22219"/>
            <a:ext cx="7216239" cy="461665"/>
          </a:xfrm>
          <a:prstGeom prst="rect">
            <a:avLst/>
          </a:prstGeom>
          <a:noFill/>
        </p:spPr>
        <p:txBody>
          <a:bodyPr wrap="square" rtlCol="0">
            <a:spAutoFit/>
          </a:bodyPr>
          <a:lstStyle/>
          <a:p>
            <a:r>
              <a:rPr lang="fr-FR" sz="2400" b="1" dirty="0" smtClean="0">
                <a:latin typeface="Arial"/>
                <a:cs typeface="Arial"/>
              </a:rPr>
              <a:t>12</a:t>
            </a:r>
            <a:r>
              <a:rPr lang="fr-FR" sz="2000" dirty="0" smtClean="0">
                <a:latin typeface="Arial"/>
                <a:cs typeface="Arial"/>
              </a:rPr>
              <a:t> - OUTILS DE TEXTURE ARRI : </a:t>
            </a:r>
            <a:r>
              <a:rPr lang="fr-FR" sz="2000" dirty="0" smtClean="0">
                <a:solidFill>
                  <a:srgbClr val="800000"/>
                </a:solidFill>
                <a:latin typeface="Arial"/>
                <a:cs typeface="Arial"/>
              </a:rPr>
              <a:t>REDUCTION DE BRUIT</a:t>
            </a:r>
            <a:endParaRPr lang="fr-FR" sz="2000" dirty="0">
              <a:solidFill>
                <a:srgbClr val="800000"/>
              </a:solidFill>
              <a:latin typeface="Arial"/>
              <a:cs typeface="Arial"/>
            </a:endParaRPr>
          </a:p>
        </p:txBody>
      </p:sp>
      <p:cxnSp>
        <p:nvCxnSpPr>
          <p:cNvPr id="16" name="Connecteur droit 15"/>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4335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P spid="10" grpId="0"/>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96087" y="1013751"/>
            <a:ext cx="2364060" cy="3884140"/>
          </a:xfrm>
          <a:prstGeom prst="rect">
            <a:avLst/>
          </a:prstGeom>
          <a:noFill/>
          <a:ln>
            <a:noFill/>
          </a:ln>
        </p:spPr>
        <p:txBody>
          <a:bodyPr wrap="square" rtlCol="0">
            <a:spAutoFit/>
          </a:bodyPr>
          <a:lstStyle/>
          <a:p>
            <a:pPr algn="r"/>
            <a:r>
              <a:rPr lang="fr-FR" dirty="0" smtClean="0">
                <a:latin typeface="Arial"/>
                <a:cs typeface="Arial"/>
              </a:rPr>
              <a:t>Sony F65 </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Red</a:t>
            </a:r>
            <a:r>
              <a:rPr lang="fr-FR" dirty="0" smtClean="0">
                <a:latin typeface="Arial"/>
                <a:cs typeface="Arial"/>
              </a:rPr>
              <a:t> Dragon</a:t>
            </a:r>
          </a:p>
          <a:p>
            <a:pPr lvl="1" algn="r">
              <a:lnSpc>
                <a:spcPct val="140000"/>
              </a:lnSpc>
            </a:pPr>
            <a:endParaRPr lang="fr-FR" sz="900" dirty="0">
              <a:latin typeface="Arial"/>
              <a:cs typeface="Arial"/>
            </a:endParaRPr>
          </a:p>
          <a:p>
            <a:pPr lvl="1" algn="r">
              <a:lnSpc>
                <a:spcPct val="140000"/>
              </a:lnSpc>
            </a:pPr>
            <a:r>
              <a:rPr lang="fr-FR" dirty="0" smtClean="0">
                <a:latin typeface="Arial"/>
                <a:cs typeface="Arial"/>
              </a:rPr>
              <a:t>Sony F55</a:t>
            </a:r>
          </a:p>
          <a:p>
            <a:pPr lvl="1" algn="r">
              <a:lnSpc>
                <a:spcPct val="140000"/>
              </a:lnSpc>
            </a:pPr>
            <a:endParaRPr lang="fr-FR" sz="900" dirty="0">
              <a:latin typeface="Arial"/>
              <a:cs typeface="Arial"/>
            </a:endParaRPr>
          </a:p>
          <a:p>
            <a:pPr lvl="1" algn="r">
              <a:lnSpc>
                <a:spcPct val="140000"/>
              </a:lnSpc>
            </a:pPr>
            <a:r>
              <a:rPr lang="fr-FR" dirty="0">
                <a:latin typeface="Arial"/>
                <a:cs typeface="Arial"/>
              </a:rPr>
              <a:t>Canon </a:t>
            </a:r>
            <a:r>
              <a:rPr lang="fr-FR" dirty="0" smtClean="0">
                <a:latin typeface="Arial"/>
                <a:cs typeface="Arial"/>
              </a:rPr>
              <a:t>C500</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Varicam</a:t>
            </a:r>
            <a:r>
              <a:rPr lang="fr-FR" dirty="0" smtClean="0">
                <a:latin typeface="Arial"/>
                <a:cs typeface="Arial"/>
              </a:rPr>
              <a:t> 35</a:t>
            </a:r>
          </a:p>
          <a:p>
            <a:pPr lvl="1">
              <a:lnSpc>
                <a:spcPct val="140000"/>
              </a:lnSpc>
            </a:pPr>
            <a:endParaRPr lang="fr-FR" sz="900" dirty="0">
              <a:latin typeface="Arial"/>
              <a:cs typeface="Arial"/>
            </a:endParaRPr>
          </a:p>
          <a:p>
            <a:pPr algn="r">
              <a:lnSpc>
                <a:spcPct val="140000"/>
              </a:lnSpc>
            </a:pPr>
            <a:r>
              <a:rPr lang="fr-FR" dirty="0" smtClean="0">
                <a:latin typeface="Arial"/>
                <a:cs typeface="Arial"/>
              </a:rPr>
              <a:t>Black </a:t>
            </a:r>
            <a:r>
              <a:rPr lang="fr-FR" dirty="0" err="1" smtClean="0">
                <a:latin typeface="Arial"/>
                <a:cs typeface="Arial"/>
              </a:rPr>
              <a:t>Magic</a:t>
            </a:r>
            <a:r>
              <a:rPr lang="fr-FR" dirty="0" smtClean="0">
                <a:latin typeface="Arial"/>
                <a:cs typeface="Arial"/>
              </a:rPr>
              <a:t> 4K</a:t>
            </a:r>
          </a:p>
          <a:p>
            <a:pPr algn="r">
              <a:lnSpc>
                <a:spcPct val="140000"/>
              </a:lnSpc>
            </a:pPr>
            <a:endParaRPr lang="fr-FR" sz="900" dirty="0" smtClean="0">
              <a:latin typeface="Arial"/>
              <a:cs typeface="Arial"/>
            </a:endParaRPr>
          </a:p>
          <a:p>
            <a:pPr>
              <a:lnSpc>
                <a:spcPct val="140000"/>
              </a:lnSpc>
            </a:pPr>
            <a:r>
              <a:rPr lang="fr-FR" sz="1000" dirty="0">
                <a:latin typeface="Arial"/>
                <a:cs typeface="Arial"/>
              </a:rPr>
              <a:t> </a:t>
            </a:r>
            <a:r>
              <a:rPr lang="fr-FR" sz="1000" dirty="0" smtClean="0">
                <a:latin typeface="Arial"/>
                <a:cs typeface="Arial"/>
              </a:rPr>
              <a:t>           </a:t>
            </a:r>
            <a:r>
              <a:rPr lang="fr-FR" dirty="0" smtClean="0">
                <a:latin typeface="Arial"/>
                <a:cs typeface="Arial"/>
              </a:rPr>
              <a:t>Alexa XT      </a:t>
            </a:r>
            <a:r>
              <a:rPr lang="fr-FR" sz="1200" dirty="0" smtClean="0">
                <a:latin typeface="Arial"/>
                <a:cs typeface="Arial"/>
              </a:rPr>
              <a:t>  </a:t>
            </a:r>
            <a:endParaRPr lang="fr-FR" dirty="0" smtClean="0">
              <a:latin typeface="Arial"/>
              <a:cs typeface="Arial"/>
            </a:endParaRPr>
          </a:p>
        </p:txBody>
      </p:sp>
      <p:sp>
        <p:nvSpPr>
          <p:cNvPr id="7" name="ZoneTexte 6"/>
          <p:cNvSpPr txBox="1"/>
          <p:nvPr/>
        </p:nvSpPr>
        <p:spPr>
          <a:xfrm>
            <a:off x="3226053" y="1013751"/>
            <a:ext cx="2364060" cy="4271939"/>
          </a:xfrm>
          <a:prstGeom prst="rect">
            <a:avLst/>
          </a:prstGeom>
          <a:noFill/>
          <a:ln>
            <a:noFill/>
          </a:ln>
        </p:spPr>
        <p:txBody>
          <a:bodyPr wrap="square" rtlCol="0">
            <a:spAutoFit/>
          </a:bodyPr>
          <a:lstStyle/>
          <a:p>
            <a:pPr algn="ctr"/>
            <a:r>
              <a:rPr lang="fr-FR" b="1" dirty="0" smtClean="0">
                <a:solidFill>
                  <a:srgbClr val="FF0000"/>
                </a:solidFill>
                <a:latin typeface="Arial"/>
                <a:cs typeface="Arial"/>
              </a:rPr>
              <a:t>20 M</a:t>
            </a:r>
          </a:p>
          <a:p>
            <a:pPr lvl="1" algn="ctr">
              <a:lnSpc>
                <a:spcPct val="140000"/>
              </a:lnSpc>
            </a:pPr>
            <a:endParaRPr lang="fr-FR" sz="1000" dirty="0" smtClean="0">
              <a:latin typeface="Arial"/>
              <a:cs typeface="Arial"/>
            </a:endParaRPr>
          </a:p>
          <a:p>
            <a:pPr algn="ctr">
              <a:lnSpc>
                <a:spcPct val="140000"/>
              </a:lnSpc>
            </a:pPr>
            <a:r>
              <a:rPr lang="fr-FR" dirty="0" smtClean="0">
                <a:latin typeface="Arial"/>
                <a:cs typeface="Arial"/>
              </a:rPr>
              <a:t>19 M</a:t>
            </a:r>
          </a:p>
          <a:p>
            <a:pPr algn="ctr">
              <a:lnSpc>
                <a:spcPct val="140000"/>
              </a:lnSpc>
            </a:pPr>
            <a:endParaRPr lang="fr-FR" sz="900" dirty="0">
              <a:latin typeface="Arial"/>
              <a:cs typeface="Arial"/>
            </a:endParaRPr>
          </a:p>
          <a:p>
            <a:pPr algn="ctr">
              <a:lnSpc>
                <a:spcPct val="140000"/>
              </a:lnSpc>
            </a:pPr>
            <a:r>
              <a:rPr lang="fr-FR" b="1" dirty="0" smtClean="0">
                <a:solidFill>
                  <a:srgbClr val="FF0000"/>
                </a:solidFill>
                <a:latin typeface="Arial"/>
                <a:cs typeface="Arial"/>
              </a:rPr>
              <a:t>11.6 M</a:t>
            </a:r>
          </a:p>
          <a:p>
            <a:pPr lvl="1" algn="ctr">
              <a:lnSpc>
                <a:spcPct val="140000"/>
              </a:lnSpc>
            </a:pPr>
            <a:endParaRPr lang="fr-FR" sz="900" dirty="0">
              <a:latin typeface="Arial"/>
              <a:cs typeface="Arial"/>
            </a:endParaRPr>
          </a:p>
          <a:p>
            <a:pPr algn="ctr">
              <a:lnSpc>
                <a:spcPct val="140000"/>
              </a:lnSpc>
            </a:pPr>
            <a:r>
              <a:rPr lang="fr-FR" dirty="0" smtClean="0">
                <a:latin typeface="Arial"/>
                <a:cs typeface="Arial"/>
              </a:rPr>
              <a:t>9,5 </a:t>
            </a:r>
            <a:r>
              <a:rPr lang="fr-FR" dirty="0">
                <a:latin typeface="Arial"/>
                <a:cs typeface="Arial"/>
              </a:rPr>
              <a:t>M</a:t>
            </a:r>
          </a:p>
          <a:p>
            <a:pPr lvl="1" algn="ctr">
              <a:lnSpc>
                <a:spcPct val="140000"/>
              </a:lnSpc>
            </a:pPr>
            <a:endParaRPr lang="fr-FR" sz="900" dirty="0">
              <a:latin typeface="Arial"/>
              <a:cs typeface="Arial"/>
            </a:endParaRPr>
          </a:p>
          <a:p>
            <a:pPr algn="ctr">
              <a:lnSpc>
                <a:spcPct val="140000"/>
              </a:lnSpc>
            </a:pPr>
            <a:r>
              <a:rPr lang="fr-FR" dirty="0" smtClean="0">
                <a:latin typeface="Arial"/>
                <a:cs typeface="Arial"/>
              </a:rPr>
              <a:t>8,9 M</a:t>
            </a:r>
          </a:p>
          <a:p>
            <a:pPr algn="ctr">
              <a:lnSpc>
                <a:spcPct val="140000"/>
              </a:lnSpc>
            </a:pPr>
            <a:endParaRPr lang="fr-FR" sz="900" dirty="0">
              <a:latin typeface="Arial"/>
              <a:cs typeface="Arial"/>
            </a:endParaRPr>
          </a:p>
          <a:p>
            <a:pPr algn="ctr">
              <a:lnSpc>
                <a:spcPct val="140000"/>
              </a:lnSpc>
            </a:pPr>
            <a:r>
              <a:rPr lang="fr-FR" dirty="0" smtClean="0">
                <a:latin typeface="Arial"/>
                <a:cs typeface="Arial"/>
              </a:rPr>
              <a:t>8,2 M</a:t>
            </a:r>
          </a:p>
          <a:p>
            <a:pPr algn="ctr">
              <a:lnSpc>
                <a:spcPct val="140000"/>
              </a:lnSpc>
            </a:pPr>
            <a:endParaRPr lang="fr-FR" sz="800" dirty="0">
              <a:latin typeface="Arial"/>
              <a:cs typeface="Arial"/>
            </a:endParaRPr>
          </a:p>
          <a:p>
            <a:pPr algn="ctr">
              <a:lnSpc>
                <a:spcPct val="140000"/>
              </a:lnSpc>
            </a:pPr>
            <a:r>
              <a:rPr lang="fr-FR" dirty="0" smtClean="0">
                <a:latin typeface="Arial"/>
                <a:cs typeface="Arial"/>
              </a:rPr>
              <a:t>7,5 M</a:t>
            </a:r>
          </a:p>
          <a:p>
            <a:pPr algn="ctr">
              <a:lnSpc>
                <a:spcPct val="140000"/>
              </a:lnSpc>
            </a:pPr>
            <a:endParaRPr lang="fr-FR" dirty="0" smtClean="0">
              <a:latin typeface="Arial"/>
              <a:cs typeface="Arial"/>
            </a:endParaRPr>
          </a:p>
        </p:txBody>
      </p:sp>
      <p:sp>
        <p:nvSpPr>
          <p:cNvPr id="8" name="ZoneTexte 7"/>
          <p:cNvSpPr txBox="1"/>
          <p:nvPr/>
        </p:nvSpPr>
        <p:spPr>
          <a:xfrm>
            <a:off x="6515054" y="1013751"/>
            <a:ext cx="1600196" cy="3841052"/>
          </a:xfrm>
          <a:prstGeom prst="rect">
            <a:avLst/>
          </a:prstGeom>
          <a:noFill/>
          <a:ln>
            <a:noFill/>
          </a:ln>
        </p:spPr>
        <p:txBody>
          <a:bodyPr wrap="square" rtlCol="0">
            <a:spAutoFit/>
          </a:bodyPr>
          <a:lstStyle/>
          <a:p>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r>
              <a:rPr lang="fr-FR" sz="900" dirty="0" smtClean="0">
                <a:latin typeface="Arial"/>
                <a:cs typeface="Arial"/>
              </a:rPr>
              <a:t> </a:t>
            </a:r>
          </a:p>
          <a:p>
            <a:pPr>
              <a:lnSpc>
                <a:spcPct val="140000"/>
              </a:lnSpc>
            </a:pPr>
            <a:r>
              <a:rPr lang="fr-FR" dirty="0" smtClean="0">
                <a:latin typeface="Arial"/>
                <a:cs typeface="Arial"/>
              </a:rPr>
              <a:t>4 K </a:t>
            </a:r>
            <a:r>
              <a:rPr lang="fr-FR" sz="1200" dirty="0" smtClean="0">
                <a:latin typeface="Arial"/>
                <a:cs typeface="Arial"/>
              </a:rPr>
              <a:t>(Ultra HD)</a:t>
            </a:r>
          </a:p>
          <a:p>
            <a:pPr>
              <a:lnSpc>
                <a:spcPct val="140000"/>
              </a:lnSpc>
            </a:pPr>
            <a:endParaRPr lang="fr-FR" sz="900" dirty="0">
              <a:latin typeface="Arial"/>
              <a:cs typeface="Arial"/>
            </a:endParaRPr>
          </a:p>
          <a:p>
            <a:pPr>
              <a:lnSpc>
                <a:spcPct val="140000"/>
              </a:lnSpc>
            </a:pPr>
            <a:r>
              <a:rPr lang="fr-FR" dirty="0" smtClean="0">
                <a:latin typeface="Arial"/>
                <a:cs typeface="Arial"/>
              </a:rPr>
              <a:t>3,4 K</a:t>
            </a:r>
            <a:endParaRPr lang="fr-FR" sz="1200" dirty="0" smtClean="0">
              <a:latin typeface="Arial"/>
              <a:cs typeface="Arial"/>
            </a:endParaRPr>
          </a:p>
        </p:txBody>
      </p:sp>
      <p:sp>
        <p:nvSpPr>
          <p:cNvPr id="9" name="Line 20"/>
          <p:cNvSpPr>
            <a:spLocks noChangeShapeType="1"/>
          </p:cNvSpPr>
          <p:nvPr/>
        </p:nvSpPr>
        <p:spPr bwMode="auto">
          <a:xfrm>
            <a:off x="897467" y="1375360"/>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0" name="Line 20"/>
          <p:cNvSpPr>
            <a:spLocks noChangeShapeType="1"/>
          </p:cNvSpPr>
          <p:nvPr/>
        </p:nvSpPr>
        <p:spPr bwMode="auto">
          <a:xfrm>
            <a:off x="897467" y="1947337"/>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1" name="Line 20"/>
          <p:cNvSpPr>
            <a:spLocks noChangeShapeType="1"/>
          </p:cNvSpPr>
          <p:nvPr/>
        </p:nvSpPr>
        <p:spPr bwMode="auto">
          <a:xfrm>
            <a:off x="897467" y="251931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2" name="Line 20"/>
          <p:cNvSpPr>
            <a:spLocks noChangeShapeType="1"/>
          </p:cNvSpPr>
          <p:nvPr/>
        </p:nvSpPr>
        <p:spPr bwMode="auto">
          <a:xfrm>
            <a:off x="900642" y="309316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3" name="Line 20"/>
          <p:cNvSpPr>
            <a:spLocks noChangeShapeType="1"/>
          </p:cNvSpPr>
          <p:nvPr/>
        </p:nvSpPr>
        <p:spPr bwMode="auto">
          <a:xfrm>
            <a:off x="897467" y="366506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4" name="Line 20"/>
          <p:cNvSpPr>
            <a:spLocks noChangeShapeType="1"/>
          </p:cNvSpPr>
          <p:nvPr/>
        </p:nvSpPr>
        <p:spPr bwMode="auto">
          <a:xfrm>
            <a:off x="897467" y="481239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5" name="Line 20"/>
          <p:cNvSpPr>
            <a:spLocks noChangeShapeType="1"/>
          </p:cNvSpPr>
          <p:nvPr/>
        </p:nvSpPr>
        <p:spPr bwMode="auto">
          <a:xfrm>
            <a:off x="900642" y="4240422"/>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6" name="ZoneTexte 15"/>
          <p:cNvSpPr txBox="1"/>
          <p:nvPr/>
        </p:nvSpPr>
        <p:spPr>
          <a:xfrm>
            <a:off x="7209571" y="4376436"/>
            <a:ext cx="1045600" cy="600164"/>
          </a:xfrm>
          <a:prstGeom prst="rect">
            <a:avLst/>
          </a:prstGeom>
          <a:noFill/>
          <a:ln>
            <a:noFill/>
          </a:ln>
        </p:spPr>
        <p:txBody>
          <a:bodyPr wrap="square" rtlCol="0">
            <a:spAutoFit/>
          </a:bodyPr>
          <a:lstStyle/>
          <a:p>
            <a:r>
              <a:rPr lang="fr-FR" sz="1100" dirty="0">
                <a:latin typeface="Arial"/>
                <a:cs typeface="Arial"/>
              </a:rPr>
              <a:t>(</a:t>
            </a:r>
            <a:r>
              <a:rPr lang="fr-FR" sz="1100" dirty="0" smtClean="0">
                <a:latin typeface="Arial"/>
                <a:cs typeface="Arial"/>
              </a:rPr>
              <a:t>Up-</a:t>
            </a:r>
            <a:r>
              <a:rPr lang="fr-FR" sz="1100" smtClean="0">
                <a:latin typeface="Arial"/>
                <a:cs typeface="Arial"/>
              </a:rPr>
              <a:t>scaling</a:t>
            </a:r>
            <a:r>
              <a:rPr lang="fr-FR" sz="1100" dirty="0" smtClean="0">
                <a:latin typeface="Arial"/>
                <a:cs typeface="Arial"/>
              </a:rPr>
              <a:t> to </a:t>
            </a:r>
            <a:r>
              <a:rPr lang="fr-FR" sz="1100" dirty="0">
                <a:latin typeface="Arial"/>
                <a:cs typeface="Arial"/>
              </a:rPr>
              <a:t>4K)</a:t>
            </a:r>
          </a:p>
          <a:p>
            <a:endParaRPr lang="fr-FR" sz="1100" dirty="0"/>
          </a:p>
        </p:txBody>
      </p:sp>
      <p:sp>
        <p:nvSpPr>
          <p:cNvPr id="17" name="ZoneTexte 16"/>
          <p:cNvSpPr txBox="1"/>
          <p:nvPr/>
        </p:nvSpPr>
        <p:spPr>
          <a:xfrm>
            <a:off x="1828800" y="4393170"/>
            <a:ext cx="1176864" cy="577081"/>
          </a:xfrm>
          <a:prstGeom prst="rect">
            <a:avLst/>
          </a:prstGeom>
          <a:noFill/>
          <a:ln>
            <a:noFill/>
          </a:ln>
        </p:spPr>
        <p:txBody>
          <a:bodyPr wrap="square" rtlCol="0">
            <a:spAutoFit/>
          </a:bodyPr>
          <a:lstStyle/>
          <a:p>
            <a:r>
              <a:rPr lang="fr-FR" sz="1050" dirty="0" smtClean="0">
                <a:latin typeface="Arial"/>
                <a:cs typeface="Arial"/>
              </a:rPr>
              <a:t>(</a:t>
            </a:r>
            <a:r>
              <a:rPr lang="fr-FR" sz="1050" dirty="0" err="1" smtClean="0">
                <a:latin typeface="Arial"/>
                <a:cs typeface="Arial"/>
              </a:rPr>
              <a:t>Raw</a:t>
            </a:r>
            <a:r>
              <a:rPr lang="fr-FR" sz="1050" dirty="0" smtClean="0">
                <a:latin typeface="Arial"/>
                <a:cs typeface="Arial"/>
              </a:rPr>
              <a:t> </a:t>
            </a:r>
            <a:r>
              <a:rPr lang="fr-FR" sz="1050" dirty="0" err="1" smtClean="0">
                <a:latin typeface="Arial"/>
                <a:cs typeface="Arial"/>
              </a:rPr>
              <a:t>Recording</a:t>
            </a:r>
            <a:r>
              <a:rPr lang="fr-FR" sz="1050" dirty="0" smtClean="0">
                <a:latin typeface="Arial"/>
                <a:cs typeface="Arial"/>
              </a:rPr>
              <a:t> w/ Open </a:t>
            </a:r>
            <a:r>
              <a:rPr lang="fr-FR" sz="1050" dirty="0" err="1" smtClean="0">
                <a:latin typeface="Arial"/>
                <a:cs typeface="Arial"/>
              </a:rPr>
              <a:t>gate</a:t>
            </a:r>
            <a:r>
              <a:rPr lang="fr-FR" sz="1050" dirty="0">
                <a:latin typeface="Arial"/>
                <a:cs typeface="Arial"/>
              </a:rPr>
              <a:t>)</a:t>
            </a:r>
          </a:p>
          <a:p>
            <a:endParaRPr lang="fr-FR" sz="1050" dirty="0"/>
          </a:p>
        </p:txBody>
      </p:sp>
      <p:sp>
        <p:nvSpPr>
          <p:cNvPr id="27" name="Rectangle 26"/>
          <p:cNvSpPr/>
          <p:nvPr/>
        </p:nvSpPr>
        <p:spPr>
          <a:xfrm>
            <a:off x="396087" y="2761730"/>
            <a:ext cx="8316113" cy="21877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p:cNvSpPr txBox="1"/>
          <p:nvPr/>
        </p:nvSpPr>
        <p:spPr>
          <a:xfrm>
            <a:off x="702733" y="4240422"/>
            <a:ext cx="7772400" cy="602216"/>
          </a:xfrm>
          <a:prstGeom prst="rect">
            <a:avLst/>
          </a:prstGeom>
          <a:solidFill>
            <a:schemeClr val="bg1"/>
          </a:solidFill>
        </p:spPr>
        <p:txBody>
          <a:bodyPr wrap="square" rtlCol="0">
            <a:spAutoFit/>
          </a:bodyPr>
          <a:lstStyle/>
          <a:p>
            <a:pPr algn="ctr">
              <a:lnSpc>
                <a:spcPct val="120000"/>
              </a:lnSpc>
            </a:pPr>
            <a:r>
              <a:rPr lang="fr-FR" sz="1400" dirty="0" smtClean="0">
                <a:latin typeface="Arial"/>
                <a:cs typeface="Arial"/>
              </a:rPr>
              <a:t>En principe</a:t>
            </a:r>
            <a:r>
              <a:rPr lang="fr-FR" sz="1400" dirty="0">
                <a:latin typeface="Arial"/>
                <a:cs typeface="Arial"/>
              </a:rPr>
              <a:t>, </a:t>
            </a:r>
            <a:r>
              <a:rPr lang="fr-FR" sz="1400" dirty="0" smtClean="0">
                <a:latin typeface="Arial"/>
                <a:cs typeface="Arial"/>
              </a:rPr>
              <a:t>en utilisant  </a:t>
            </a:r>
            <a:r>
              <a:rPr lang="fr-FR" sz="1400" dirty="0">
                <a:latin typeface="Arial"/>
                <a:cs typeface="Arial"/>
              </a:rPr>
              <a:t>la </a:t>
            </a:r>
            <a:r>
              <a:rPr lang="fr-FR" sz="1400" dirty="0" smtClean="0">
                <a:latin typeface="Arial"/>
                <a:cs typeface="Arial"/>
              </a:rPr>
              <a:t>F65 pour les plans larges et la F55 pour les plans serrés, on obtient un bon mariage de texture lorsque l’on doit utiliser ces deux caméras en même temps.</a:t>
            </a:r>
            <a:endParaRPr lang="fr-FR" sz="1400" dirty="0">
              <a:latin typeface="Arial"/>
              <a:cs typeface="Arial"/>
            </a:endParaRPr>
          </a:p>
        </p:txBody>
      </p:sp>
      <p:sp>
        <p:nvSpPr>
          <p:cNvPr id="29" name="Rectangle 28"/>
          <p:cNvSpPr/>
          <p:nvPr/>
        </p:nvSpPr>
        <p:spPr>
          <a:xfrm>
            <a:off x="304800" y="1400761"/>
            <a:ext cx="8297346" cy="631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3" name="ZoneTexte 22"/>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1</a:t>
            </a:r>
            <a:r>
              <a:rPr lang="fr-FR" sz="2000" dirty="0" smtClean="0">
                <a:latin typeface="Arial"/>
                <a:cs typeface="Arial"/>
              </a:rPr>
              <a:t> - </a:t>
            </a:r>
            <a:r>
              <a:rPr lang="fr-FR" sz="2000" dirty="0">
                <a:latin typeface="Arial"/>
                <a:cs typeface="Arial"/>
              </a:rPr>
              <a:t>LA CAMÉRA ET LES CAPTEURS - RAPPEL</a:t>
            </a:r>
          </a:p>
        </p:txBody>
      </p:sp>
      <p:cxnSp>
        <p:nvCxnSpPr>
          <p:cNvPr id="24" name="Connecteur droit 2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939390" y="613641"/>
            <a:ext cx="186268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Caméras</a:t>
            </a:r>
          </a:p>
        </p:txBody>
      </p:sp>
      <p:sp>
        <p:nvSpPr>
          <p:cNvPr id="25" name="ZoneTexte 24"/>
          <p:cNvSpPr txBox="1"/>
          <p:nvPr/>
        </p:nvSpPr>
        <p:spPr>
          <a:xfrm>
            <a:off x="2760147" y="585157"/>
            <a:ext cx="328123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Nombre de </a:t>
            </a:r>
            <a:r>
              <a:rPr lang="fr-FR" dirty="0" err="1" smtClean="0">
                <a:solidFill>
                  <a:srgbClr val="800000"/>
                </a:solidFill>
                <a:latin typeface="Arial"/>
                <a:cs typeface="Arial"/>
              </a:rPr>
              <a:t>photosites</a:t>
            </a:r>
            <a:endParaRPr lang="fr-FR" dirty="0" smtClean="0">
              <a:solidFill>
                <a:srgbClr val="800000"/>
              </a:solidFill>
              <a:latin typeface="Arial"/>
              <a:cs typeface="Arial"/>
            </a:endParaRPr>
          </a:p>
        </p:txBody>
      </p:sp>
      <p:sp>
        <p:nvSpPr>
          <p:cNvPr id="26" name="ZoneTexte 25"/>
          <p:cNvSpPr txBox="1"/>
          <p:nvPr/>
        </p:nvSpPr>
        <p:spPr>
          <a:xfrm>
            <a:off x="5580094" y="445361"/>
            <a:ext cx="2450999" cy="646331"/>
          </a:xfrm>
          <a:prstGeom prst="rect">
            <a:avLst/>
          </a:prstGeom>
          <a:noFill/>
          <a:ln>
            <a:noFill/>
          </a:ln>
        </p:spPr>
        <p:txBody>
          <a:bodyPr wrap="square" rtlCol="0">
            <a:spAutoFit/>
          </a:bodyPr>
          <a:lstStyle/>
          <a:p>
            <a:pPr algn="ctr"/>
            <a:r>
              <a:rPr lang="fr-FR" dirty="0" smtClean="0">
                <a:solidFill>
                  <a:srgbClr val="800000"/>
                </a:solidFill>
                <a:latin typeface="Arial"/>
                <a:cs typeface="Arial"/>
              </a:rPr>
              <a:t>Enregistrement (résolution)</a:t>
            </a:r>
          </a:p>
        </p:txBody>
      </p:sp>
    </p:spTree>
    <p:extLst>
      <p:ext uri="{BB962C8B-B14F-4D97-AF65-F5344CB8AC3E}">
        <p14:creationId xmlns:p14="http://schemas.microsoft.com/office/powerpoint/2010/main" val="3105287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12146" y="22219"/>
            <a:ext cx="7361973" cy="461665"/>
          </a:xfrm>
          <a:prstGeom prst="rect">
            <a:avLst/>
          </a:prstGeom>
          <a:noFill/>
        </p:spPr>
        <p:txBody>
          <a:bodyPr wrap="square" rtlCol="0">
            <a:spAutoFit/>
          </a:bodyPr>
          <a:lstStyle/>
          <a:p>
            <a:r>
              <a:rPr lang="fr-FR" sz="2400" b="1" dirty="0" smtClean="0">
                <a:latin typeface="Arial"/>
                <a:cs typeface="Arial"/>
              </a:rPr>
              <a:t>12</a:t>
            </a:r>
            <a:r>
              <a:rPr lang="fr-FR" sz="2000" dirty="0" smtClean="0">
                <a:latin typeface="Arial"/>
                <a:cs typeface="Arial"/>
              </a:rPr>
              <a:t> - OUTILS DE TEXTURE ARRI : </a:t>
            </a:r>
            <a:r>
              <a:rPr lang="fr-FR" sz="2000" dirty="0" smtClean="0">
                <a:solidFill>
                  <a:srgbClr val="800000"/>
                </a:solidFill>
                <a:latin typeface="Arial"/>
                <a:cs typeface="Arial"/>
              </a:rPr>
              <a:t>REDUCTION DE BRUIT</a:t>
            </a:r>
            <a:endParaRPr lang="fr-FR" sz="2000" dirty="0">
              <a:solidFill>
                <a:srgbClr val="800000"/>
              </a:solidFill>
              <a:latin typeface="Arial"/>
              <a:cs typeface="Arial"/>
            </a:endParaRPr>
          </a:p>
        </p:txBody>
      </p:sp>
      <p:sp>
        <p:nvSpPr>
          <p:cNvPr id="15" name="ZoneTexte 14"/>
          <p:cNvSpPr txBox="1"/>
          <p:nvPr/>
        </p:nvSpPr>
        <p:spPr>
          <a:xfrm>
            <a:off x="0" y="1374531"/>
            <a:ext cx="9017000" cy="2564804"/>
          </a:xfrm>
          <a:prstGeom prst="rect">
            <a:avLst/>
          </a:prstGeom>
          <a:noFill/>
        </p:spPr>
        <p:txBody>
          <a:bodyPr wrap="square" rtlCol="0">
            <a:spAutoFit/>
          </a:bodyPr>
          <a:lstStyle/>
          <a:p>
            <a:pPr algn="ctr"/>
            <a:r>
              <a:rPr lang="fr-FR" sz="2800" dirty="0" smtClean="0">
                <a:latin typeface="Arial"/>
                <a:cs typeface="Arial"/>
              </a:rPr>
              <a:t>OUTILS DE TEXTURE ARRI</a:t>
            </a:r>
          </a:p>
          <a:p>
            <a:pPr algn="ctr"/>
            <a:endParaRPr lang="fr-FR" sz="2800" dirty="0" smtClean="0">
              <a:latin typeface="Arial"/>
              <a:cs typeface="Arial"/>
            </a:endParaRPr>
          </a:p>
          <a:p>
            <a:pPr algn="ctr">
              <a:lnSpc>
                <a:spcPct val="120000"/>
              </a:lnSpc>
            </a:pPr>
            <a:r>
              <a:rPr lang="en-US" sz="2000" dirty="0" smtClean="0">
                <a:latin typeface="Arial"/>
                <a:cs typeface="Arial"/>
              </a:rPr>
              <a:t>Sur </a:t>
            </a:r>
            <a:r>
              <a:rPr lang="en-US" sz="2000" dirty="0" err="1" smtClean="0">
                <a:latin typeface="Arial"/>
                <a:cs typeface="Arial"/>
              </a:rPr>
              <a:t>l’enregistrement</a:t>
            </a:r>
            <a:r>
              <a:rPr lang="en-US" sz="2000" dirty="0" smtClean="0">
                <a:latin typeface="Arial"/>
                <a:cs typeface="Arial"/>
              </a:rPr>
              <a:t> sous </a:t>
            </a:r>
            <a:r>
              <a:rPr lang="en-US" sz="2000" dirty="0" err="1" smtClean="0">
                <a:latin typeface="Arial"/>
                <a:cs typeface="Arial"/>
              </a:rPr>
              <a:t>ProRes</a:t>
            </a:r>
            <a:r>
              <a:rPr lang="en-US" sz="2000" dirty="0" smtClean="0">
                <a:latin typeface="Arial"/>
                <a:cs typeface="Arial"/>
              </a:rPr>
              <a:t> </a:t>
            </a:r>
            <a:r>
              <a:rPr lang="en-US" sz="2000" dirty="0" err="1" smtClean="0">
                <a:latin typeface="Arial"/>
                <a:cs typeface="Arial"/>
              </a:rPr>
              <a:t>Alexa</a:t>
            </a:r>
            <a:r>
              <a:rPr lang="en-US" sz="2000" dirty="0" smtClean="0">
                <a:latin typeface="Arial"/>
                <a:cs typeface="Arial"/>
              </a:rPr>
              <a:t> </a:t>
            </a:r>
            <a:r>
              <a:rPr lang="en-US" sz="2000" dirty="0">
                <a:latin typeface="Arial"/>
                <a:cs typeface="Arial"/>
              </a:rPr>
              <a:t>SXT </a:t>
            </a:r>
            <a:r>
              <a:rPr lang="en-US" sz="2000" dirty="0" smtClean="0">
                <a:latin typeface="Arial"/>
                <a:cs typeface="Arial"/>
              </a:rPr>
              <a:t>LF, </a:t>
            </a:r>
          </a:p>
          <a:p>
            <a:pPr algn="ctr">
              <a:lnSpc>
                <a:spcPct val="120000"/>
              </a:lnSpc>
            </a:pPr>
            <a:r>
              <a:rPr lang="en-US" sz="2000" dirty="0" smtClean="0">
                <a:latin typeface="Arial"/>
                <a:cs typeface="Arial"/>
              </a:rPr>
              <a:t>on a </a:t>
            </a:r>
            <a:r>
              <a:rPr lang="en-US" sz="2000" dirty="0" err="1" smtClean="0">
                <a:latin typeface="Arial"/>
                <a:cs typeface="Arial"/>
              </a:rPr>
              <a:t>l’option</a:t>
            </a:r>
            <a:r>
              <a:rPr lang="en-US" sz="2000" dirty="0" smtClean="0">
                <a:latin typeface="Arial"/>
                <a:cs typeface="Arial"/>
              </a:rPr>
              <a:t> on / off pour la </a:t>
            </a:r>
            <a:r>
              <a:rPr lang="en-US" sz="2000" dirty="0" err="1" smtClean="0">
                <a:latin typeface="Arial"/>
                <a:cs typeface="Arial"/>
              </a:rPr>
              <a:t>réduction</a:t>
            </a:r>
            <a:r>
              <a:rPr lang="en-US" sz="2000" dirty="0" smtClean="0">
                <a:latin typeface="Arial"/>
                <a:cs typeface="Arial"/>
              </a:rPr>
              <a:t> de bruit, </a:t>
            </a:r>
          </a:p>
          <a:p>
            <a:pPr algn="ctr">
              <a:lnSpc>
                <a:spcPct val="120000"/>
              </a:lnSpc>
            </a:pPr>
            <a:r>
              <a:rPr lang="en-US" sz="2000" dirty="0" err="1" smtClean="0">
                <a:latin typeface="Arial"/>
                <a:cs typeface="Arial"/>
              </a:rPr>
              <a:t>mais</a:t>
            </a:r>
            <a:r>
              <a:rPr lang="en-US" sz="2000" dirty="0" smtClean="0">
                <a:latin typeface="Arial"/>
                <a:cs typeface="Arial"/>
              </a:rPr>
              <a:t> </a:t>
            </a:r>
            <a:r>
              <a:rPr lang="en-US" sz="2000" dirty="0" err="1" smtClean="0">
                <a:latin typeface="Arial"/>
                <a:cs typeface="Arial"/>
              </a:rPr>
              <a:t>aucun</a:t>
            </a:r>
            <a:r>
              <a:rPr lang="en-US" sz="2000" dirty="0" smtClean="0">
                <a:latin typeface="Arial"/>
                <a:cs typeface="Arial"/>
              </a:rPr>
              <a:t> </a:t>
            </a:r>
            <a:r>
              <a:rPr lang="en-US" sz="2000" dirty="0" err="1" smtClean="0">
                <a:latin typeface="Arial"/>
                <a:cs typeface="Arial"/>
              </a:rPr>
              <a:t>réglage</a:t>
            </a:r>
            <a:r>
              <a:rPr lang="en-US" sz="2000" dirty="0" smtClean="0">
                <a:latin typeface="Arial"/>
                <a:cs typeface="Arial"/>
              </a:rPr>
              <a:t> piqué / </a:t>
            </a:r>
            <a:r>
              <a:rPr lang="en-US" sz="2000" dirty="0" err="1" smtClean="0">
                <a:latin typeface="Arial"/>
                <a:cs typeface="Arial"/>
              </a:rPr>
              <a:t>niveau</a:t>
            </a:r>
            <a:r>
              <a:rPr lang="en-US" sz="2000" dirty="0" smtClean="0">
                <a:latin typeface="Arial"/>
                <a:cs typeface="Arial"/>
              </a:rPr>
              <a:t> de </a:t>
            </a:r>
            <a:r>
              <a:rPr lang="en-US" sz="2000" dirty="0" err="1" smtClean="0">
                <a:latin typeface="Arial"/>
                <a:cs typeface="Arial"/>
              </a:rPr>
              <a:t>détail</a:t>
            </a:r>
            <a:r>
              <a:rPr lang="en-US" sz="2000" dirty="0" smtClean="0">
                <a:latin typeface="Arial"/>
                <a:cs typeface="Arial"/>
              </a:rPr>
              <a:t>.</a:t>
            </a:r>
            <a:endParaRPr lang="fr-FR" sz="2000" dirty="0">
              <a:latin typeface="Arial"/>
              <a:cs typeface="Arial"/>
            </a:endParaRPr>
          </a:p>
          <a:p>
            <a:pPr algn="ctr">
              <a:lnSpc>
                <a:spcPct val="120000"/>
              </a:lnSpc>
            </a:pPr>
            <a:r>
              <a:rPr lang="fr-FR" sz="2800" dirty="0" smtClean="0">
                <a:latin typeface="Arial"/>
                <a:cs typeface="Arial"/>
              </a:rPr>
              <a:t> </a:t>
            </a:r>
            <a:endParaRPr lang="fr-FR" sz="2800" dirty="0">
              <a:latin typeface="Arial"/>
              <a:cs typeface="Arial"/>
            </a:endParaRPr>
          </a:p>
        </p:txBody>
      </p:sp>
    </p:spTree>
    <p:extLst>
      <p:ext uri="{BB962C8B-B14F-4D97-AF65-F5344CB8AC3E}">
        <p14:creationId xmlns:p14="http://schemas.microsoft.com/office/powerpoint/2010/main" val="2933003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2590800"/>
            <a:ext cx="9017000" cy="646331"/>
          </a:xfrm>
          <a:prstGeom prst="rect">
            <a:avLst/>
          </a:prstGeom>
          <a:noFill/>
        </p:spPr>
        <p:txBody>
          <a:bodyPr wrap="square" rtlCol="0">
            <a:spAutoFit/>
          </a:bodyPr>
          <a:lstStyle/>
          <a:p>
            <a:pPr algn="ctr"/>
            <a:r>
              <a:rPr lang="fr-FR" sz="3600" b="1" dirty="0" smtClean="0">
                <a:latin typeface="Arial"/>
                <a:cs typeface="Arial"/>
              </a:rPr>
              <a:t>13 </a:t>
            </a:r>
            <a:r>
              <a:rPr lang="fr-FR" sz="2800" dirty="0">
                <a:latin typeface="Arial"/>
                <a:cs typeface="Arial"/>
              </a:rPr>
              <a:t>-</a:t>
            </a:r>
            <a:r>
              <a:rPr lang="fr-FR" sz="2800" dirty="0" smtClean="0">
                <a:latin typeface="Arial"/>
                <a:cs typeface="Arial"/>
              </a:rPr>
              <a:t> EXEMPLE : FILM ‘‘LETTRES DE LA GUERRE’’</a:t>
            </a:r>
            <a:endParaRPr lang="fr-FR" sz="2800" dirty="0">
              <a:latin typeface="Arial"/>
              <a:cs typeface="Arial"/>
            </a:endParaRPr>
          </a:p>
        </p:txBody>
      </p:sp>
      <p:pic>
        <p:nvPicPr>
          <p:cNvPr id="6" name="Image 5" descr="logo Focal Ressourc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4132" y="4316447"/>
            <a:ext cx="3462867" cy="808002"/>
          </a:xfrm>
          <a:prstGeom prst="rect">
            <a:avLst/>
          </a:prstGeom>
        </p:spPr>
      </p:pic>
      <p:pic>
        <p:nvPicPr>
          <p:cNvPr id="7" name="Image 6" descr="DPCII_Logo_color_black copie.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67" y="1"/>
            <a:ext cx="4258733" cy="962484"/>
          </a:xfrm>
          <a:prstGeom prst="rect">
            <a:avLst/>
          </a:prstGeom>
        </p:spPr>
      </p:pic>
      <p:sp>
        <p:nvSpPr>
          <p:cNvPr id="8" name="Rectangle 7"/>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9" name="ZoneTexte 8"/>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1621223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23338" y="292734"/>
            <a:ext cx="8407400" cy="3559949"/>
          </a:xfrm>
          <a:prstGeom prst="rect">
            <a:avLst/>
          </a:prstGeom>
          <a:noFill/>
        </p:spPr>
        <p:txBody>
          <a:bodyPr wrap="square" rtlCol="0">
            <a:spAutoFit/>
          </a:bodyPr>
          <a:lstStyle/>
          <a:p>
            <a:pPr>
              <a:lnSpc>
                <a:spcPct val="200000"/>
              </a:lnSpc>
            </a:pPr>
            <a:r>
              <a:rPr lang="fr-FR" sz="2400" dirty="0" smtClean="0">
                <a:solidFill>
                  <a:srgbClr val="800000"/>
                </a:solidFill>
                <a:latin typeface="Arial"/>
                <a:cs typeface="Arial"/>
              </a:rPr>
              <a:t>Site </a:t>
            </a:r>
            <a:r>
              <a:rPr lang="fr-FR" sz="2400" dirty="0">
                <a:solidFill>
                  <a:srgbClr val="800000"/>
                </a:solidFill>
                <a:latin typeface="Arial"/>
                <a:cs typeface="Arial"/>
              </a:rPr>
              <a:t>I</a:t>
            </a:r>
            <a:r>
              <a:rPr lang="fr-FR" sz="2400" dirty="0" smtClean="0">
                <a:solidFill>
                  <a:srgbClr val="800000"/>
                </a:solidFill>
                <a:latin typeface="Arial"/>
                <a:cs typeface="Arial"/>
              </a:rPr>
              <a:t>nternet AFC</a:t>
            </a:r>
            <a:endParaRPr lang="fr-FR" sz="2400" dirty="0">
              <a:solidFill>
                <a:srgbClr val="800000"/>
              </a:solidFill>
              <a:latin typeface="Arial"/>
              <a:cs typeface="Arial"/>
            </a:endParaRPr>
          </a:p>
          <a:p>
            <a:pPr>
              <a:lnSpc>
                <a:spcPct val="200000"/>
              </a:lnSpc>
            </a:pPr>
            <a:r>
              <a:rPr lang="fr-FR" dirty="0" smtClean="0">
                <a:latin typeface="Arial"/>
                <a:cs typeface="Arial"/>
              </a:rPr>
              <a:t>Références techniques et artistiques du séminaire Focal sur le DPC II</a:t>
            </a:r>
            <a:endParaRPr lang="fr-FR" sz="700" dirty="0">
              <a:latin typeface="Arial"/>
              <a:cs typeface="Arial"/>
            </a:endParaRPr>
          </a:p>
          <a:p>
            <a:pPr>
              <a:lnSpc>
                <a:spcPct val="200000"/>
              </a:lnSpc>
            </a:pPr>
            <a:r>
              <a:rPr lang="fr-FR" sz="1600" dirty="0">
                <a:latin typeface="Arial"/>
                <a:cs typeface="Arial"/>
                <a:hlinkClick r:id="rId2"/>
              </a:rPr>
              <a:t>https://www.afcinema.com/Technical-and-artistic-references-from-Focal-about-DPC-II-seminar-in-</a:t>
            </a:r>
            <a:r>
              <a:rPr lang="fr-FR" sz="1600" dirty="0" smtClean="0">
                <a:latin typeface="Arial"/>
                <a:cs typeface="Arial"/>
                <a:hlinkClick r:id="rId2"/>
              </a:rPr>
              <a:t>Lisbon.html</a:t>
            </a:r>
            <a:endParaRPr lang="fr-FR" sz="1600" dirty="0" smtClean="0">
              <a:latin typeface="Arial"/>
              <a:cs typeface="Arial"/>
            </a:endParaRPr>
          </a:p>
          <a:p>
            <a:pPr>
              <a:lnSpc>
                <a:spcPct val="200000"/>
              </a:lnSpc>
            </a:pPr>
            <a:r>
              <a:rPr lang="fr-FR" sz="2400" dirty="0">
                <a:solidFill>
                  <a:srgbClr val="800000"/>
                </a:solidFill>
                <a:latin typeface="Arial"/>
                <a:cs typeface="Arial"/>
              </a:rPr>
              <a:t>Site internet Focal </a:t>
            </a:r>
          </a:p>
          <a:p>
            <a:pPr>
              <a:lnSpc>
                <a:spcPct val="200000"/>
              </a:lnSpc>
            </a:pPr>
            <a:r>
              <a:rPr lang="fr-FR" sz="1600" dirty="0">
                <a:solidFill>
                  <a:srgbClr val="800000"/>
                </a:solidFill>
                <a:latin typeface="Arial"/>
                <a:cs typeface="Arial"/>
                <a:hlinkClick r:id="rId3"/>
              </a:rPr>
              <a:t>http://digiprodchallenge.net</a:t>
            </a:r>
            <a:r>
              <a:rPr lang="fr-FR" sz="1600" dirty="0" smtClean="0">
                <a:solidFill>
                  <a:srgbClr val="800000"/>
                </a:solidFill>
                <a:latin typeface="Arial"/>
                <a:cs typeface="Arial"/>
                <a:hlinkClick r:id="rId3"/>
              </a:rPr>
              <a:t>/</a:t>
            </a:r>
            <a:endParaRPr lang="fr-FR" sz="1600" dirty="0" smtClean="0">
              <a:latin typeface="Arial"/>
              <a:cs typeface="Arial"/>
            </a:endParaRPr>
          </a:p>
        </p:txBody>
      </p:sp>
      <p:cxnSp>
        <p:nvCxnSpPr>
          <p:cNvPr id="4" name="Connecteur droit 3"/>
          <p:cNvCxnSpPr/>
          <p:nvPr/>
        </p:nvCxnSpPr>
        <p:spPr>
          <a:xfrm flipV="1">
            <a:off x="211667" y="465762"/>
            <a:ext cx="8033805"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112147" y="22219"/>
            <a:ext cx="6307130" cy="461665"/>
          </a:xfrm>
          <a:prstGeom prst="rect">
            <a:avLst/>
          </a:prstGeom>
          <a:noFill/>
        </p:spPr>
        <p:txBody>
          <a:bodyPr wrap="square" rtlCol="0">
            <a:spAutoFit/>
          </a:bodyPr>
          <a:lstStyle/>
          <a:p>
            <a:r>
              <a:rPr lang="fr-FR" sz="2400" b="1" dirty="0" smtClean="0">
                <a:latin typeface="Arial"/>
                <a:cs typeface="Arial"/>
              </a:rPr>
              <a:t>13</a:t>
            </a:r>
            <a:r>
              <a:rPr lang="fr-FR" sz="2000" dirty="0" smtClean="0">
                <a:latin typeface="Arial"/>
                <a:cs typeface="Arial"/>
              </a:rPr>
              <a:t> - EXEMPLE : </a:t>
            </a:r>
            <a:r>
              <a:rPr lang="fr-FR" sz="2000" dirty="0">
                <a:latin typeface="Arial"/>
                <a:cs typeface="Arial"/>
              </a:rPr>
              <a:t>FILM </a:t>
            </a:r>
            <a:r>
              <a:rPr lang="fr-FR" sz="2000" dirty="0" smtClean="0">
                <a:latin typeface="Arial"/>
                <a:cs typeface="Arial"/>
              </a:rPr>
              <a:t>‘‘LETTRES DE LA GUERRE’’</a:t>
            </a:r>
            <a:endParaRPr lang="fr-FR" sz="2000" dirty="0">
              <a:latin typeface="Arial"/>
              <a:cs typeface="Arial"/>
            </a:endParaRPr>
          </a:p>
        </p:txBody>
      </p:sp>
      <p:sp>
        <p:nvSpPr>
          <p:cNvPr id="6" name="ZoneTexte 5"/>
          <p:cNvSpPr txBox="1"/>
          <p:nvPr/>
        </p:nvSpPr>
        <p:spPr>
          <a:xfrm>
            <a:off x="1045630" y="4007641"/>
            <a:ext cx="6798733" cy="369332"/>
          </a:xfrm>
          <a:prstGeom prst="rect">
            <a:avLst/>
          </a:prstGeom>
          <a:noFill/>
          <a:ln>
            <a:solidFill>
              <a:schemeClr val="tx1"/>
            </a:solidFill>
          </a:ln>
        </p:spPr>
        <p:txBody>
          <a:bodyPr wrap="square" rtlCol="0">
            <a:spAutoFit/>
          </a:bodyPr>
          <a:lstStyle/>
          <a:p>
            <a:pPr algn="ctr"/>
            <a:r>
              <a:rPr lang="fr-FR" dirty="0" smtClean="0">
                <a:solidFill>
                  <a:srgbClr val="800000"/>
                </a:solidFill>
                <a:latin typeface="Arial"/>
                <a:cs typeface="Arial"/>
              </a:rPr>
              <a:t>Remerciements à Pierre </a:t>
            </a:r>
            <a:r>
              <a:rPr lang="fr-FR" dirty="0" err="1" smtClean="0">
                <a:solidFill>
                  <a:srgbClr val="800000"/>
                </a:solidFill>
                <a:latin typeface="Arial"/>
                <a:cs typeface="Arial"/>
              </a:rPr>
              <a:t>Aghte</a:t>
            </a:r>
            <a:r>
              <a:rPr lang="fr-FR" dirty="0" smtClean="0">
                <a:solidFill>
                  <a:srgbClr val="800000"/>
                </a:solidFill>
                <a:latin typeface="Arial"/>
                <a:cs typeface="Arial"/>
              </a:rPr>
              <a:t>, Directeur de la Fondation Focal</a:t>
            </a:r>
            <a:endParaRPr lang="fr-FR" dirty="0">
              <a:solidFill>
                <a:srgbClr val="800000"/>
              </a:solidFill>
              <a:latin typeface="Arial"/>
              <a:cs typeface="Arial"/>
            </a:endParaRPr>
          </a:p>
        </p:txBody>
      </p:sp>
      <p:pic>
        <p:nvPicPr>
          <p:cNvPr id="8" name="Image 7" descr="logo Focal Ressourc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4732" y="4517953"/>
            <a:ext cx="2599268" cy="606496"/>
          </a:xfrm>
          <a:prstGeom prst="rect">
            <a:avLst/>
          </a:prstGeom>
        </p:spPr>
      </p:pic>
      <p:pic>
        <p:nvPicPr>
          <p:cNvPr id="9" name="Image 8" descr="DPCII_Logo_color_black copie.ep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503973"/>
            <a:ext cx="2745437" cy="620475"/>
          </a:xfrm>
          <a:prstGeom prst="rect">
            <a:avLst/>
          </a:prstGeom>
        </p:spPr>
      </p:pic>
    </p:spTree>
    <p:extLst>
      <p:ext uri="{BB962C8B-B14F-4D97-AF65-F5344CB8AC3E}">
        <p14:creationId xmlns:p14="http://schemas.microsoft.com/office/powerpoint/2010/main" val="4209941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3333" y="350335"/>
            <a:ext cx="8407400" cy="3200876"/>
          </a:xfrm>
          <a:prstGeom prst="rect">
            <a:avLst/>
          </a:prstGeom>
          <a:noFill/>
        </p:spPr>
        <p:txBody>
          <a:bodyPr wrap="square" rtlCol="0">
            <a:spAutoFit/>
          </a:bodyPr>
          <a:lstStyle/>
          <a:p>
            <a:pPr>
              <a:lnSpc>
                <a:spcPct val="200000"/>
              </a:lnSpc>
            </a:pPr>
            <a:endParaRPr lang="fr-FR" sz="2400" dirty="0">
              <a:solidFill>
                <a:srgbClr val="800000"/>
              </a:solidFill>
              <a:latin typeface="Arial"/>
              <a:cs typeface="Arial"/>
            </a:endParaRPr>
          </a:p>
          <a:p>
            <a:pPr>
              <a:lnSpc>
                <a:spcPct val="200000"/>
              </a:lnSpc>
            </a:pPr>
            <a:r>
              <a:rPr lang="fr-FR" sz="2400" dirty="0" smtClean="0">
                <a:latin typeface="Arial"/>
                <a:cs typeface="Arial"/>
              </a:rPr>
              <a:t>Les stratégies des D.O.P. pour gérer un piqué excessif</a:t>
            </a:r>
          </a:p>
          <a:p>
            <a:pPr>
              <a:lnSpc>
                <a:spcPct val="200000"/>
              </a:lnSpc>
            </a:pPr>
            <a:endParaRPr lang="fr-FR" sz="500" dirty="0" smtClean="0">
              <a:latin typeface="Arial"/>
              <a:cs typeface="Arial"/>
            </a:endParaRPr>
          </a:p>
          <a:p>
            <a:pPr algn="ctr">
              <a:lnSpc>
                <a:spcPct val="200000"/>
              </a:lnSpc>
            </a:pPr>
            <a:r>
              <a:rPr lang="fr-FR" sz="2400" dirty="0" smtClean="0">
                <a:latin typeface="Arial"/>
                <a:cs typeface="Arial"/>
              </a:rPr>
              <a:t>FILM</a:t>
            </a:r>
          </a:p>
          <a:p>
            <a:pPr algn="ctr">
              <a:lnSpc>
                <a:spcPct val="200000"/>
              </a:lnSpc>
            </a:pPr>
            <a:r>
              <a:rPr lang="fr-FR" sz="2400" b="1" dirty="0" smtClean="0">
                <a:latin typeface="Arial"/>
                <a:cs typeface="Arial"/>
              </a:rPr>
              <a:t>‘’LETTRES DE LA GUERRE’’</a:t>
            </a:r>
          </a:p>
        </p:txBody>
      </p:sp>
      <p:cxnSp>
        <p:nvCxnSpPr>
          <p:cNvPr id="8" name="Connecteur droit 7"/>
          <p:cNvCxnSpPr/>
          <p:nvPr/>
        </p:nvCxnSpPr>
        <p:spPr>
          <a:xfrm flipV="1">
            <a:off x="211667" y="465762"/>
            <a:ext cx="8033805"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112147" y="22219"/>
            <a:ext cx="6307130" cy="461665"/>
          </a:xfrm>
          <a:prstGeom prst="rect">
            <a:avLst/>
          </a:prstGeom>
          <a:noFill/>
        </p:spPr>
        <p:txBody>
          <a:bodyPr wrap="square" rtlCol="0">
            <a:spAutoFit/>
          </a:bodyPr>
          <a:lstStyle/>
          <a:p>
            <a:r>
              <a:rPr lang="fr-FR" sz="2400" b="1" dirty="0" smtClean="0">
                <a:latin typeface="Arial"/>
                <a:cs typeface="Arial"/>
              </a:rPr>
              <a:t>13</a:t>
            </a:r>
            <a:r>
              <a:rPr lang="fr-FR" sz="2000" dirty="0" smtClean="0">
                <a:latin typeface="Arial"/>
                <a:cs typeface="Arial"/>
              </a:rPr>
              <a:t> - EXEMPLE : </a:t>
            </a:r>
            <a:r>
              <a:rPr lang="fr-FR" sz="2000" dirty="0">
                <a:latin typeface="Arial"/>
                <a:cs typeface="Arial"/>
              </a:rPr>
              <a:t>FILM </a:t>
            </a:r>
            <a:r>
              <a:rPr lang="fr-FR" sz="2000" dirty="0" smtClean="0">
                <a:latin typeface="Arial"/>
                <a:cs typeface="Arial"/>
              </a:rPr>
              <a:t>‘‘LETTRES DE LA GUERRE’’</a:t>
            </a:r>
            <a:endParaRPr lang="fr-FR" sz="2000" dirty="0">
              <a:latin typeface="Arial"/>
              <a:cs typeface="Arial"/>
            </a:endParaRPr>
          </a:p>
        </p:txBody>
      </p:sp>
    </p:spTree>
    <p:extLst>
      <p:ext uri="{BB962C8B-B14F-4D97-AF65-F5344CB8AC3E}">
        <p14:creationId xmlns:p14="http://schemas.microsoft.com/office/powerpoint/2010/main" val="1970553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3333" y="934535"/>
            <a:ext cx="8407400" cy="3939541"/>
          </a:xfrm>
          <a:prstGeom prst="rect">
            <a:avLst/>
          </a:prstGeom>
          <a:noFill/>
        </p:spPr>
        <p:txBody>
          <a:bodyPr wrap="square" rtlCol="0">
            <a:spAutoFit/>
          </a:bodyPr>
          <a:lstStyle/>
          <a:p>
            <a:r>
              <a:rPr lang="fr-FR" sz="2400" dirty="0" smtClean="0">
                <a:solidFill>
                  <a:srgbClr val="800000"/>
                </a:solidFill>
                <a:latin typeface="Arial"/>
                <a:cs typeface="Arial"/>
              </a:rPr>
              <a:t> Film</a:t>
            </a:r>
            <a:endParaRPr lang="fr-FR" dirty="0">
              <a:latin typeface="Arial"/>
              <a:cs typeface="Arial"/>
            </a:endParaRPr>
          </a:p>
          <a:p>
            <a:pPr>
              <a:lnSpc>
                <a:spcPct val="140000"/>
              </a:lnSpc>
            </a:pPr>
            <a:r>
              <a:rPr lang="fr-FR" sz="2000" dirty="0" smtClean="0">
                <a:latin typeface="Arial"/>
                <a:cs typeface="Arial"/>
              </a:rPr>
              <a:t>‘’LETTRES DE LA GUERRE’’</a:t>
            </a:r>
          </a:p>
          <a:p>
            <a:pPr lvl="0">
              <a:lnSpc>
                <a:spcPct val="200000"/>
              </a:lnSpc>
            </a:pPr>
            <a:endParaRPr lang="fr-FR" sz="1050" dirty="0" smtClean="0">
              <a:solidFill>
                <a:srgbClr val="800000"/>
              </a:solidFill>
              <a:latin typeface="Arial"/>
              <a:cs typeface="Arial"/>
            </a:endParaRPr>
          </a:p>
          <a:p>
            <a:pPr lvl="2" fontAlgn="base">
              <a:lnSpc>
                <a:spcPct val="200000"/>
              </a:lnSpc>
            </a:pPr>
            <a:r>
              <a:rPr lang="fr-FR" dirty="0" smtClean="0">
                <a:latin typeface="Arial"/>
                <a:cs typeface="Arial"/>
              </a:rPr>
              <a:t>Réalisateur : </a:t>
            </a:r>
            <a:r>
              <a:rPr lang="en-US" dirty="0" smtClean="0">
                <a:solidFill>
                  <a:srgbClr val="800000"/>
                </a:solidFill>
                <a:latin typeface="Arial"/>
                <a:cs typeface="Arial"/>
              </a:rPr>
              <a:t>Ivo M. Ferreira</a:t>
            </a:r>
            <a:r>
              <a:rPr lang="fr-FR" dirty="0" smtClean="0">
                <a:solidFill>
                  <a:srgbClr val="800000"/>
                </a:solidFill>
                <a:latin typeface="Arial"/>
                <a:cs typeface="Arial"/>
              </a:rPr>
              <a:t> </a:t>
            </a:r>
          </a:p>
          <a:p>
            <a:pPr lvl="2" fontAlgn="base">
              <a:lnSpc>
                <a:spcPct val="200000"/>
              </a:lnSpc>
            </a:pPr>
            <a:r>
              <a:rPr lang="fr-FR" dirty="0" smtClean="0">
                <a:latin typeface="Arial"/>
                <a:cs typeface="Arial"/>
              </a:rPr>
              <a:t>Producteur/Monteur/Concepteur du </a:t>
            </a:r>
            <a:r>
              <a:rPr lang="fr-FR" dirty="0" err="1" smtClean="0">
                <a:latin typeface="Arial"/>
                <a:cs typeface="Arial"/>
              </a:rPr>
              <a:t>Workflow</a:t>
            </a:r>
            <a:r>
              <a:rPr lang="fr-FR" dirty="0" smtClean="0">
                <a:latin typeface="Arial"/>
                <a:cs typeface="Arial"/>
              </a:rPr>
              <a:t> : </a:t>
            </a:r>
            <a:r>
              <a:rPr lang="fr-FR" dirty="0" smtClean="0">
                <a:solidFill>
                  <a:srgbClr val="800000"/>
                </a:solidFill>
                <a:latin typeface="Arial"/>
                <a:cs typeface="Arial"/>
              </a:rPr>
              <a:t>Sandro </a:t>
            </a:r>
            <a:r>
              <a:rPr lang="fr-FR" dirty="0" err="1" smtClean="0">
                <a:solidFill>
                  <a:srgbClr val="800000"/>
                </a:solidFill>
                <a:latin typeface="Arial"/>
                <a:cs typeface="Arial"/>
              </a:rPr>
              <a:t>Aguilar</a:t>
            </a:r>
            <a:endParaRPr lang="fr-FR" dirty="0" smtClean="0">
              <a:latin typeface="Arial"/>
              <a:cs typeface="Arial"/>
            </a:endParaRPr>
          </a:p>
          <a:p>
            <a:pPr lvl="2" fontAlgn="base">
              <a:lnSpc>
                <a:spcPct val="200000"/>
              </a:lnSpc>
            </a:pPr>
            <a:r>
              <a:rPr lang="fr-FR" dirty="0" smtClean="0">
                <a:latin typeface="Arial"/>
                <a:cs typeface="Arial"/>
              </a:rPr>
              <a:t>Directeur de la photographie : </a:t>
            </a:r>
            <a:r>
              <a:rPr lang="fr-FR" dirty="0" smtClean="0">
                <a:solidFill>
                  <a:srgbClr val="800000"/>
                </a:solidFill>
                <a:latin typeface="Arial"/>
                <a:cs typeface="Arial"/>
              </a:rPr>
              <a:t>João Ribeiro </a:t>
            </a:r>
            <a:r>
              <a:rPr lang="fr-FR" dirty="0" smtClean="0">
                <a:solidFill>
                  <a:srgbClr val="000000"/>
                </a:solidFill>
                <a:latin typeface="Arial"/>
                <a:cs typeface="Arial"/>
              </a:rPr>
              <a:t>(AIP) </a:t>
            </a:r>
          </a:p>
          <a:p>
            <a:pPr lvl="2">
              <a:lnSpc>
                <a:spcPct val="200000"/>
              </a:lnSpc>
            </a:pPr>
            <a:r>
              <a:rPr lang="fr-FR" dirty="0" smtClean="0">
                <a:latin typeface="Arial"/>
                <a:cs typeface="Arial"/>
              </a:rPr>
              <a:t>Coloriste/Conseiller </a:t>
            </a:r>
            <a:r>
              <a:rPr lang="fr-FR" dirty="0">
                <a:latin typeface="Arial"/>
                <a:cs typeface="Arial"/>
              </a:rPr>
              <a:t>p</a:t>
            </a:r>
            <a:r>
              <a:rPr lang="fr-FR" dirty="0" smtClean="0">
                <a:latin typeface="Arial"/>
                <a:cs typeface="Arial"/>
              </a:rPr>
              <a:t>ost-production : </a:t>
            </a:r>
            <a:r>
              <a:rPr lang="fr-FR" dirty="0" smtClean="0">
                <a:solidFill>
                  <a:srgbClr val="800000"/>
                </a:solidFill>
                <a:latin typeface="Arial"/>
                <a:cs typeface="Arial"/>
              </a:rPr>
              <a:t>Paulo </a:t>
            </a:r>
            <a:r>
              <a:rPr lang="fr-FR" dirty="0" err="1" smtClean="0">
                <a:solidFill>
                  <a:srgbClr val="800000"/>
                </a:solidFill>
                <a:latin typeface="Arial"/>
                <a:cs typeface="Arial"/>
              </a:rPr>
              <a:t>Americo</a:t>
            </a:r>
            <a:r>
              <a:rPr lang="fr-FR" dirty="0" smtClean="0">
                <a:solidFill>
                  <a:srgbClr val="800000"/>
                </a:solidFill>
                <a:latin typeface="Arial"/>
                <a:cs typeface="Arial"/>
              </a:rPr>
              <a:t> da Silva</a:t>
            </a:r>
            <a:endParaRPr lang="fr-FR" dirty="0" smtClean="0">
              <a:latin typeface="Arial"/>
              <a:cs typeface="Arial"/>
            </a:endParaRPr>
          </a:p>
          <a:p>
            <a:pPr>
              <a:lnSpc>
                <a:spcPct val="200000"/>
              </a:lnSpc>
            </a:pPr>
            <a:endParaRPr lang="fr-FR" dirty="0" smtClean="0">
              <a:latin typeface="Arial"/>
              <a:cs typeface="Arial"/>
            </a:endParaRPr>
          </a:p>
        </p:txBody>
      </p:sp>
      <p:cxnSp>
        <p:nvCxnSpPr>
          <p:cNvPr id="3" name="Connecteur droit 2"/>
          <p:cNvCxnSpPr/>
          <p:nvPr/>
        </p:nvCxnSpPr>
        <p:spPr>
          <a:xfrm flipV="1">
            <a:off x="211667" y="465762"/>
            <a:ext cx="8033805"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112147" y="22219"/>
            <a:ext cx="6307130" cy="461665"/>
          </a:xfrm>
          <a:prstGeom prst="rect">
            <a:avLst/>
          </a:prstGeom>
          <a:noFill/>
        </p:spPr>
        <p:txBody>
          <a:bodyPr wrap="square" rtlCol="0">
            <a:spAutoFit/>
          </a:bodyPr>
          <a:lstStyle/>
          <a:p>
            <a:r>
              <a:rPr lang="fr-FR" sz="2400" b="1" dirty="0" smtClean="0">
                <a:latin typeface="Arial"/>
                <a:cs typeface="Arial"/>
              </a:rPr>
              <a:t>13</a:t>
            </a:r>
            <a:r>
              <a:rPr lang="fr-FR" sz="2000" dirty="0" smtClean="0">
                <a:latin typeface="Arial"/>
                <a:cs typeface="Arial"/>
              </a:rPr>
              <a:t> - EXEMPLE : </a:t>
            </a:r>
            <a:r>
              <a:rPr lang="fr-FR" sz="2000" dirty="0">
                <a:latin typeface="Arial"/>
                <a:cs typeface="Arial"/>
              </a:rPr>
              <a:t>FILM </a:t>
            </a:r>
            <a:r>
              <a:rPr lang="fr-FR" sz="2000" dirty="0" smtClean="0">
                <a:latin typeface="Arial"/>
                <a:cs typeface="Arial"/>
              </a:rPr>
              <a:t>‘‘LETTRES DE LA GUERRE’’</a:t>
            </a:r>
            <a:endParaRPr lang="fr-FR" sz="2000" dirty="0">
              <a:latin typeface="Arial"/>
              <a:cs typeface="Arial"/>
            </a:endParaRPr>
          </a:p>
        </p:txBody>
      </p:sp>
    </p:spTree>
    <p:extLst>
      <p:ext uri="{BB962C8B-B14F-4D97-AF65-F5344CB8AC3E}">
        <p14:creationId xmlns:p14="http://schemas.microsoft.com/office/powerpoint/2010/main" val="2035226615"/>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a:off x="-24366" y="3422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Image 4" descr="CARTAS#MNUNES#IGRAC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69" y="187323"/>
            <a:ext cx="7924800" cy="4457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273975"/>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a:off x="-24366" y="3422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Image 9" descr="CARTAS#MVILANOVA#00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69" y="187323"/>
            <a:ext cx="7924800" cy="4457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9718300"/>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24366" y="3422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Image 2" descr="CARTAS#01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69" y="187323"/>
            <a:ext cx="7924800" cy="4457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251498"/>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24366" y="3422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Image 2" descr="CARTAS#01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69" y="174321"/>
            <a:ext cx="7924800" cy="44577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0518707"/>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24366" y="3422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69" y="187323"/>
            <a:ext cx="7924800" cy="4457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21845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96087" y="1013751"/>
            <a:ext cx="2364060" cy="3884140"/>
          </a:xfrm>
          <a:prstGeom prst="rect">
            <a:avLst/>
          </a:prstGeom>
          <a:noFill/>
          <a:ln>
            <a:noFill/>
          </a:ln>
        </p:spPr>
        <p:txBody>
          <a:bodyPr wrap="square" rtlCol="0">
            <a:spAutoFit/>
          </a:bodyPr>
          <a:lstStyle/>
          <a:p>
            <a:pPr algn="r"/>
            <a:r>
              <a:rPr lang="fr-FR" dirty="0" smtClean="0">
                <a:latin typeface="Arial"/>
                <a:cs typeface="Arial"/>
              </a:rPr>
              <a:t>Sony F65 </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Red</a:t>
            </a:r>
            <a:r>
              <a:rPr lang="fr-FR" dirty="0" smtClean="0">
                <a:latin typeface="Arial"/>
                <a:cs typeface="Arial"/>
              </a:rPr>
              <a:t> Dragon</a:t>
            </a:r>
          </a:p>
          <a:p>
            <a:pPr lvl="1" algn="r">
              <a:lnSpc>
                <a:spcPct val="140000"/>
              </a:lnSpc>
            </a:pPr>
            <a:endParaRPr lang="fr-FR" sz="900" dirty="0">
              <a:latin typeface="Arial"/>
              <a:cs typeface="Arial"/>
            </a:endParaRPr>
          </a:p>
          <a:p>
            <a:pPr lvl="1" algn="r">
              <a:lnSpc>
                <a:spcPct val="140000"/>
              </a:lnSpc>
            </a:pPr>
            <a:r>
              <a:rPr lang="fr-FR" dirty="0" smtClean="0">
                <a:latin typeface="Arial"/>
                <a:cs typeface="Arial"/>
              </a:rPr>
              <a:t>Sony F55</a:t>
            </a:r>
          </a:p>
          <a:p>
            <a:pPr lvl="1" algn="r">
              <a:lnSpc>
                <a:spcPct val="140000"/>
              </a:lnSpc>
            </a:pPr>
            <a:endParaRPr lang="fr-FR" sz="900" dirty="0">
              <a:latin typeface="Arial"/>
              <a:cs typeface="Arial"/>
            </a:endParaRPr>
          </a:p>
          <a:p>
            <a:pPr lvl="1" algn="r">
              <a:lnSpc>
                <a:spcPct val="140000"/>
              </a:lnSpc>
            </a:pPr>
            <a:r>
              <a:rPr lang="fr-FR" dirty="0">
                <a:latin typeface="Arial"/>
                <a:cs typeface="Arial"/>
              </a:rPr>
              <a:t>Canon </a:t>
            </a:r>
            <a:r>
              <a:rPr lang="fr-FR" dirty="0" smtClean="0">
                <a:latin typeface="Arial"/>
                <a:cs typeface="Arial"/>
              </a:rPr>
              <a:t>C500</a:t>
            </a:r>
          </a:p>
          <a:p>
            <a:pPr lvl="1" algn="r">
              <a:lnSpc>
                <a:spcPct val="140000"/>
              </a:lnSpc>
            </a:pPr>
            <a:endParaRPr lang="fr-FR" sz="900" dirty="0">
              <a:latin typeface="Arial"/>
              <a:cs typeface="Arial"/>
            </a:endParaRPr>
          </a:p>
          <a:p>
            <a:pPr lvl="1" algn="r">
              <a:lnSpc>
                <a:spcPct val="140000"/>
              </a:lnSpc>
            </a:pPr>
            <a:r>
              <a:rPr lang="fr-FR" dirty="0" err="1" smtClean="0">
                <a:latin typeface="Arial"/>
                <a:cs typeface="Arial"/>
              </a:rPr>
              <a:t>Varicam</a:t>
            </a:r>
            <a:r>
              <a:rPr lang="fr-FR" dirty="0" smtClean="0">
                <a:latin typeface="Arial"/>
                <a:cs typeface="Arial"/>
              </a:rPr>
              <a:t> 35</a:t>
            </a:r>
          </a:p>
          <a:p>
            <a:pPr lvl="1">
              <a:lnSpc>
                <a:spcPct val="140000"/>
              </a:lnSpc>
            </a:pPr>
            <a:endParaRPr lang="fr-FR" sz="900" dirty="0">
              <a:latin typeface="Arial"/>
              <a:cs typeface="Arial"/>
            </a:endParaRPr>
          </a:p>
          <a:p>
            <a:pPr algn="r">
              <a:lnSpc>
                <a:spcPct val="140000"/>
              </a:lnSpc>
            </a:pPr>
            <a:r>
              <a:rPr lang="fr-FR" dirty="0" smtClean="0">
                <a:latin typeface="Arial"/>
                <a:cs typeface="Arial"/>
              </a:rPr>
              <a:t>Black </a:t>
            </a:r>
            <a:r>
              <a:rPr lang="fr-FR" dirty="0" err="1" smtClean="0">
                <a:latin typeface="Arial"/>
                <a:cs typeface="Arial"/>
              </a:rPr>
              <a:t>Magic</a:t>
            </a:r>
            <a:r>
              <a:rPr lang="fr-FR" dirty="0" smtClean="0">
                <a:latin typeface="Arial"/>
                <a:cs typeface="Arial"/>
              </a:rPr>
              <a:t> 4K</a:t>
            </a:r>
          </a:p>
          <a:p>
            <a:pPr algn="r">
              <a:lnSpc>
                <a:spcPct val="140000"/>
              </a:lnSpc>
            </a:pPr>
            <a:endParaRPr lang="fr-FR" sz="900" dirty="0" smtClean="0">
              <a:latin typeface="Arial"/>
              <a:cs typeface="Arial"/>
            </a:endParaRPr>
          </a:p>
          <a:p>
            <a:pPr>
              <a:lnSpc>
                <a:spcPct val="140000"/>
              </a:lnSpc>
            </a:pPr>
            <a:r>
              <a:rPr lang="fr-FR" sz="1000" dirty="0">
                <a:latin typeface="Arial"/>
                <a:cs typeface="Arial"/>
              </a:rPr>
              <a:t> </a:t>
            </a:r>
            <a:r>
              <a:rPr lang="fr-FR" sz="1000" dirty="0" smtClean="0">
                <a:latin typeface="Arial"/>
                <a:cs typeface="Arial"/>
              </a:rPr>
              <a:t>           </a:t>
            </a:r>
            <a:r>
              <a:rPr lang="fr-FR" dirty="0" smtClean="0">
                <a:latin typeface="Arial"/>
                <a:cs typeface="Arial"/>
              </a:rPr>
              <a:t>Alexa XT      </a:t>
            </a:r>
            <a:r>
              <a:rPr lang="fr-FR" sz="1200" dirty="0" smtClean="0">
                <a:latin typeface="Arial"/>
                <a:cs typeface="Arial"/>
              </a:rPr>
              <a:t>  </a:t>
            </a:r>
            <a:endParaRPr lang="fr-FR" dirty="0" smtClean="0">
              <a:latin typeface="Arial"/>
              <a:cs typeface="Arial"/>
            </a:endParaRPr>
          </a:p>
        </p:txBody>
      </p:sp>
      <p:sp>
        <p:nvSpPr>
          <p:cNvPr id="7" name="ZoneTexte 6"/>
          <p:cNvSpPr txBox="1"/>
          <p:nvPr/>
        </p:nvSpPr>
        <p:spPr>
          <a:xfrm>
            <a:off x="3226053" y="1013751"/>
            <a:ext cx="2364060" cy="4271939"/>
          </a:xfrm>
          <a:prstGeom prst="rect">
            <a:avLst/>
          </a:prstGeom>
          <a:noFill/>
          <a:ln>
            <a:noFill/>
          </a:ln>
        </p:spPr>
        <p:txBody>
          <a:bodyPr wrap="square" rtlCol="0">
            <a:spAutoFit/>
          </a:bodyPr>
          <a:lstStyle/>
          <a:p>
            <a:pPr algn="ctr"/>
            <a:r>
              <a:rPr lang="fr-FR" dirty="0" smtClean="0">
                <a:latin typeface="Arial"/>
                <a:cs typeface="Arial"/>
              </a:rPr>
              <a:t>20 M</a:t>
            </a:r>
          </a:p>
          <a:p>
            <a:pPr lvl="1" algn="ctr">
              <a:lnSpc>
                <a:spcPct val="140000"/>
              </a:lnSpc>
            </a:pPr>
            <a:endParaRPr lang="fr-FR" sz="1000" dirty="0" smtClean="0">
              <a:latin typeface="Arial"/>
              <a:cs typeface="Arial"/>
            </a:endParaRPr>
          </a:p>
          <a:p>
            <a:pPr algn="ctr">
              <a:lnSpc>
                <a:spcPct val="140000"/>
              </a:lnSpc>
            </a:pPr>
            <a:r>
              <a:rPr lang="fr-FR" b="1" dirty="0" smtClean="0">
                <a:solidFill>
                  <a:srgbClr val="FF0000"/>
                </a:solidFill>
                <a:latin typeface="Arial"/>
                <a:cs typeface="Arial"/>
              </a:rPr>
              <a:t>19 M</a:t>
            </a:r>
          </a:p>
          <a:p>
            <a:pPr algn="ctr">
              <a:lnSpc>
                <a:spcPct val="140000"/>
              </a:lnSpc>
            </a:pPr>
            <a:endParaRPr lang="fr-FR" sz="900" dirty="0">
              <a:latin typeface="Arial"/>
              <a:cs typeface="Arial"/>
            </a:endParaRPr>
          </a:p>
          <a:p>
            <a:pPr algn="ctr">
              <a:lnSpc>
                <a:spcPct val="140000"/>
              </a:lnSpc>
            </a:pPr>
            <a:r>
              <a:rPr lang="fr-FR" dirty="0" smtClean="0">
                <a:latin typeface="Arial"/>
                <a:cs typeface="Arial"/>
              </a:rPr>
              <a:t>11.6 M</a:t>
            </a:r>
          </a:p>
          <a:p>
            <a:pPr lvl="1" algn="ctr">
              <a:lnSpc>
                <a:spcPct val="140000"/>
              </a:lnSpc>
            </a:pPr>
            <a:endParaRPr lang="fr-FR" sz="900" dirty="0">
              <a:latin typeface="Arial"/>
              <a:cs typeface="Arial"/>
            </a:endParaRPr>
          </a:p>
          <a:p>
            <a:pPr algn="ctr">
              <a:lnSpc>
                <a:spcPct val="140000"/>
              </a:lnSpc>
            </a:pPr>
            <a:r>
              <a:rPr lang="fr-FR" b="1" dirty="0" smtClean="0">
                <a:solidFill>
                  <a:srgbClr val="FF0000"/>
                </a:solidFill>
                <a:latin typeface="Arial"/>
                <a:cs typeface="Arial"/>
              </a:rPr>
              <a:t>9,5 </a:t>
            </a:r>
            <a:r>
              <a:rPr lang="fr-FR" b="1" dirty="0">
                <a:solidFill>
                  <a:srgbClr val="FF0000"/>
                </a:solidFill>
                <a:latin typeface="Arial"/>
                <a:cs typeface="Arial"/>
              </a:rPr>
              <a:t>M</a:t>
            </a:r>
          </a:p>
          <a:p>
            <a:pPr lvl="1" algn="ctr">
              <a:lnSpc>
                <a:spcPct val="140000"/>
              </a:lnSpc>
            </a:pPr>
            <a:endParaRPr lang="fr-FR" sz="900" dirty="0">
              <a:latin typeface="Arial"/>
              <a:cs typeface="Arial"/>
            </a:endParaRPr>
          </a:p>
          <a:p>
            <a:pPr algn="ctr">
              <a:lnSpc>
                <a:spcPct val="140000"/>
              </a:lnSpc>
            </a:pPr>
            <a:r>
              <a:rPr lang="fr-FR" dirty="0" smtClean="0">
                <a:latin typeface="Arial"/>
                <a:cs typeface="Arial"/>
              </a:rPr>
              <a:t>8,9 M</a:t>
            </a:r>
          </a:p>
          <a:p>
            <a:pPr algn="ctr">
              <a:lnSpc>
                <a:spcPct val="140000"/>
              </a:lnSpc>
            </a:pPr>
            <a:endParaRPr lang="fr-FR" sz="900" dirty="0">
              <a:latin typeface="Arial"/>
              <a:cs typeface="Arial"/>
            </a:endParaRPr>
          </a:p>
          <a:p>
            <a:pPr algn="ctr">
              <a:lnSpc>
                <a:spcPct val="140000"/>
              </a:lnSpc>
            </a:pPr>
            <a:r>
              <a:rPr lang="fr-FR" dirty="0" smtClean="0">
                <a:latin typeface="Arial"/>
                <a:cs typeface="Arial"/>
              </a:rPr>
              <a:t>8,2 M</a:t>
            </a:r>
          </a:p>
          <a:p>
            <a:pPr algn="ctr">
              <a:lnSpc>
                <a:spcPct val="140000"/>
              </a:lnSpc>
            </a:pPr>
            <a:endParaRPr lang="fr-FR" sz="800" dirty="0">
              <a:latin typeface="Arial"/>
              <a:cs typeface="Arial"/>
            </a:endParaRPr>
          </a:p>
          <a:p>
            <a:pPr algn="ctr">
              <a:lnSpc>
                <a:spcPct val="140000"/>
              </a:lnSpc>
            </a:pPr>
            <a:r>
              <a:rPr lang="fr-FR" dirty="0" smtClean="0">
                <a:latin typeface="Arial"/>
                <a:cs typeface="Arial"/>
              </a:rPr>
              <a:t>7,5 M</a:t>
            </a:r>
          </a:p>
          <a:p>
            <a:pPr algn="ctr">
              <a:lnSpc>
                <a:spcPct val="140000"/>
              </a:lnSpc>
            </a:pPr>
            <a:endParaRPr lang="fr-FR" dirty="0" smtClean="0">
              <a:latin typeface="Arial"/>
              <a:cs typeface="Arial"/>
            </a:endParaRPr>
          </a:p>
        </p:txBody>
      </p:sp>
      <p:sp>
        <p:nvSpPr>
          <p:cNvPr id="8" name="ZoneTexte 7"/>
          <p:cNvSpPr txBox="1"/>
          <p:nvPr/>
        </p:nvSpPr>
        <p:spPr>
          <a:xfrm>
            <a:off x="6515054" y="1013751"/>
            <a:ext cx="1600196" cy="3841052"/>
          </a:xfrm>
          <a:prstGeom prst="rect">
            <a:avLst/>
          </a:prstGeom>
          <a:noFill/>
          <a:ln>
            <a:noFill/>
          </a:ln>
        </p:spPr>
        <p:txBody>
          <a:bodyPr wrap="square" rtlCol="0">
            <a:spAutoFit/>
          </a:bodyPr>
          <a:lstStyle/>
          <a:p>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lvl="1">
              <a:lnSpc>
                <a:spcPct val="140000"/>
              </a:lnSpc>
            </a:pPr>
            <a:endParaRPr lang="fr-FR" sz="900" dirty="0">
              <a:latin typeface="Arial"/>
              <a:cs typeface="Arial"/>
            </a:endParaRPr>
          </a:p>
          <a:p>
            <a:pPr>
              <a:lnSpc>
                <a:spcPct val="140000"/>
              </a:lnSpc>
            </a:pPr>
            <a:r>
              <a:rPr lang="fr-FR" dirty="0" smtClean="0">
                <a:latin typeface="Arial"/>
                <a:cs typeface="Arial"/>
              </a:rPr>
              <a:t>4 K</a:t>
            </a:r>
          </a:p>
          <a:p>
            <a:pPr>
              <a:lnSpc>
                <a:spcPct val="140000"/>
              </a:lnSpc>
            </a:pPr>
            <a:r>
              <a:rPr lang="fr-FR" sz="900" dirty="0" smtClean="0">
                <a:latin typeface="Arial"/>
                <a:cs typeface="Arial"/>
              </a:rPr>
              <a:t> </a:t>
            </a:r>
          </a:p>
          <a:p>
            <a:pPr>
              <a:lnSpc>
                <a:spcPct val="140000"/>
              </a:lnSpc>
            </a:pPr>
            <a:r>
              <a:rPr lang="fr-FR" dirty="0" smtClean="0">
                <a:latin typeface="Arial"/>
                <a:cs typeface="Arial"/>
              </a:rPr>
              <a:t>4 K </a:t>
            </a:r>
            <a:r>
              <a:rPr lang="fr-FR" sz="1200" dirty="0" smtClean="0">
                <a:latin typeface="Arial"/>
                <a:cs typeface="Arial"/>
              </a:rPr>
              <a:t>(Ultra HD)</a:t>
            </a:r>
          </a:p>
          <a:p>
            <a:pPr>
              <a:lnSpc>
                <a:spcPct val="140000"/>
              </a:lnSpc>
            </a:pPr>
            <a:endParaRPr lang="fr-FR" sz="900" dirty="0">
              <a:latin typeface="Arial"/>
              <a:cs typeface="Arial"/>
            </a:endParaRPr>
          </a:p>
          <a:p>
            <a:pPr>
              <a:lnSpc>
                <a:spcPct val="140000"/>
              </a:lnSpc>
            </a:pPr>
            <a:r>
              <a:rPr lang="fr-FR" dirty="0" smtClean="0">
                <a:latin typeface="Arial"/>
                <a:cs typeface="Arial"/>
              </a:rPr>
              <a:t>3,4 K</a:t>
            </a:r>
            <a:endParaRPr lang="fr-FR" sz="1200" dirty="0" smtClean="0">
              <a:latin typeface="Arial"/>
              <a:cs typeface="Arial"/>
            </a:endParaRPr>
          </a:p>
        </p:txBody>
      </p:sp>
      <p:sp>
        <p:nvSpPr>
          <p:cNvPr id="10" name="Line 20"/>
          <p:cNvSpPr>
            <a:spLocks noChangeShapeType="1"/>
          </p:cNvSpPr>
          <p:nvPr/>
        </p:nvSpPr>
        <p:spPr bwMode="auto">
          <a:xfrm>
            <a:off x="897467" y="1947337"/>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1" name="Line 20"/>
          <p:cNvSpPr>
            <a:spLocks noChangeShapeType="1"/>
          </p:cNvSpPr>
          <p:nvPr/>
        </p:nvSpPr>
        <p:spPr bwMode="auto">
          <a:xfrm>
            <a:off x="897467" y="251931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2" name="Line 20"/>
          <p:cNvSpPr>
            <a:spLocks noChangeShapeType="1"/>
          </p:cNvSpPr>
          <p:nvPr/>
        </p:nvSpPr>
        <p:spPr bwMode="auto">
          <a:xfrm>
            <a:off x="900642" y="3093164"/>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3" name="Line 20"/>
          <p:cNvSpPr>
            <a:spLocks noChangeShapeType="1"/>
          </p:cNvSpPr>
          <p:nvPr/>
        </p:nvSpPr>
        <p:spPr bwMode="auto">
          <a:xfrm>
            <a:off x="897467" y="366506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4" name="Line 20"/>
          <p:cNvSpPr>
            <a:spLocks noChangeShapeType="1"/>
          </p:cNvSpPr>
          <p:nvPr/>
        </p:nvSpPr>
        <p:spPr bwMode="auto">
          <a:xfrm>
            <a:off x="897467" y="4812399"/>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5" name="Line 20"/>
          <p:cNvSpPr>
            <a:spLocks noChangeShapeType="1"/>
          </p:cNvSpPr>
          <p:nvPr/>
        </p:nvSpPr>
        <p:spPr bwMode="auto">
          <a:xfrm>
            <a:off x="900642" y="4240422"/>
            <a:ext cx="7232853" cy="0"/>
          </a:xfrm>
          <a:prstGeom prst="line">
            <a:avLst/>
          </a:prstGeom>
          <a:noFill/>
          <a:ln w="12700" cmpd="sng">
            <a:solidFill>
              <a:schemeClr val="tx1"/>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p>
        </p:txBody>
      </p:sp>
      <p:sp>
        <p:nvSpPr>
          <p:cNvPr id="16" name="ZoneTexte 15"/>
          <p:cNvSpPr txBox="1"/>
          <p:nvPr/>
        </p:nvSpPr>
        <p:spPr>
          <a:xfrm>
            <a:off x="7209571" y="4376436"/>
            <a:ext cx="1045600" cy="600164"/>
          </a:xfrm>
          <a:prstGeom prst="rect">
            <a:avLst/>
          </a:prstGeom>
          <a:noFill/>
          <a:ln>
            <a:noFill/>
          </a:ln>
        </p:spPr>
        <p:txBody>
          <a:bodyPr wrap="square" rtlCol="0">
            <a:spAutoFit/>
          </a:bodyPr>
          <a:lstStyle/>
          <a:p>
            <a:r>
              <a:rPr lang="fr-FR" sz="1100" dirty="0">
                <a:latin typeface="Arial"/>
                <a:cs typeface="Arial"/>
              </a:rPr>
              <a:t>(</a:t>
            </a:r>
            <a:r>
              <a:rPr lang="fr-FR" sz="1100" dirty="0" smtClean="0">
                <a:latin typeface="Arial"/>
                <a:cs typeface="Arial"/>
              </a:rPr>
              <a:t>Up-</a:t>
            </a:r>
            <a:r>
              <a:rPr lang="fr-FR" sz="1100" smtClean="0">
                <a:latin typeface="Arial"/>
                <a:cs typeface="Arial"/>
              </a:rPr>
              <a:t>scaling</a:t>
            </a:r>
            <a:r>
              <a:rPr lang="fr-FR" sz="1100" dirty="0" smtClean="0">
                <a:latin typeface="Arial"/>
                <a:cs typeface="Arial"/>
              </a:rPr>
              <a:t> to </a:t>
            </a:r>
            <a:r>
              <a:rPr lang="fr-FR" sz="1100" dirty="0">
                <a:latin typeface="Arial"/>
                <a:cs typeface="Arial"/>
              </a:rPr>
              <a:t>4K)</a:t>
            </a:r>
          </a:p>
          <a:p>
            <a:endParaRPr lang="fr-FR" sz="1100" dirty="0"/>
          </a:p>
        </p:txBody>
      </p:sp>
      <p:sp>
        <p:nvSpPr>
          <p:cNvPr id="17" name="ZoneTexte 16"/>
          <p:cNvSpPr txBox="1"/>
          <p:nvPr/>
        </p:nvSpPr>
        <p:spPr>
          <a:xfrm>
            <a:off x="1828800" y="4393170"/>
            <a:ext cx="1176864" cy="577081"/>
          </a:xfrm>
          <a:prstGeom prst="rect">
            <a:avLst/>
          </a:prstGeom>
          <a:noFill/>
          <a:ln>
            <a:noFill/>
          </a:ln>
        </p:spPr>
        <p:txBody>
          <a:bodyPr wrap="square" rtlCol="0">
            <a:spAutoFit/>
          </a:bodyPr>
          <a:lstStyle/>
          <a:p>
            <a:r>
              <a:rPr lang="fr-FR" sz="1050" dirty="0" smtClean="0">
                <a:latin typeface="Arial"/>
                <a:cs typeface="Arial"/>
              </a:rPr>
              <a:t>(</a:t>
            </a:r>
            <a:r>
              <a:rPr lang="fr-FR" sz="1050" dirty="0" err="1" smtClean="0">
                <a:latin typeface="Arial"/>
                <a:cs typeface="Arial"/>
              </a:rPr>
              <a:t>Raw</a:t>
            </a:r>
            <a:r>
              <a:rPr lang="fr-FR" sz="1050" dirty="0" smtClean="0">
                <a:latin typeface="Arial"/>
                <a:cs typeface="Arial"/>
              </a:rPr>
              <a:t> </a:t>
            </a:r>
            <a:r>
              <a:rPr lang="fr-FR" sz="1050" dirty="0" err="1" smtClean="0">
                <a:latin typeface="Arial"/>
                <a:cs typeface="Arial"/>
              </a:rPr>
              <a:t>Recording</a:t>
            </a:r>
            <a:r>
              <a:rPr lang="fr-FR" sz="1050" dirty="0" smtClean="0">
                <a:latin typeface="Arial"/>
                <a:cs typeface="Arial"/>
              </a:rPr>
              <a:t> w/ Open </a:t>
            </a:r>
            <a:r>
              <a:rPr lang="fr-FR" sz="1050" dirty="0" err="1" smtClean="0">
                <a:latin typeface="Arial"/>
                <a:cs typeface="Arial"/>
              </a:rPr>
              <a:t>gate</a:t>
            </a:r>
            <a:r>
              <a:rPr lang="fr-FR" sz="1050" dirty="0">
                <a:latin typeface="Arial"/>
                <a:cs typeface="Arial"/>
              </a:rPr>
              <a:t>)</a:t>
            </a:r>
          </a:p>
          <a:p>
            <a:endParaRPr lang="fr-FR" sz="1050" dirty="0"/>
          </a:p>
        </p:txBody>
      </p:sp>
      <p:sp>
        <p:nvSpPr>
          <p:cNvPr id="19" name="Rectangle 18"/>
          <p:cNvSpPr/>
          <p:nvPr/>
        </p:nvSpPr>
        <p:spPr>
          <a:xfrm>
            <a:off x="711200" y="1075481"/>
            <a:ext cx="8297346" cy="374459"/>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0" name="Rectangle 19"/>
          <p:cNvSpPr/>
          <p:nvPr/>
        </p:nvSpPr>
        <p:spPr>
          <a:xfrm>
            <a:off x="711200" y="3234267"/>
            <a:ext cx="8297346" cy="1595060"/>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1" name="Rectangle 20"/>
          <p:cNvSpPr/>
          <p:nvPr/>
        </p:nvSpPr>
        <p:spPr>
          <a:xfrm>
            <a:off x="668864" y="2252348"/>
            <a:ext cx="8297346" cy="374459"/>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5" name="ZoneTexte 24"/>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1</a:t>
            </a:r>
            <a:r>
              <a:rPr lang="fr-FR" sz="2000" dirty="0" smtClean="0">
                <a:latin typeface="Arial"/>
                <a:cs typeface="Arial"/>
              </a:rPr>
              <a:t> - </a:t>
            </a:r>
            <a:r>
              <a:rPr lang="fr-FR" sz="2000" dirty="0">
                <a:latin typeface="Arial"/>
                <a:cs typeface="Arial"/>
              </a:rPr>
              <a:t>LA CAMÉRA ET LES CAPTEURS - RAPPEL</a:t>
            </a:r>
          </a:p>
        </p:txBody>
      </p:sp>
      <p:cxnSp>
        <p:nvCxnSpPr>
          <p:cNvPr id="26" name="Connecteur droit 25"/>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939390" y="613641"/>
            <a:ext cx="186268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Caméras</a:t>
            </a:r>
          </a:p>
        </p:txBody>
      </p:sp>
      <p:sp>
        <p:nvSpPr>
          <p:cNvPr id="28" name="ZoneTexte 27"/>
          <p:cNvSpPr txBox="1"/>
          <p:nvPr/>
        </p:nvSpPr>
        <p:spPr>
          <a:xfrm>
            <a:off x="2760147" y="585157"/>
            <a:ext cx="3281230" cy="369332"/>
          </a:xfrm>
          <a:prstGeom prst="rect">
            <a:avLst/>
          </a:prstGeom>
          <a:noFill/>
          <a:ln>
            <a:noFill/>
          </a:ln>
        </p:spPr>
        <p:txBody>
          <a:bodyPr wrap="square" rtlCol="0">
            <a:spAutoFit/>
          </a:bodyPr>
          <a:lstStyle/>
          <a:p>
            <a:pPr algn="ctr"/>
            <a:r>
              <a:rPr lang="fr-FR" dirty="0" smtClean="0">
                <a:solidFill>
                  <a:srgbClr val="800000"/>
                </a:solidFill>
                <a:latin typeface="Arial"/>
                <a:cs typeface="Arial"/>
              </a:rPr>
              <a:t>Nombre de </a:t>
            </a:r>
            <a:r>
              <a:rPr lang="fr-FR" dirty="0" err="1" smtClean="0">
                <a:solidFill>
                  <a:srgbClr val="800000"/>
                </a:solidFill>
                <a:latin typeface="Arial"/>
                <a:cs typeface="Arial"/>
              </a:rPr>
              <a:t>photosites</a:t>
            </a:r>
            <a:endParaRPr lang="fr-FR" dirty="0" smtClean="0">
              <a:solidFill>
                <a:srgbClr val="800000"/>
              </a:solidFill>
              <a:latin typeface="Arial"/>
              <a:cs typeface="Arial"/>
            </a:endParaRPr>
          </a:p>
        </p:txBody>
      </p:sp>
      <p:sp>
        <p:nvSpPr>
          <p:cNvPr id="30" name="ZoneTexte 29"/>
          <p:cNvSpPr txBox="1"/>
          <p:nvPr/>
        </p:nvSpPr>
        <p:spPr>
          <a:xfrm>
            <a:off x="5580094" y="445361"/>
            <a:ext cx="2450999" cy="646331"/>
          </a:xfrm>
          <a:prstGeom prst="rect">
            <a:avLst/>
          </a:prstGeom>
          <a:noFill/>
          <a:ln>
            <a:noFill/>
          </a:ln>
        </p:spPr>
        <p:txBody>
          <a:bodyPr wrap="square" rtlCol="0">
            <a:spAutoFit/>
          </a:bodyPr>
          <a:lstStyle/>
          <a:p>
            <a:pPr algn="ctr"/>
            <a:r>
              <a:rPr lang="fr-FR" dirty="0" smtClean="0">
                <a:solidFill>
                  <a:srgbClr val="800000"/>
                </a:solidFill>
                <a:latin typeface="Arial"/>
                <a:cs typeface="Arial"/>
              </a:rPr>
              <a:t>Enregistrement (résolution)</a:t>
            </a:r>
          </a:p>
        </p:txBody>
      </p:sp>
    </p:spTree>
    <p:extLst>
      <p:ext uri="{BB962C8B-B14F-4D97-AF65-F5344CB8AC3E}">
        <p14:creationId xmlns:p14="http://schemas.microsoft.com/office/powerpoint/2010/main" val="609743509"/>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2333" y="211781"/>
            <a:ext cx="9081206" cy="379591"/>
          </a:xfrm>
          <a:prstGeom prst="rect">
            <a:avLst/>
          </a:prstGeom>
          <a:noFill/>
        </p:spPr>
        <p:txBody>
          <a:bodyPr wrap="square" rtlCol="0">
            <a:spAutoFit/>
          </a:bodyPr>
          <a:lstStyle/>
          <a:p>
            <a:pPr lvl="0" algn="ctr" fontAlgn="base">
              <a:lnSpc>
                <a:spcPct val="140000"/>
              </a:lnSpc>
            </a:pPr>
            <a:r>
              <a:rPr lang="fr-FR" sz="1400" dirty="0" smtClean="0">
                <a:latin typeface="Arial"/>
                <a:cs typeface="Arial"/>
              </a:rPr>
              <a:t>Caméra : SONY ALPHA 7S customisée par </a:t>
            </a:r>
            <a:r>
              <a:rPr lang="fr-FR" sz="1400" dirty="0" smtClean="0">
                <a:solidFill>
                  <a:srgbClr val="800000"/>
                </a:solidFill>
                <a:latin typeface="Arial"/>
                <a:cs typeface="Arial"/>
              </a:rPr>
              <a:t>João Ribeiro - </a:t>
            </a:r>
            <a:r>
              <a:rPr lang="fr-FR" sz="1400" dirty="0" smtClean="0">
                <a:latin typeface="Arial"/>
                <a:cs typeface="Arial"/>
              </a:rPr>
              <a:t>D.O.P. et premier assistant caméra</a:t>
            </a:r>
            <a:r>
              <a:rPr lang="fr-FR" sz="1400" dirty="0" smtClean="0">
                <a:solidFill>
                  <a:srgbClr val="800000"/>
                </a:solidFill>
                <a:latin typeface="Arial"/>
                <a:cs typeface="Arial"/>
              </a:rPr>
              <a:t> </a:t>
            </a:r>
            <a:r>
              <a:rPr lang="en-US" sz="1400" dirty="0" smtClean="0">
                <a:solidFill>
                  <a:srgbClr val="800000"/>
                </a:solidFill>
                <a:latin typeface="Arial"/>
                <a:cs typeface="Arial"/>
              </a:rPr>
              <a:t>Ricardo </a:t>
            </a:r>
            <a:r>
              <a:rPr lang="en-US" sz="1400" dirty="0" err="1" smtClean="0">
                <a:solidFill>
                  <a:srgbClr val="800000"/>
                </a:solidFill>
                <a:latin typeface="Arial"/>
                <a:cs typeface="Arial"/>
              </a:rPr>
              <a:t>Simões</a:t>
            </a:r>
            <a:endParaRPr lang="pt-PT" sz="1400" dirty="0" smtClean="0">
              <a:latin typeface="Arial"/>
              <a:cs typeface="Arial"/>
            </a:endParaRPr>
          </a:p>
        </p:txBody>
      </p:sp>
      <p:pic>
        <p:nvPicPr>
          <p:cNvPr id="5" name="Image 4" descr="Cartas_camara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013" y="2686538"/>
            <a:ext cx="4025494" cy="2264340"/>
          </a:xfrm>
          <a:prstGeom prst="rect">
            <a:avLst/>
          </a:prstGeom>
          <a:ln>
            <a:solidFill>
              <a:schemeClr val="tx1"/>
            </a:solidFill>
          </a:ln>
          <a:effectLst>
            <a:outerShdw blurRad="50800" dist="38100" dir="2700000" algn="tl" rotWithShape="0">
              <a:prstClr val="black">
                <a:alpha val="40000"/>
              </a:prstClr>
            </a:outerShdw>
          </a:effectLst>
        </p:spPr>
      </p:pic>
      <p:pic>
        <p:nvPicPr>
          <p:cNvPr id="6" name="Image 5" descr="Cartas_camara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3691" y="679450"/>
            <a:ext cx="4016403" cy="2259226"/>
          </a:xfrm>
          <a:prstGeom prst="rect">
            <a:avLst/>
          </a:prstGeom>
          <a:ln>
            <a:solidFill>
              <a:schemeClr val="tx1"/>
            </a:solidFill>
          </a:ln>
          <a:effectLst>
            <a:outerShdw blurRad="50800" dist="38100" dir="2700000" algn="tl" rotWithShape="0">
              <a:prstClr val="black">
                <a:alpha val="40000"/>
              </a:prstClr>
            </a:outerShdw>
          </a:effectLst>
        </p:spPr>
      </p:pic>
      <p:sp>
        <p:nvSpPr>
          <p:cNvPr id="7" name="ZoneTexte 6"/>
          <p:cNvSpPr txBox="1"/>
          <p:nvPr/>
        </p:nvSpPr>
        <p:spPr>
          <a:xfrm>
            <a:off x="4360333" y="3007328"/>
            <a:ext cx="4579762" cy="2025682"/>
          </a:xfrm>
          <a:prstGeom prst="rect">
            <a:avLst/>
          </a:prstGeom>
          <a:noFill/>
        </p:spPr>
        <p:txBody>
          <a:bodyPr wrap="square" rtlCol="0">
            <a:spAutoFit/>
          </a:bodyPr>
          <a:lstStyle/>
          <a:p>
            <a:pPr algn="just">
              <a:lnSpc>
                <a:spcPct val="120000"/>
              </a:lnSpc>
            </a:pPr>
            <a:r>
              <a:rPr lang="fr-FR" sz="1200" dirty="0" smtClean="0">
                <a:solidFill>
                  <a:srgbClr val="800000"/>
                </a:solidFill>
                <a:latin typeface="Arial"/>
                <a:cs typeface="Arial"/>
              </a:rPr>
              <a:t>João Ribeiro:</a:t>
            </a:r>
          </a:p>
          <a:p>
            <a:pPr algn="just">
              <a:lnSpc>
                <a:spcPct val="120000"/>
              </a:lnSpc>
            </a:pPr>
            <a:endParaRPr lang="fr-FR" sz="500" dirty="0" smtClean="0">
              <a:solidFill>
                <a:srgbClr val="800000"/>
              </a:solidFill>
              <a:latin typeface="Arial"/>
              <a:cs typeface="Arial"/>
            </a:endParaRPr>
          </a:p>
          <a:p>
            <a:pPr algn="just">
              <a:lnSpc>
                <a:spcPct val="120000"/>
              </a:lnSpc>
            </a:pPr>
            <a:r>
              <a:rPr lang="en-GB" sz="1100" dirty="0" smtClean="0">
                <a:latin typeface="Arial"/>
                <a:cs typeface="Arial"/>
              </a:rPr>
              <a:t>”</a:t>
            </a:r>
            <a:r>
              <a:rPr lang="en-GB" sz="1100" i="1" dirty="0" err="1" smtClean="0">
                <a:latin typeface="Arial"/>
                <a:cs typeface="Arial"/>
              </a:rPr>
              <a:t>Caméra</a:t>
            </a:r>
            <a:r>
              <a:rPr lang="en-GB" sz="1100" i="1" dirty="0" smtClean="0">
                <a:latin typeface="Arial"/>
                <a:cs typeface="Arial"/>
              </a:rPr>
              <a:t> : La Sony A7 (</a:t>
            </a:r>
            <a:r>
              <a:rPr lang="en-GB" sz="1100" i="1" dirty="0" err="1" smtClean="0">
                <a:latin typeface="Arial"/>
                <a:cs typeface="Arial"/>
              </a:rPr>
              <a:t>imposée</a:t>
            </a:r>
            <a:r>
              <a:rPr lang="en-GB" sz="1100" i="1" dirty="0" smtClean="0">
                <a:latin typeface="Arial"/>
                <a:cs typeface="Arial"/>
              </a:rPr>
              <a:t> par la production) - </a:t>
            </a:r>
            <a:r>
              <a:rPr lang="en-GB" sz="1100" i="1" dirty="0" err="1" smtClean="0">
                <a:latin typeface="Arial"/>
                <a:cs typeface="Arial"/>
              </a:rPr>
              <a:t>c’était</a:t>
            </a:r>
            <a:r>
              <a:rPr lang="en-GB" sz="1100" i="1" dirty="0" smtClean="0">
                <a:latin typeface="Arial"/>
                <a:cs typeface="Arial"/>
              </a:rPr>
              <a:t> la première </a:t>
            </a:r>
            <a:r>
              <a:rPr lang="en-GB" sz="1100" i="1" dirty="0" err="1" smtClean="0">
                <a:latin typeface="Arial"/>
                <a:cs typeface="Arial"/>
              </a:rPr>
              <a:t>fois</a:t>
            </a:r>
            <a:r>
              <a:rPr lang="en-GB" sz="1100" i="1" dirty="0" smtClean="0">
                <a:latin typeface="Arial"/>
                <a:cs typeface="Arial"/>
              </a:rPr>
              <a:t> </a:t>
            </a:r>
            <a:r>
              <a:rPr lang="en-GB" sz="1100" i="1" dirty="0" err="1" smtClean="0">
                <a:latin typeface="Arial"/>
                <a:cs typeface="Arial"/>
              </a:rPr>
              <a:t>que</a:t>
            </a:r>
            <a:r>
              <a:rPr lang="en-GB" sz="1100" i="1" dirty="0" smtClean="0">
                <a:latin typeface="Arial"/>
                <a:cs typeface="Arial"/>
              </a:rPr>
              <a:t> je </a:t>
            </a:r>
            <a:r>
              <a:rPr lang="en-GB" sz="1100" i="1" dirty="0" err="1" smtClean="0">
                <a:latin typeface="Arial"/>
                <a:cs typeface="Arial"/>
              </a:rPr>
              <a:t>tournais</a:t>
            </a:r>
            <a:r>
              <a:rPr lang="en-GB" sz="1100" i="1" dirty="0" smtClean="0">
                <a:latin typeface="Arial"/>
                <a:cs typeface="Arial"/>
              </a:rPr>
              <a:t> avec </a:t>
            </a:r>
            <a:r>
              <a:rPr lang="en-GB" sz="1100" i="1" dirty="0" err="1" smtClean="0">
                <a:latin typeface="Arial"/>
                <a:cs typeface="Arial"/>
              </a:rPr>
              <a:t>une</a:t>
            </a:r>
            <a:r>
              <a:rPr lang="en-GB" sz="1100" i="1" dirty="0" smtClean="0">
                <a:latin typeface="Arial"/>
                <a:cs typeface="Arial"/>
              </a:rPr>
              <a:t> “</a:t>
            </a:r>
            <a:r>
              <a:rPr lang="en-GB" sz="1100" i="1" dirty="0" err="1" smtClean="0">
                <a:latin typeface="Arial"/>
                <a:cs typeface="Arial"/>
              </a:rPr>
              <a:t>caméra</a:t>
            </a:r>
            <a:r>
              <a:rPr lang="en-GB" sz="1100" i="1" dirty="0" smtClean="0">
                <a:latin typeface="Arial"/>
                <a:cs typeface="Arial"/>
              </a:rPr>
              <a:t> / </a:t>
            </a:r>
            <a:r>
              <a:rPr lang="en-GB" sz="1100" i="1" dirty="0" err="1" smtClean="0">
                <a:latin typeface="Arial"/>
                <a:cs typeface="Arial"/>
              </a:rPr>
              <a:t>appareil</a:t>
            </a:r>
            <a:r>
              <a:rPr lang="en-GB" sz="1100" i="1" dirty="0" smtClean="0">
                <a:latin typeface="Arial"/>
                <a:cs typeface="Arial"/>
              </a:rPr>
              <a:t> photo” </a:t>
            </a:r>
          </a:p>
          <a:p>
            <a:pPr algn="just">
              <a:lnSpc>
                <a:spcPct val="120000"/>
              </a:lnSpc>
            </a:pPr>
            <a:r>
              <a:rPr lang="en-GB" sz="1100" i="1" dirty="0" err="1" smtClean="0">
                <a:latin typeface="Arial"/>
                <a:cs typeface="Arial"/>
              </a:rPr>
              <a:t>J’avais</a:t>
            </a:r>
            <a:r>
              <a:rPr lang="en-GB" sz="1100" i="1" dirty="0" smtClean="0">
                <a:latin typeface="Arial"/>
                <a:cs typeface="Arial"/>
              </a:rPr>
              <a:t> </a:t>
            </a:r>
            <a:r>
              <a:rPr lang="en-GB" sz="1100" i="1" dirty="0" err="1" smtClean="0">
                <a:latin typeface="Arial"/>
                <a:cs typeface="Arial"/>
              </a:rPr>
              <a:t>très</a:t>
            </a:r>
            <a:r>
              <a:rPr lang="en-GB" sz="1100" i="1" dirty="0" smtClean="0">
                <a:latin typeface="Arial"/>
                <a:cs typeface="Arial"/>
              </a:rPr>
              <a:t> </a:t>
            </a:r>
            <a:r>
              <a:rPr lang="en-GB" sz="1100" i="1" dirty="0" err="1" smtClean="0">
                <a:latin typeface="Arial"/>
                <a:cs typeface="Arial"/>
              </a:rPr>
              <a:t>peur</a:t>
            </a:r>
            <a:r>
              <a:rPr lang="en-GB" sz="1100" i="1" dirty="0" smtClean="0">
                <a:latin typeface="Arial"/>
                <a:cs typeface="Arial"/>
              </a:rPr>
              <a:t>, </a:t>
            </a:r>
            <a:r>
              <a:rPr lang="en-GB" sz="1100" i="1" dirty="0" err="1" smtClean="0">
                <a:latin typeface="Arial"/>
                <a:cs typeface="Arial"/>
              </a:rPr>
              <a:t>alors</a:t>
            </a:r>
            <a:r>
              <a:rPr lang="en-GB" sz="1100" i="1" dirty="0" smtClean="0">
                <a:latin typeface="Arial"/>
                <a:cs typeface="Arial"/>
              </a:rPr>
              <a:t> </a:t>
            </a:r>
            <a:r>
              <a:rPr lang="en-GB" sz="1100" i="1" dirty="0" err="1" smtClean="0">
                <a:latin typeface="Arial"/>
                <a:cs typeface="Arial"/>
              </a:rPr>
              <a:t>j’ai</a:t>
            </a:r>
            <a:r>
              <a:rPr lang="en-GB" sz="1100" i="1" dirty="0" smtClean="0">
                <a:latin typeface="Arial"/>
                <a:cs typeface="Arial"/>
              </a:rPr>
              <a:t> </a:t>
            </a:r>
            <a:r>
              <a:rPr lang="en-GB" sz="1100" i="1" dirty="0" err="1" smtClean="0">
                <a:latin typeface="Arial"/>
                <a:cs typeface="Arial"/>
              </a:rPr>
              <a:t>dit</a:t>
            </a:r>
            <a:r>
              <a:rPr lang="en-GB" sz="1100" i="1" dirty="0" smtClean="0">
                <a:latin typeface="Arial"/>
                <a:cs typeface="Arial"/>
              </a:rPr>
              <a:t> </a:t>
            </a:r>
            <a:r>
              <a:rPr lang="en-GB" sz="1100" i="1" dirty="0" err="1" smtClean="0">
                <a:latin typeface="Arial"/>
                <a:cs typeface="Arial"/>
              </a:rPr>
              <a:t>à</a:t>
            </a:r>
            <a:r>
              <a:rPr lang="en-GB" sz="1100" i="1" dirty="0" smtClean="0">
                <a:latin typeface="Arial"/>
                <a:cs typeface="Arial"/>
              </a:rPr>
              <a:t> </a:t>
            </a:r>
            <a:r>
              <a:rPr lang="en-GB" sz="1100" i="1" dirty="0" err="1" smtClean="0">
                <a:latin typeface="Arial"/>
                <a:cs typeface="Arial"/>
              </a:rPr>
              <a:t>mon</a:t>
            </a:r>
            <a:r>
              <a:rPr lang="en-GB" sz="1100" i="1" dirty="0" smtClean="0">
                <a:latin typeface="Arial"/>
                <a:cs typeface="Arial"/>
              </a:rPr>
              <a:t> </a:t>
            </a:r>
            <a:r>
              <a:rPr lang="en-GB" sz="1100" i="1" dirty="0" err="1" smtClean="0">
                <a:latin typeface="Arial"/>
                <a:cs typeface="Arial"/>
              </a:rPr>
              <a:t>équipe</a:t>
            </a:r>
            <a:r>
              <a:rPr lang="en-GB" sz="1100" i="1" dirty="0" smtClean="0">
                <a:latin typeface="Arial"/>
                <a:cs typeface="Arial"/>
              </a:rPr>
              <a:t>, “</a:t>
            </a:r>
            <a:r>
              <a:rPr lang="en-GB" sz="1100" i="1" dirty="0" err="1" smtClean="0">
                <a:latin typeface="Arial"/>
                <a:cs typeface="Arial"/>
              </a:rPr>
              <a:t>il</a:t>
            </a:r>
            <a:r>
              <a:rPr lang="en-GB" sz="1100" i="1" dirty="0" smtClean="0">
                <a:latin typeface="Arial"/>
                <a:cs typeface="Arial"/>
              </a:rPr>
              <a:t> </a:t>
            </a:r>
            <a:r>
              <a:rPr lang="en-GB" sz="1100" i="1" dirty="0" err="1" smtClean="0">
                <a:latin typeface="Arial"/>
                <a:cs typeface="Arial"/>
              </a:rPr>
              <a:t>faut</a:t>
            </a:r>
            <a:r>
              <a:rPr lang="en-GB" sz="1100" i="1" dirty="0" smtClean="0">
                <a:latin typeface="Arial"/>
                <a:cs typeface="Arial"/>
              </a:rPr>
              <a:t> </a:t>
            </a:r>
            <a:r>
              <a:rPr lang="en-GB" sz="1100" i="1" dirty="0" err="1" smtClean="0">
                <a:latin typeface="Arial"/>
                <a:cs typeface="Arial"/>
              </a:rPr>
              <a:t>qu’on</a:t>
            </a:r>
            <a:r>
              <a:rPr lang="en-GB" sz="1100" i="1" dirty="0" smtClean="0">
                <a:latin typeface="Arial"/>
                <a:cs typeface="Arial"/>
              </a:rPr>
              <a:t> </a:t>
            </a:r>
            <a:r>
              <a:rPr lang="en-GB" sz="1100" i="1" dirty="0" err="1" smtClean="0">
                <a:latin typeface="Arial"/>
                <a:cs typeface="Arial"/>
              </a:rPr>
              <a:t>tourne</a:t>
            </a:r>
            <a:r>
              <a:rPr lang="en-GB" sz="1100" i="1" dirty="0" smtClean="0">
                <a:latin typeface="Arial"/>
                <a:cs typeface="Arial"/>
              </a:rPr>
              <a:t> un film </a:t>
            </a:r>
            <a:r>
              <a:rPr lang="en-GB" sz="1100" i="1" dirty="0" err="1" smtClean="0">
                <a:latin typeface="Arial"/>
                <a:cs typeface="Arial"/>
              </a:rPr>
              <a:t>dans</a:t>
            </a:r>
            <a:r>
              <a:rPr lang="en-GB" sz="1100" i="1" dirty="0" smtClean="0">
                <a:latin typeface="Arial"/>
                <a:cs typeface="Arial"/>
              </a:rPr>
              <a:t> </a:t>
            </a:r>
            <a:r>
              <a:rPr lang="en-GB" sz="1100" i="1" dirty="0" err="1" smtClean="0">
                <a:latin typeface="Arial"/>
                <a:cs typeface="Arial"/>
              </a:rPr>
              <a:t>lequel</a:t>
            </a:r>
            <a:r>
              <a:rPr lang="en-GB" sz="1100" i="1" dirty="0" smtClean="0">
                <a:latin typeface="Arial"/>
                <a:cs typeface="Arial"/>
              </a:rPr>
              <a:t> </a:t>
            </a:r>
            <a:r>
              <a:rPr lang="en-GB" sz="1100" i="1" dirty="0" err="1" smtClean="0">
                <a:latin typeface="Arial"/>
                <a:cs typeface="Arial"/>
              </a:rPr>
              <a:t>personne</a:t>
            </a:r>
            <a:r>
              <a:rPr lang="en-GB" sz="1100" i="1" dirty="0" smtClean="0">
                <a:latin typeface="Arial"/>
                <a:cs typeface="Arial"/>
              </a:rPr>
              <a:t> ne </a:t>
            </a:r>
            <a:r>
              <a:rPr lang="en-GB" sz="1100" i="1" dirty="0" err="1" smtClean="0">
                <a:latin typeface="Arial"/>
                <a:cs typeface="Arial"/>
              </a:rPr>
              <a:t>pourra</a:t>
            </a:r>
            <a:r>
              <a:rPr lang="en-GB" sz="1100" i="1" dirty="0" smtClean="0">
                <a:latin typeface="Arial"/>
                <a:cs typeface="Arial"/>
              </a:rPr>
              <a:t> </a:t>
            </a:r>
            <a:r>
              <a:rPr lang="en-GB" sz="1100" i="1" dirty="0" err="1" smtClean="0">
                <a:latin typeface="Arial"/>
                <a:cs typeface="Arial"/>
              </a:rPr>
              <a:t>deviner</a:t>
            </a:r>
            <a:r>
              <a:rPr lang="en-GB" sz="1100" i="1" dirty="0" smtClean="0">
                <a:latin typeface="Arial"/>
                <a:cs typeface="Arial"/>
              </a:rPr>
              <a:t> </a:t>
            </a:r>
            <a:r>
              <a:rPr lang="en-GB" sz="1100" i="1" dirty="0" err="1" smtClean="0">
                <a:latin typeface="Arial"/>
                <a:cs typeface="Arial"/>
              </a:rPr>
              <a:t>qu’on</a:t>
            </a:r>
            <a:r>
              <a:rPr lang="en-GB" sz="1100" i="1" dirty="0" smtClean="0">
                <a:latin typeface="Arial"/>
                <a:cs typeface="Arial"/>
              </a:rPr>
              <a:t> a </a:t>
            </a:r>
            <a:r>
              <a:rPr lang="en-GB" sz="1100" i="1" dirty="0" err="1" smtClean="0">
                <a:latin typeface="Arial"/>
                <a:cs typeface="Arial"/>
              </a:rPr>
              <a:t>utilisé</a:t>
            </a:r>
            <a:r>
              <a:rPr lang="en-GB" sz="1100" i="1" dirty="0" smtClean="0">
                <a:latin typeface="Arial"/>
                <a:cs typeface="Arial"/>
              </a:rPr>
              <a:t> </a:t>
            </a:r>
            <a:r>
              <a:rPr lang="en-GB" sz="1100" i="1" dirty="0" err="1" smtClean="0">
                <a:latin typeface="Arial"/>
                <a:cs typeface="Arial"/>
              </a:rPr>
              <a:t>ce</a:t>
            </a:r>
            <a:r>
              <a:rPr lang="en-GB" sz="1100" i="1" dirty="0" smtClean="0">
                <a:latin typeface="Arial"/>
                <a:cs typeface="Arial"/>
              </a:rPr>
              <a:t> type de </a:t>
            </a:r>
            <a:r>
              <a:rPr lang="en-GB" sz="1100" i="1" dirty="0" err="1" smtClean="0">
                <a:latin typeface="Arial"/>
                <a:cs typeface="Arial"/>
              </a:rPr>
              <a:t>caméra</a:t>
            </a:r>
            <a:r>
              <a:rPr lang="en-GB" sz="1100" i="1" dirty="0" smtClean="0">
                <a:latin typeface="Arial"/>
                <a:cs typeface="Arial"/>
              </a:rPr>
              <a:t>”, </a:t>
            </a:r>
          </a:p>
          <a:p>
            <a:pPr algn="just">
              <a:lnSpc>
                <a:spcPct val="120000"/>
              </a:lnSpc>
            </a:pPr>
            <a:r>
              <a:rPr lang="en-GB" sz="1100" i="1" dirty="0" smtClean="0">
                <a:latin typeface="Arial"/>
                <a:cs typeface="Arial"/>
              </a:rPr>
              <a:t>‘’En fait, </a:t>
            </a:r>
            <a:r>
              <a:rPr lang="en-GB" sz="1100" i="1" dirty="0" err="1" smtClean="0">
                <a:latin typeface="Arial"/>
                <a:cs typeface="Arial"/>
              </a:rPr>
              <a:t>elle</a:t>
            </a:r>
            <a:r>
              <a:rPr lang="en-GB" sz="1100" i="1" dirty="0" smtClean="0">
                <a:latin typeface="Arial"/>
                <a:cs typeface="Arial"/>
              </a:rPr>
              <a:t> </a:t>
            </a:r>
            <a:r>
              <a:rPr lang="en-GB" sz="1100" i="1" dirty="0" err="1" smtClean="0">
                <a:latin typeface="Arial"/>
                <a:cs typeface="Arial"/>
              </a:rPr>
              <a:t>n’est</a:t>
            </a:r>
            <a:r>
              <a:rPr lang="en-GB" sz="1100" i="1" dirty="0" smtClean="0">
                <a:latin typeface="Arial"/>
                <a:cs typeface="Arial"/>
              </a:rPr>
              <a:t> pas </a:t>
            </a:r>
            <a:r>
              <a:rPr lang="en-GB" sz="1100" i="1" dirty="0" err="1" smtClean="0">
                <a:latin typeface="Arial"/>
                <a:cs typeface="Arial"/>
              </a:rPr>
              <a:t>lourde</a:t>
            </a:r>
            <a:r>
              <a:rPr lang="en-GB" sz="1100" i="1" dirty="0" smtClean="0">
                <a:latin typeface="Arial"/>
                <a:cs typeface="Arial"/>
              </a:rPr>
              <a:t> et </a:t>
            </a:r>
            <a:r>
              <a:rPr lang="en-GB" sz="1100" i="1" dirty="0" err="1" smtClean="0">
                <a:latin typeface="Arial"/>
                <a:cs typeface="Arial"/>
              </a:rPr>
              <a:t>il</a:t>
            </a:r>
            <a:r>
              <a:rPr lang="en-GB" sz="1100" i="1" dirty="0" smtClean="0">
                <a:latin typeface="Arial"/>
                <a:cs typeface="Arial"/>
              </a:rPr>
              <a:t> </a:t>
            </a:r>
            <a:r>
              <a:rPr lang="en-GB" sz="1100" i="1" dirty="0" err="1" smtClean="0">
                <a:latin typeface="Arial"/>
                <a:cs typeface="Arial"/>
              </a:rPr>
              <a:t>faut</a:t>
            </a:r>
            <a:r>
              <a:rPr lang="en-GB" sz="1100" i="1" dirty="0" smtClean="0">
                <a:latin typeface="Arial"/>
                <a:cs typeface="Arial"/>
              </a:rPr>
              <a:t> en </a:t>
            </a:r>
            <a:r>
              <a:rPr lang="en-GB" sz="1100" i="1" dirty="0" err="1" smtClean="0">
                <a:latin typeface="Arial"/>
                <a:cs typeface="Arial"/>
              </a:rPr>
              <a:t>tenir</a:t>
            </a:r>
            <a:r>
              <a:rPr lang="en-GB" sz="1100" i="1" dirty="0" smtClean="0">
                <a:latin typeface="Arial"/>
                <a:cs typeface="Arial"/>
              </a:rPr>
              <a:t> </a:t>
            </a:r>
            <a:r>
              <a:rPr lang="en-GB" sz="1100" i="1" dirty="0" err="1" smtClean="0">
                <a:latin typeface="Arial"/>
                <a:cs typeface="Arial"/>
              </a:rPr>
              <a:t>compte</a:t>
            </a:r>
            <a:r>
              <a:rPr lang="en-GB" sz="1100" i="1" dirty="0" smtClean="0">
                <a:latin typeface="Arial"/>
                <a:cs typeface="Arial"/>
              </a:rPr>
              <a:t>… </a:t>
            </a:r>
            <a:r>
              <a:rPr lang="en-GB" sz="1100" i="1" dirty="0" err="1" smtClean="0">
                <a:latin typeface="Arial"/>
                <a:cs typeface="Arial"/>
              </a:rPr>
              <a:t>il</a:t>
            </a:r>
            <a:r>
              <a:rPr lang="en-GB" sz="1100" i="1" dirty="0" smtClean="0">
                <a:latin typeface="Arial"/>
                <a:cs typeface="Arial"/>
              </a:rPr>
              <a:t> </a:t>
            </a:r>
            <a:r>
              <a:rPr lang="en-GB" sz="1100" i="1" dirty="0" err="1" smtClean="0">
                <a:latin typeface="Arial"/>
                <a:cs typeface="Arial"/>
              </a:rPr>
              <a:t>faut</a:t>
            </a:r>
            <a:r>
              <a:rPr lang="en-GB" sz="1100" i="1" dirty="0" smtClean="0">
                <a:latin typeface="Arial"/>
                <a:cs typeface="Arial"/>
              </a:rPr>
              <a:t> </a:t>
            </a:r>
            <a:r>
              <a:rPr lang="en-GB" sz="1100" i="1" dirty="0" err="1" smtClean="0">
                <a:latin typeface="Arial"/>
                <a:cs typeface="Arial"/>
              </a:rPr>
              <a:t>s’éduquer</a:t>
            </a:r>
            <a:r>
              <a:rPr lang="en-GB" sz="1100" i="1" dirty="0" smtClean="0">
                <a:latin typeface="Arial"/>
                <a:cs typeface="Arial"/>
              </a:rPr>
              <a:t>, </a:t>
            </a:r>
            <a:r>
              <a:rPr lang="en-GB" sz="1100" i="1" dirty="0" err="1" smtClean="0">
                <a:latin typeface="Arial"/>
                <a:cs typeface="Arial"/>
              </a:rPr>
              <a:t>il</a:t>
            </a:r>
            <a:r>
              <a:rPr lang="en-GB" sz="1100" i="1" dirty="0" smtClean="0">
                <a:latin typeface="Arial"/>
                <a:cs typeface="Arial"/>
              </a:rPr>
              <a:t> ne </a:t>
            </a:r>
            <a:r>
              <a:rPr lang="en-GB" sz="1100" i="1" dirty="0" err="1" smtClean="0">
                <a:latin typeface="Arial"/>
                <a:cs typeface="Arial"/>
              </a:rPr>
              <a:t>faut</a:t>
            </a:r>
            <a:r>
              <a:rPr lang="en-GB" sz="1100" i="1" dirty="0" smtClean="0">
                <a:latin typeface="Arial"/>
                <a:cs typeface="Arial"/>
              </a:rPr>
              <a:t> pas la </a:t>
            </a:r>
            <a:r>
              <a:rPr lang="en-GB" sz="1100" i="1" dirty="0" err="1" smtClean="0">
                <a:latin typeface="Arial"/>
                <a:cs typeface="Arial"/>
              </a:rPr>
              <a:t>mettre</a:t>
            </a:r>
            <a:r>
              <a:rPr lang="en-GB" sz="1100" i="1" dirty="0" smtClean="0">
                <a:latin typeface="Arial"/>
                <a:cs typeface="Arial"/>
              </a:rPr>
              <a:t> </a:t>
            </a:r>
            <a:r>
              <a:rPr lang="en-GB" sz="1100" i="1" dirty="0" err="1" smtClean="0">
                <a:latin typeface="Arial"/>
                <a:cs typeface="Arial"/>
              </a:rPr>
              <a:t>partout</a:t>
            </a:r>
            <a:r>
              <a:rPr lang="en-GB" sz="1100" i="1" dirty="0" smtClean="0">
                <a:latin typeface="Arial"/>
                <a:cs typeface="Arial"/>
              </a:rPr>
              <a:t>, </a:t>
            </a:r>
            <a:r>
              <a:rPr lang="en-GB" sz="1100" i="1" dirty="0" err="1" smtClean="0">
                <a:latin typeface="Arial"/>
                <a:cs typeface="Arial"/>
              </a:rPr>
              <a:t>il</a:t>
            </a:r>
            <a:r>
              <a:rPr lang="en-GB" sz="1100" i="1" dirty="0" smtClean="0">
                <a:latin typeface="Arial"/>
                <a:cs typeface="Arial"/>
              </a:rPr>
              <a:t> </a:t>
            </a:r>
            <a:r>
              <a:rPr lang="en-GB" sz="1100" i="1" dirty="0" err="1" smtClean="0">
                <a:latin typeface="Arial"/>
                <a:cs typeface="Arial"/>
              </a:rPr>
              <a:t>faut</a:t>
            </a:r>
            <a:r>
              <a:rPr lang="en-GB" sz="1100" i="1" dirty="0" smtClean="0">
                <a:latin typeface="Arial"/>
                <a:cs typeface="Arial"/>
              </a:rPr>
              <a:t> </a:t>
            </a:r>
            <a:r>
              <a:rPr lang="en-GB" sz="1100" i="1" dirty="0" err="1" smtClean="0">
                <a:latin typeface="Arial"/>
                <a:cs typeface="Arial"/>
              </a:rPr>
              <a:t>juste</a:t>
            </a:r>
            <a:r>
              <a:rPr lang="en-GB" sz="1100" i="1" dirty="0" smtClean="0">
                <a:latin typeface="Arial"/>
                <a:cs typeface="Arial"/>
              </a:rPr>
              <a:t> la placer pour </a:t>
            </a:r>
            <a:r>
              <a:rPr lang="en-GB" sz="1100" i="1" dirty="0" err="1" smtClean="0">
                <a:latin typeface="Arial"/>
                <a:cs typeface="Arial"/>
              </a:rPr>
              <a:t>chaque</a:t>
            </a:r>
            <a:r>
              <a:rPr lang="en-GB" sz="1100" i="1" dirty="0" smtClean="0">
                <a:latin typeface="Arial"/>
                <a:cs typeface="Arial"/>
              </a:rPr>
              <a:t> plan.”</a:t>
            </a:r>
            <a:endParaRPr lang="fr-FR" sz="1100" dirty="0">
              <a:latin typeface="Arial"/>
              <a:cs typeface="Arial"/>
            </a:endParaRPr>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950" y="832476"/>
            <a:ext cx="1770945" cy="1574173"/>
          </a:xfrm>
          <a:prstGeom prst="rect">
            <a:avLst/>
          </a:prstGeom>
        </p:spPr>
      </p:pic>
      <p:sp>
        <p:nvSpPr>
          <p:cNvPr id="9" name="Rectangle 22"/>
          <p:cNvSpPr>
            <a:spLocks noChangeArrowheads="1"/>
          </p:cNvSpPr>
          <p:nvPr/>
        </p:nvSpPr>
        <p:spPr bwMode="auto">
          <a:xfrm>
            <a:off x="0" y="-3240"/>
            <a:ext cx="9144000" cy="217136"/>
          </a:xfrm>
          <a:prstGeom prst="rect">
            <a:avLst/>
          </a:prstGeom>
          <a:solidFill>
            <a:schemeClr val="tx1"/>
          </a:solidFill>
          <a:ln w="9525">
            <a:solidFill>
              <a:srgbClr val="000000"/>
            </a:solidFill>
            <a:miter lim="800000"/>
            <a:headEnd/>
            <a:tailEnd/>
          </a:ln>
          <a:extLst/>
        </p:spPr>
        <p:txBody>
          <a:bodyPr lIns="91421" tIns="45710" rIns="91421" bIns="45710" anchor="ctr"/>
          <a:lstStyle/>
          <a:p>
            <a:pPr algn="ctr" defTabSz="914409"/>
            <a:r>
              <a:rPr lang="fr-FR" sz="1400" dirty="0" smtClean="0">
                <a:solidFill>
                  <a:prstClr val="white"/>
                </a:solidFill>
                <a:latin typeface="Arial"/>
                <a:cs typeface="Arial"/>
              </a:rPr>
              <a:t>Lettres de la Guerre</a:t>
            </a:r>
            <a:endParaRPr lang="fr-FR" sz="1400" dirty="0">
              <a:solidFill>
                <a:prstClr val="white"/>
              </a:solidFill>
              <a:latin typeface="Arial"/>
              <a:cs typeface="Arial"/>
            </a:endParaRPr>
          </a:p>
        </p:txBody>
      </p:sp>
      <p:sp>
        <p:nvSpPr>
          <p:cNvPr id="2" name="ZoneTexte 1"/>
          <p:cNvSpPr txBox="1"/>
          <p:nvPr/>
        </p:nvSpPr>
        <p:spPr>
          <a:xfrm>
            <a:off x="2446867" y="1169387"/>
            <a:ext cx="1981200" cy="1237262"/>
          </a:xfrm>
          <a:prstGeom prst="rect">
            <a:avLst/>
          </a:prstGeom>
          <a:noFill/>
        </p:spPr>
        <p:txBody>
          <a:bodyPr wrap="square" rtlCol="0">
            <a:spAutoFit/>
          </a:bodyPr>
          <a:lstStyle/>
          <a:p>
            <a:pPr>
              <a:lnSpc>
                <a:spcPct val="140000"/>
              </a:lnSpc>
            </a:pPr>
            <a:r>
              <a:rPr lang="fr-FR" b="1" dirty="0" smtClean="0">
                <a:latin typeface="Arial"/>
                <a:cs typeface="Arial"/>
              </a:rPr>
              <a:t>Avantage :</a:t>
            </a:r>
          </a:p>
          <a:p>
            <a:pPr marL="285750" indent="-285750">
              <a:lnSpc>
                <a:spcPct val="140000"/>
              </a:lnSpc>
              <a:buFontTx/>
              <a:buChar char="-"/>
            </a:pPr>
            <a:r>
              <a:rPr lang="fr-FR" dirty="0" smtClean="0">
                <a:latin typeface="Arial"/>
                <a:cs typeface="Arial"/>
              </a:rPr>
              <a:t>Poids</a:t>
            </a:r>
          </a:p>
          <a:p>
            <a:pPr marL="285750" indent="-285750">
              <a:lnSpc>
                <a:spcPct val="140000"/>
              </a:lnSpc>
              <a:buFontTx/>
              <a:buChar char="-"/>
            </a:pPr>
            <a:r>
              <a:rPr lang="fr-FR" dirty="0" smtClean="0">
                <a:latin typeface="Arial"/>
                <a:cs typeface="Arial"/>
              </a:rPr>
              <a:t>Sensibilité</a:t>
            </a:r>
          </a:p>
        </p:txBody>
      </p:sp>
    </p:spTree>
    <p:extLst>
      <p:ext uri="{BB962C8B-B14F-4D97-AF65-F5344CB8AC3E}">
        <p14:creationId xmlns:p14="http://schemas.microsoft.com/office/powerpoint/2010/main" val="3522034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2333" y="2452558"/>
            <a:ext cx="9101667" cy="765338"/>
          </a:xfrm>
          <a:prstGeom prst="rect">
            <a:avLst/>
          </a:prstGeom>
          <a:noFill/>
        </p:spPr>
        <p:txBody>
          <a:bodyPr wrap="square" rtlCol="0">
            <a:spAutoFit/>
          </a:bodyPr>
          <a:lstStyle/>
          <a:p>
            <a:pPr>
              <a:lnSpc>
                <a:spcPct val="140000"/>
              </a:lnSpc>
            </a:pPr>
            <a:r>
              <a:rPr lang="fr-FR" sz="1600" dirty="0" smtClean="0">
                <a:solidFill>
                  <a:srgbClr val="000000"/>
                </a:solidFill>
                <a:latin typeface="Arial"/>
                <a:cs typeface="Arial"/>
              </a:rPr>
              <a:t>Néanmoins, </a:t>
            </a:r>
            <a:r>
              <a:rPr lang="fr-FR" sz="1600" dirty="0" smtClean="0">
                <a:solidFill>
                  <a:srgbClr val="800000"/>
                </a:solidFill>
                <a:latin typeface="Arial"/>
                <a:cs typeface="Arial"/>
              </a:rPr>
              <a:t>Paulo </a:t>
            </a:r>
            <a:r>
              <a:rPr lang="fr-FR" sz="1600" dirty="0" err="1" smtClean="0">
                <a:solidFill>
                  <a:srgbClr val="800000"/>
                </a:solidFill>
                <a:latin typeface="Arial"/>
                <a:cs typeface="Arial"/>
              </a:rPr>
              <a:t>Americo</a:t>
            </a:r>
            <a:r>
              <a:rPr lang="fr-FR" sz="1600" dirty="0" smtClean="0">
                <a:solidFill>
                  <a:srgbClr val="800000"/>
                </a:solidFill>
                <a:latin typeface="Arial"/>
                <a:cs typeface="Arial"/>
              </a:rPr>
              <a:t> </a:t>
            </a:r>
            <a:r>
              <a:rPr lang="fr-FR" sz="1600" dirty="0" smtClean="0">
                <a:solidFill>
                  <a:srgbClr val="000000"/>
                </a:solidFill>
                <a:latin typeface="Arial"/>
                <a:cs typeface="Arial"/>
              </a:rPr>
              <a:t>a utilisé le manque d’informations sur la couleur comme un avantage pour ce film en noir et blanc.</a:t>
            </a:r>
            <a:endParaRPr lang="fr-FR" sz="1600" dirty="0">
              <a:solidFill>
                <a:srgbClr val="000000"/>
              </a:solidFill>
              <a:latin typeface="Arial"/>
              <a:cs typeface="Arial"/>
            </a:endParaRPr>
          </a:p>
        </p:txBody>
      </p:sp>
      <p:pic>
        <p:nvPicPr>
          <p:cNvPr id="395" name="Image 394" descr="Capture d’écran 2016-12-20 à 00.43.0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2980" y="3316557"/>
            <a:ext cx="5201354" cy="1749216"/>
          </a:xfrm>
          <a:prstGeom prst="rect">
            <a:avLst/>
          </a:prstGeom>
          <a:ln>
            <a:solidFill>
              <a:srgbClr val="FFFFFF"/>
            </a:solidFill>
          </a:ln>
        </p:spPr>
      </p:pic>
      <p:sp>
        <p:nvSpPr>
          <p:cNvPr id="5" name="ZoneTexte 4"/>
          <p:cNvSpPr txBox="1"/>
          <p:nvPr/>
        </p:nvSpPr>
        <p:spPr>
          <a:xfrm>
            <a:off x="42333" y="230830"/>
            <a:ext cx="8957734" cy="681212"/>
          </a:xfrm>
          <a:prstGeom prst="rect">
            <a:avLst/>
          </a:prstGeom>
          <a:noFill/>
        </p:spPr>
        <p:txBody>
          <a:bodyPr wrap="square" rtlCol="0">
            <a:spAutoFit/>
          </a:bodyPr>
          <a:lstStyle/>
          <a:p>
            <a:pPr fontAlgn="base">
              <a:lnSpc>
                <a:spcPct val="140000"/>
              </a:lnSpc>
            </a:pPr>
            <a:r>
              <a:rPr lang="fr-FR" sz="1400" dirty="0" smtClean="0">
                <a:latin typeface="Arial"/>
                <a:cs typeface="Arial"/>
              </a:rPr>
              <a:t>Post-production customisée par le Producteur/Monteur/Concepteur du </a:t>
            </a:r>
            <a:r>
              <a:rPr lang="fr-FR" sz="1400" dirty="0" err="1" smtClean="0">
                <a:latin typeface="Arial"/>
                <a:cs typeface="Arial"/>
              </a:rPr>
              <a:t>workflow</a:t>
            </a:r>
            <a:r>
              <a:rPr lang="fr-FR" sz="1400" dirty="0" smtClean="0">
                <a:latin typeface="Arial"/>
                <a:cs typeface="Arial"/>
              </a:rPr>
              <a:t> : </a:t>
            </a:r>
            <a:r>
              <a:rPr lang="fr-FR" sz="1400" dirty="0" smtClean="0">
                <a:solidFill>
                  <a:srgbClr val="800000"/>
                </a:solidFill>
                <a:latin typeface="Arial"/>
                <a:cs typeface="Arial"/>
              </a:rPr>
              <a:t>Sandro </a:t>
            </a:r>
            <a:r>
              <a:rPr lang="fr-FR" sz="1400" dirty="0" err="1" smtClean="0">
                <a:solidFill>
                  <a:srgbClr val="800000"/>
                </a:solidFill>
                <a:latin typeface="Arial"/>
                <a:cs typeface="Arial"/>
              </a:rPr>
              <a:t>Aguilaré</a:t>
            </a:r>
            <a:endParaRPr lang="fr-FR" sz="1400" dirty="0" smtClean="0">
              <a:solidFill>
                <a:srgbClr val="800000"/>
              </a:solidFill>
              <a:latin typeface="Arial"/>
              <a:cs typeface="Arial"/>
            </a:endParaRPr>
          </a:p>
          <a:p>
            <a:pPr fontAlgn="base">
              <a:lnSpc>
                <a:spcPct val="140000"/>
              </a:lnSpc>
            </a:pPr>
            <a:r>
              <a:rPr lang="fr-FR" sz="1400" dirty="0" smtClean="0">
                <a:latin typeface="Arial"/>
                <a:cs typeface="Arial"/>
              </a:rPr>
              <a:t>&amp; le Coloriste/Conseiller </a:t>
            </a:r>
            <a:r>
              <a:rPr lang="fr-FR" sz="1400" dirty="0">
                <a:latin typeface="Arial"/>
                <a:cs typeface="Arial"/>
              </a:rPr>
              <a:t>p</a:t>
            </a:r>
            <a:r>
              <a:rPr lang="fr-FR" sz="1400" dirty="0" smtClean="0">
                <a:latin typeface="Arial"/>
                <a:cs typeface="Arial"/>
              </a:rPr>
              <a:t>ost</a:t>
            </a:r>
            <a:r>
              <a:rPr lang="fr-FR" sz="1400" dirty="0">
                <a:latin typeface="Arial"/>
                <a:cs typeface="Arial"/>
              </a:rPr>
              <a:t>-production </a:t>
            </a:r>
            <a:r>
              <a:rPr lang="fr-FR" sz="1400" dirty="0" smtClean="0">
                <a:latin typeface="Arial"/>
                <a:cs typeface="Arial"/>
              </a:rPr>
              <a:t>: </a:t>
            </a:r>
            <a:r>
              <a:rPr lang="fr-FR" sz="1400" dirty="0">
                <a:solidFill>
                  <a:srgbClr val="800000"/>
                </a:solidFill>
                <a:latin typeface="Arial"/>
                <a:cs typeface="Arial"/>
              </a:rPr>
              <a:t>Paulo </a:t>
            </a:r>
            <a:r>
              <a:rPr lang="fr-FR" sz="1400" dirty="0" err="1">
                <a:solidFill>
                  <a:srgbClr val="800000"/>
                </a:solidFill>
                <a:latin typeface="Arial"/>
                <a:cs typeface="Arial"/>
              </a:rPr>
              <a:t>Americo</a:t>
            </a:r>
            <a:r>
              <a:rPr lang="fr-FR" sz="1400" dirty="0">
                <a:solidFill>
                  <a:srgbClr val="800000"/>
                </a:solidFill>
                <a:latin typeface="Arial"/>
                <a:cs typeface="Arial"/>
              </a:rPr>
              <a:t> da Silva</a:t>
            </a:r>
            <a:r>
              <a:rPr lang="fr-FR" sz="1400" dirty="0">
                <a:latin typeface="Arial"/>
                <a:cs typeface="Arial"/>
              </a:rPr>
              <a:t> </a:t>
            </a:r>
            <a:endParaRPr lang="pt-PT" sz="1400" dirty="0">
              <a:latin typeface="Arial"/>
              <a:cs typeface="Arial"/>
            </a:endParaRPr>
          </a:p>
        </p:txBody>
      </p:sp>
      <p:sp>
        <p:nvSpPr>
          <p:cNvPr id="6" name="ZoneTexte 5"/>
          <p:cNvSpPr txBox="1"/>
          <p:nvPr/>
        </p:nvSpPr>
        <p:spPr>
          <a:xfrm>
            <a:off x="1240692" y="997801"/>
            <a:ext cx="6838461" cy="1252909"/>
          </a:xfrm>
          <a:prstGeom prst="rect">
            <a:avLst/>
          </a:prstGeom>
          <a:noFill/>
          <a:ln>
            <a:solidFill>
              <a:schemeClr val="tx1"/>
            </a:solidFill>
          </a:ln>
        </p:spPr>
        <p:txBody>
          <a:bodyPr wrap="square" lIns="180000" rIns="180000" bIns="187200" rtlCol="0">
            <a:spAutoFit/>
          </a:bodyPr>
          <a:lstStyle/>
          <a:p>
            <a:pPr>
              <a:lnSpc>
                <a:spcPct val="140000"/>
              </a:lnSpc>
            </a:pPr>
            <a:r>
              <a:rPr lang="fr-FR" sz="1600" b="1" dirty="0" smtClean="0">
                <a:latin typeface="Arial"/>
                <a:cs typeface="Arial"/>
              </a:rPr>
              <a:t>Inconvénient :</a:t>
            </a:r>
          </a:p>
          <a:p>
            <a:pPr marL="285750" indent="-285750">
              <a:lnSpc>
                <a:spcPct val="140000"/>
              </a:lnSpc>
              <a:buFontTx/>
              <a:buChar char="-"/>
            </a:pPr>
            <a:r>
              <a:rPr lang="fr-FR" sz="1600" dirty="0" smtClean="0">
                <a:solidFill>
                  <a:srgbClr val="000000"/>
                </a:solidFill>
                <a:latin typeface="Arial"/>
                <a:cs typeface="Arial"/>
              </a:rPr>
              <a:t>Le type d’enregistrement 8</a:t>
            </a:r>
            <a:r>
              <a:rPr lang="fr-FR" sz="1600" dirty="0">
                <a:solidFill>
                  <a:srgbClr val="000000"/>
                </a:solidFill>
                <a:latin typeface="Arial"/>
                <a:cs typeface="Arial"/>
              </a:rPr>
              <a:t>-bit 4:2:0  </a:t>
            </a:r>
            <a:r>
              <a:rPr lang="fr-FR" sz="1600" dirty="0" smtClean="0">
                <a:solidFill>
                  <a:srgbClr val="000000"/>
                </a:solidFill>
                <a:latin typeface="Arial"/>
                <a:cs typeface="Arial"/>
              </a:rPr>
              <a:t>H264 n’est certainement pas le meilleur format pour gérer les exigences esthétiques élevées</a:t>
            </a:r>
            <a:endParaRPr lang="fr-FR" sz="1600" dirty="0">
              <a:solidFill>
                <a:srgbClr val="000000"/>
              </a:solidFill>
              <a:latin typeface="Arial"/>
              <a:cs typeface="Arial"/>
            </a:endParaRPr>
          </a:p>
        </p:txBody>
      </p:sp>
      <p:sp>
        <p:nvSpPr>
          <p:cNvPr id="9" name="Rectangle 22"/>
          <p:cNvSpPr>
            <a:spLocks noChangeArrowheads="1"/>
          </p:cNvSpPr>
          <p:nvPr/>
        </p:nvSpPr>
        <p:spPr bwMode="auto">
          <a:xfrm>
            <a:off x="0" y="-3240"/>
            <a:ext cx="9144000" cy="217136"/>
          </a:xfrm>
          <a:prstGeom prst="rect">
            <a:avLst/>
          </a:prstGeom>
          <a:solidFill>
            <a:schemeClr val="tx1"/>
          </a:solidFill>
          <a:ln w="9525">
            <a:solidFill>
              <a:srgbClr val="000000"/>
            </a:solidFill>
            <a:miter lim="800000"/>
            <a:headEnd/>
            <a:tailEnd/>
          </a:ln>
          <a:extLst/>
        </p:spPr>
        <p:txBody>
          <a:bodyPr lIns="91421" tIns="45710" rIns="91421" bIns="45710" anchor="ctr"/>
          <a:lstStyle/>
          <a:p>
            <a:pPr algn="ctr" defTabSz="914409"/>
            <a:r>
              <a:rPr lang="fr-FR" sz="1400" dirty="0" smtClean="0">
                <a:solidFill>
                  <a:prstClr val="white"/>
                </a:solidFill>
                <a:latin typeface="Arial"/>
                <a:cs typeface="Arial"/>
              </a:rPr>
              <a:t>Lettres de la Guerre</a:t>
            </a:r>
            <a:endParaRPr lang="fr-FR" sz="1400" dirty="0">
              <a:solidFill>
                <a:prstClr val="white"/>
              </a:solidFill>
              <a:latin typeface="Arial"/>
              <a:cs typeface="Arial"/>
            </a:endParaRPr>
          </a:p>
        </p:txBody>
      </p:sp>
    </p:spTree>
    <p:extLst>
      <p:ext uri="{BB962C8B-B14F-4D97-AF65-F5344CB8AC3E}">
        <p14:creationId xmlns:p14="http://schemas.microsoft.com/office/powerpoint/2010/main" val="3571080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12-19 à 23.13.5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32517"/>
          </a:xfrm>
          <a:prstGeom prst="rect">
            <a:avLst/>
          </a:prstGeom>
        </p:spPr>
      </p:pic>
    </p:spTree>
    <p:extLst>
      <p:ext uri="{BB962C8B-B14F-4D97-AF65-F5344CB8AC3E}">
        <p14:creationId xmlns:p14="http://schemas.microsoft.com/office/powerpoint/2010/main" val="3794678233"/>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6-12-19 à 23.14.1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31" y="0"/>
            <a:ext cx="9100969" cy="5143500"/>
          </a:xfrm>
          <a:prstGeom prst="rect">
            <a:avLst/>
          </a:prstGeom>
        </p:spPr>
      </p:pic>
      <p:sp>
        <p:nvSpPr>
          <p:cNvPr id="4" name="ZoneTexte 3"/>
          <p:cNvSpPr txBox="1"/>
          <p:nvPr/>
        </p:nvSpPr>
        <p:spPr>
          <a:xfrm>
            <a:off x="3460750" y="4019550"/>
            <a:ext cx="2247900" cy="603371"/>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rgbClr val="D9D9D9"/>
                </a:solidFill>
                <a:latin typeface="Arial"/>
                <a:cs typeface="Arial"/>
              </a:rPr>
              <a:t>Zoom sur l’image en noir et blanc sans le grain film</a:t>
            </a:r>
            <a:endParaRPr lang="fr-FR" sz="1100" dirty="0">
              <a:solidFill>
                <a:srgbClr val="D9D9D9"/>
              </a:solidFill>
              <a:latin typeface="Arial"/>
              <a:cs typeface="Arial"/>
            </a:endParaRPr>
          </a:p>
        </p:txBody>
      </p:sp>
    </p:spTree>
    <p:extLst>
      <p:ext uri="{BB962C8B-B14F-4D97-AF65-F5344CB8AC3E}">
        <p14:creationId xmlns:p14="http://schemas.microsoft.com/office/powerpoint/2010/main" val="2459461364"/>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12-19 à 23.14.2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36" y="0"/>
            <a:ext cx="9129864" cy="5143500"/>
          </a:xfrm>
          <a:prstGeom prst="rect">
            <a:avLst/>
          </a:prstGeom>
        </p:spPr>
      </p:pic>
    </p:spTree>
    <p:extLst>
      <p:ext uri="{BB962C8B-B14F-4D97-AF65-F5344CB8AC3E}">
        <p14:creationId xmlns:p14="http://schemas.microsoft.com/office/powerpoint/2010/main" val="3371497802"/>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12-19 à 23.14.3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949" y="0"/>
            <a:ext cx="9087051" cy="5143500"/>
          </a:xfrm>
          <a:prstGeom prst="rect">
            <a:avLst/>
          </a:prstGeom>
        </p:spPr>
      </p:pic>
      <p:sp>
        <p:nvSpPr>
          <p:cNvPr id="3" name="ZoneTexte 2"/>
          <p:cNvSpPr txBox="1"/>
          <p:nvPr/>
        </p:nvSpPr>
        <p:spPr>
          <a:xfrm>
            <a:off x="3490057" y="3751013"/>
            <a:ext cx="2247900" cy="1314335"/>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rgbClr val="D9D9D9"/>
                </a:solidFill>
                <a:latin typeface="Arial"/>
                <a:cs typeface="Arial"/>
              </a:rPr>
              <a:t>Zoom sur l’image en noir et blanc avec le grain film, qui comble littéralement le manque d’informations sur l’mage (bas niveau d’assignation de bits)</a:t>
            </a:r>
            <a:endParaRPr lang="fr-FR" sz="1100" dirty="0">
              <a:solidFill>
                <a:srgbClr val="D9D9D9"/>
              </a:solidFill>
              <a:latin typeface="Arial"/>
              <a:cs typeface="Arial"/>
            </a:endParaRPr>
          </a:p>
        </p:txBody>
      </p:sp>
    </p:spTree>
    <p:extLst>
      <p:ext uri="{BB962C8B-B14F-4D97-AF65-F5344CB8AC3E}">
        <p14:creationId xmlns:p14="http://schemas.microsoft.com/office/powerpoint/2010/main" val="1936294089"/>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12-19 à 23.13.5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9144000" cy="5132517"/>
          </a:xfrm>
          <a:prstGeom prst="rect">
            <a:avLst/>
          </a:prstGeom>
        </p:spPr>
      </p:pic>
      <p:sp>
        <p:nvSpPr>
          <p:cNvPr id="3" name="ZoneTexte 2"/>
          <p:cNvSpPr txBox="1"/>
          <p:nvPr/>
        </p:nvSpPr>
        <p:spPr>
          <a:xfrm>
            <a:off x="44450" y="4705350"/>
            <a:ext cx="1739900" cy="366383"/>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chemeClr val="accent6">
                    <a:lumMod val="60000"/>
                    <a:lumOff val="40000"/>
                  </a:schemeClr>
                </a:solidFill>
                <a:latin typeface="Arial"/>
                <a:cs typeface="Arial"/>
              </a:rPr>
              <a:t>Sans grain film</a:t>
            </a:r>
            <a:endParaRPr lang="fr-FR" sz="1100" dirty="0">
              <a:solidFill>
                <a:schemeClr val="accent6">
                  <a:lumMod val="60000"/>
                  <a:lumOff val="40000"/>
                </a:schemeClr>
              </a:solidFill>
              <a:latin typeface="Arial"/>
              <a:cs typeface="Arial"/>
            </a:endParaRPr>
          </a:p>
        </p:txBody>
      </p:sp>
    </p:spTree>
    <p:extLst>
      <p:ext uri="{BB962C8B-B14F-4D97-AF65-F5344CB8AC3E}">
        <p14:creationId xmlns:p14="http://schemas.microsoft.com/office/powerpoint/2010/main" val="1128166858"/>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12-19 à 23.14.2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36" y="-6350"/>
            <a:ext cx="9129864" cy="5143500"/>
          </a:xfrm>
          <a:prstGeom prst="rect">
            <a:avLst/>
          </a:prstGeom>
        </p:spPr>
      </p:pic>
      <p:sp>
        <p:nvSpPr>
          <p:cNvPr id="3" name="ZoneTexte 2"/>
          <p:cNvSpPr txBox="1"/>
          <p:nvPr/>
        </p:nvSpPr>
        <p:spPr>
          <a:xfrm>
            <a:off x="44450" y="4705350"/>
            <a:ext cx="1739900" cy="366383"/>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rgbClr val="CCFFCC"/>
                </a:solidFill>
                <a:latin typeface="Arial"/>
                <a:cs typeface="Arial"/>
              </a:rPr>
              <a:t>Avec grain film</a:t>
            </a:r>
            <a:endParaRPr lang="fr-FR" sz="1100" dirty="0">
              <a:solidFill>
                <a:srgbClr val="CCFFCC"/>
              </a:solidFill>
              <a:latin typeface="Arial"/>
              <a:cs typeface="Arial"/>
            </a:endParaRPr>
          </a:p>
        </p:txBody>
      </p:sp>
    </p:spTree>
    <p:extLst>
      <p:ext uri="{BB962C8B-B14F-4D97-AF65-F5344CB8AC3E}">
        <p14:creationId xmlns:p14="http://schemas.microsoft.com/office/powerpoint/2010/main" val="1669854556"/>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écran 2016-12-20 à 01.05.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58" y="0"/>
            <a:ext cx="9130892" cy="5143500"/>
          </a:xfrm>
          <a:prstGeom prst="rect">
            <a:avLst/>
          </a:prstGeom>
        </p:spPr>
      </p:pic>
      <p:sp>
        <p:nvSpPr>
          <p:cNvPr id="8" name="ZoneTexte 7"/>
          <p:cNvSpPr txBox="1"/>
          <p:nvPr/>
        </p:nvSpPr>
        <p:spPr>
          <a:xfrm>
            <a:off x="44450" y="4705350"/>
            <a:ext cx="1739900" cy="366383"/>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rgbClr val="FAC090"/>
                </a:solidFill>
                <a:latin typeface="Arial"/>
                <a:cs typeface="Arial"/>
              </a:rPr>
              <a:t>Sans grain film</a:t>
            </a:r>
            <a:endParaRPr lang="fr-FR" sz="1100" dirty="0">
              <a:solidFill>
                <a:srgbClr val="FAC090"/>
              </a:solidFill>
              <a:latin typeface="Arial"/>
              <a:cs typeface="Arial"/>
            </a:endParaRPr>
          </a:p>
        </p:txBody>
      </p:sp>
      <p:sp>
        <p:nvSpPr>
          <p:cNvPr id="2" name="ZoneTexte 1"/>
          <p:cNvSpPr txBox="1"/>
          <p:nvPr/>
        </p:nvSpPr>
        <p:spPr>
          <a:xfrm>
            <a:off x="6019800" y="4774168"/>
            <a:ext cx="1270000" cy="338554"/>
          </a:xfrm>
          <a:prstGeom prst="rect">
            <a:avLst/>
          </a:prstGeom>
          <a:noFill/>
        </p:spPr>
        <p:txBody>
          <a:bodyPr wrap="square" rtlCol="0">
            <a:spAutoFit/>
          </a:bodyPr>
          <a:lstStyle/>
          <a:p>
            <a:pPr algn="ctr"/>
            <a:r>
              <a:rPr lang="fr-FR" sz="1600" dirty="0">
                <a:solidFill>
                  <a:schemeClr val="bg1"/>
                </a:solidFill>
                <a:latin typeface="Arial"/>
                <a:cs typeface="Arial"/>
              </a:rPr>
              <a:t>Z</a:t>
            </a:r>
            <a:r>
              <a:rPr lang="fr-FR" sz="1600" dirty="0" smtClean="0">
                <a:solidFill>
                  <a:schemeClr val="bg1"/>
                </a:solidFill>
                <a:latin typeface="Arial"/>
                <a:cs typeface="Arial"/>
              </a:rPr>
              <a:t>oom</a:t>
            </a:r>
            <a:endParaRPr lang="fr-FR" sz="1600" dirty="0">
              <a:solidFill>
                <a:schemeClr val="bg1"/>
              </a:solidFill>
              <a:latin typeface="Arial"/>
              <a:cs typeface="Arial"/>
            </a:endParaRPr>
          </a:p>
        </p:txBody>
      </p:sp>
    </p:spTree>
    <p:extLst>
      <p:ext uri="{BB962C8B-B14F-4D97-AF65-F5344CB8AC3E}">
        <p14:creationId xmlns:p14="http://schemas.microsoft.com/office/powerpoint/2010/main" val="514862378"/>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6-12-20 à 01.06.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6350"/>
            <a:ext cx="9144000" cy="5127256"/>
          </a:xfrm>
          <a:prstGeom prst="rect">
            <a:avLst/>
          </a:prstGeom>
        </p:spPr>
      </p:pic>
      <p:sp>
        <p:nvSpPr>
          <p:cNvPr id="5" name="ZoneTexte 4"/>
          <p:cNvSpPr txBox="1"/>
          <p:nvPr/>
        </p:nvSpPr>
        <p:spPr>
          <a:xfrm>
            <a:off x="44450" y="4705350"/>
            <a:ext cx="1739900" cy="366383"/>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rgbClr val="CCFFCC"/>
                </a:solidFill>
                <a:latin typeface="Arial"/>
                <a:cs typeface="Arial"/>
              </a:rPr>
              <a:t>Avec grain film</a:t>
            </a:r>
            <a:endParaRPr lang="fr-FR" sz="1100" dirty="0">
              <a:solidFill>
                <a:srgbClr val="CCFFCC"/>
              </a:solidFill>
              <a:latin typeface="Arial"/>
              <a:cs typeface="Arial"/>
            </a:endParaRPr>
          </a:p>
        </p:txBody>
      </p:sp>
      <p:sp>
        <p:nvSpPr>
          <p:cNvPr id="6" name="ZoneTexte 5"/>
          <p:cNvSpPr txBox="1"/>
          <p:nvPr/>
        </p:nvSpPr>
        <p:spPr>
          <a:xfrm>
            <a:off x="6019800" y="4774168"/>
            <a:ext cx="1270000" cy="338554"/>
          </a:xfrm>
          <a:prstGeom prst="rect">
            <a:avLst/>
          </a:prstGeom>
          <a:noFill/>
        </p:spPr>
        <p:txBody>
          <a:bodyPr wrap="square" rtlCol="0">
            <a:spAutoFit/>
          </a:bodyPr>
          <a:lstStyle/>
          <a:p>
            <a:pPr algn="ctr"/>
            <a:r>
              <a:rPr lang="fr-FR" sz="1600" dirty="0">
                <a:solidFill>
                  <a:schemeClr val="bg1"/>
                </a:solidFill>
                <a:latin typeface="Arial"/>
                <a:cs typeface="Arial"/>
              </a:rPr>
              <a:t>Z</a:t>
            </a:r>
            <a:r>
              <a:rPr lang="fr-FR" sz="1600" dirty="0" smtClean="0">
                <a:solidFill>
                  <a:schemeClr val="bg1"/>
                </a:solidFill>
                <a:latin typeface="Arial"/>
                <a:cs typeface="Arial"/>
              </a:rPr>
              <a:t>oom</a:t>
            </a:r>
            <a:endParaRPr lang="fr-FR" sz="1600" dirty="0">
              <a:solidFill>
                <a:schemeClr val="bg1"/>
              </a:solidFill>
              <a:latin typeface="Arial"/>
              <a:cs typeface="Arial"/>
            </a:endParaRPr>
          </a:p>
        </p:txBody>
      </p:sp>
    </p:spTree>
    <p:extLst>
      <p:ext uri="{BB962C8B-B14F-4D97-AF65-F5344CB8AC3E}">
        <p14:creationId xmlns:p14="http://schemas.microsoft.com/office/powerpoint/2010/main" val="11041858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2696" y="88900"/>
            <a:ext cx="8697163" cy="4975720"/>
          </a:xfrm>
          <a:prstGeom prst="rect">
            <a:avLst/>
          </a:prstGeom>
          <a:noFill/>
        </p:spPr>
        <p:txBody>
          <a:bodyPr wrap="square" rtlCol="0">
            <a:spAutoFit/>
          </a:bodyPr>
          <a:lstStyle/>
          <a:p>
            <a:r>
              <a:rPr lang="fr-FR" sz="2000" dirty="0" smtClean="0">
                <a:solidFill>
                  <a:srgbClr val="800000"/>
                </a:solidFill>
                <a:latin typeface="Arial"/>
                <a:cs typeface="Arial"/>
              </a:rPr>
              <a:t>SOMMAIRE DE LA PRÉSENTATION : </a:t>
            </a:r>
            <a:r>
              <a:rPr lang="fr-FR" sz="2000" b="1" dirty="0" smtClean="0">
                <a:solidFill>
                  <a:srgbClr val="0000FF"/>
                </a:solidFill>
                <a:latin typeface="Arial"/>
                <a:cs typeface="Arial"/>
              </a:rPr>
              <a:t>VERSION COMPLÈTE</a:t>
            </a:r>
            <a:endParaRPr lang="fr-FR" sz="2000" b="1" dirty="0">
              <a:solidFill>
                <a:srgbClr val="0000FF"/>
              </a:solidFill>
              <a:latin typeface="Arial"/>
              <a:cs typeface="Arial"/>
            </a:endParaRPr>
          </a:p>
          <a:p>
            <a:endParaRPr lang="fr-FR" sz="700" dirty="0"/>
          </a:p>
          <a:p>
            <a:pPr>
              <a:lnSpc>
                <a:spcPct val="140000"/>
              </a:lnSpc>
            </a:pPr>
            <a:r>
              <a:rPr lang="fr-FR" sz="1400" dirty="0" smtClean="0">
                <a:solidFill>
                  <a:srgbClr val="800000"/>
                </a:solidFill>
                <a:latin typeface="Arial"/>
                <a:cs typeface="Arial"/>
              </a:rPr>
              <a:t>LA TEXTURE ET LA CHAÎNE NUMÉRIQUE 4K / UHD </a:t>
            </a:r>
          </a:p>
          <a:p>
            <a:pPr lvl="1">
              <a:lnSpc>
                <a:spcPct val="140000"/>
              </a:lnSpc>
            </a:pPr>
            <a:r>
              <a:rPr lang="fr-FR" sz="1200" dirty="0" smtClean="0">
                <a:solidFill>
                  <a:srgbClr val="800000"/>
                </a:solidFill>
                <a:latin typeface="Arial"/>
                <a:cs typeface="Arial"/>
              </a:rPr>
              <a:t>LA TEXTURE ET L’APPARENCE DE L’IMAGE, COMMENT REGLER </a:t>
            </a:r>
            <a:r>
              <a:rPr lang="fr-FR" sz="1200" dirty="0">
                <a:solidFill>
                  <a:srgbClr val="800000"/>
                </a:solidFill>
                <a:latin typeface="Arial"/>
                <a:cs typeface="Arial"/>
              </a:rPr>
              <a:t>LE PIQUÉ.</a:t>
            </a:r>
            <a:endParaRPr lang="fr-FR" sz="1200" dirty="0" smtClean="0">
              <a:solidFill>
                <a:srgbClr val="800000"/>
              </a:solidFill>
              <a:latin typeface="Arial"/>
              <a:cs typeface="Arial"/>
            </a:endParaRPr>
          </a:p>
          <a:p>
            <a:pPr algn="ctr">
              <a:lnSpc>
                <a:spcPct val="140000"/>
              </a:lnSpc>
            </a:pPr>
            <a:endParaRPr lang="fr-FR" sz="500" dirty="0" smtClean="0">
              <a:latin typeface="Arial"/>
              <a:cs typeface="Arial"/>
            </a:endParaRPr>
          </a:p>
          <a:p>
            <a:pPr lvl="1">
              <a:lnSpc>
                <a:spcPct val="120000"/>
              </a:lnSpc>
            </a:pPr>
            <a:r>
              <a:rPr lang="fr-FR" sz="1400" b="1" dirty="0" smtClean="0">
                <a:solidFill>
                  <a:srgbClr val="000000"/>
                </a:solidFill>
                <a:latin typeface="Arial"/>
                <a:cs typeface="Arial"/>
              </a:rPr>
              <a:t>CHAPITRES:</a:t>
            </a:r>
          </a:p>
          <a:p>
            <a:pPr lvl="2">
              <a:lnSpc>
                <a:spcPct val="120000"/>
              </a:lnSpc>
            </a:pPr>
            <a:r>
              <a:rPr lang="fr-FR" sz="1400" b="1" dirty="0" smtClean="0">
                <a:solidFill>
                  <a:srgbClr val="000000"/>
                </a:solidFill>
                <a:latin typeface="Arial"/>
                <a:cs typeface="Arial"/>
              </a:rPr>
              <a:t>1 </a:t>
            </a:r>
            <a:r>
              <a:rPr lang="fr-FR" sz="1100" dirty="0" smtClean="0">
                <a:solidFill>
                  <a:srgbClr val="000000"/>
                </a:solidFill>
                <a:latin typeface="Arial"/>
                <a:cs typeface="Arial"/>
              </a:rPr>
              <a:t>- LA CAMÉRA ET LES CAPTEURS - RAPPEL</a:t>
            </a:r>
          </a:p>
          <a:p>
            <a:pPr lvl="2">
              <a:lnSpc>
                <a:spcPct val="120000"/>
              </a:lnSpc>
            </a:pPr>
            <a:r>
              <a:rPr lang="fr-FR" sz="1400" b="1" dirty="0" smtClean="0">
                <a:latin typeface="Arial"/>
                <a:cs typeface="Arial"/>
              </a:rPr>
              <a:t>2</a:t>
            </a:r>
            <a:r>
              <a:rPr lang="fr-FR" sz="1100" dirty="0" smtClean="0">
                <a:latin typeface="Arial"/>
                <a:cs typeface="Arial"/>
              </a:rPr>
              <a:t> - PARAMÈTRES DE TOURNAGE - CONTRÔLE</a:t>
            </a:r>
          </a:p>
          <a:p>
            <a:pPr lvl="2">
              <a:lnSpc>
                <a:spcPct val="120000"/>
              </a:lnSpc>
            </a:pPr>
            <a:r>
              <a:rPr lang="fr-FR" sz="1400" b="1" dirty="0" smtClean="0">
                <a:latin typeface="Arial"/>
                <a:cs typeface="Arial"/>
              </a:rPr>
              <a:t>3 </a:t>
            </a:r>
            <a:r>
              <a:rPr lang="fr-FR" sz="1400" dirty="0" smtClean="0">
                <a:latin typeface="Arial"/>
                <a:cs typeface="Arial"/>
              </a:rPr>
              <a:t>-</a:t>
            </a:r>
            <a:r>
              <a:rPr lang="fr-FR" sz="1400" b="1" dirty="0" smtClean="0">
                <a:latin typeface="Arial"/>
                <a:cs typeface="Arial"/>
              </a:rPr>
              <a:t> </a:t>
            </a:r>
            <a:r>
              <a:rPr lang="fr-FR" sz="1100" dirty="0" smtClean="0">
                <a:latin typeface="Arial"/>
                <a:cs typeface="Arial"/>
              </a:rPr>
              <a:t>TYPES DE PROJECTEURS</a:t>
            </a:r>
            <a:endParaRPr lang="fr-FR" sz="1100" dirty="0">
              <a:latin typeface="Arial"/>
              <a:cs typeface="Arial"/>
            </a:endParaRPr>
          </a:p>
          <a:p>
            <a:pPr lvl="2">
              <a:lnSpc>
                <a:spcPct val="120000"/>
              </a:lnSpc>
            </a:pPr>
            <a:r>
              <a:rPr lang="fr-FR" sz="1400" b="1" dirty="0" smtClean="0">
                <a:latin typeface="Arial"/>
                <a:cs typeface="Arial"/>
              </a:rPr>
              <a:t>4</a:t>
            </a:r>
            <a:r>
              <a:rPr lang="fr-FR" sz="1400" dirty="0">
                <a:latin typeface="Arial"/>
                <a:cs typeface="Arial"/>
              </a:rPr>
              <a:t> </a:t>
            </a:r>
            <a:r>
              <a:rPr lang="fr-FR" sz="1400" dirty="0" smtClean="0">
                <a:latin typeface="Arial"/>
                <a:cs typeface="Arial"/>
              </a:rPr>
              <a:t>-</a:t>
            </a:r>
            <a:r>
              <a:rPr lang="fr-FR" sz="1400" b="1" dirty="0" smtClean="0">
                <a:latin typeface="Arial"/>
                <a:cs typeface="Arial"/>
              </a:rPr>
              <a:t> </a:t>
            </a:r>
            <a:r>
              <a:rPr lang="fr-FR" sz="1100" dirty="0" smtClean="0">
                <a:latin typeface="Arial"/>
                <a:cs typeface="Arial"/>
              </a:rPr>
              <a:t>LA CAMÉRA : CAPTEUR, OLPF ET MTF</a:t>
            </a:r>
          </a:p>
          <a:p>
            <a:pPr lvl="2">
              <a:lnSpc>
                <a:spcPct val="120000"/>
              </a:lnSpc>
            </a:pPr>
            <a:r>
              <a:rPr lang="fr-FR" sz="1400" b="1" dirty="0" smtClean="0">
                <a:latin typeface="Arial"/>
                <a:cs typeface="Arial"/>
              </a:rPr>
              <a:t>5</a:t>
            </a:r>
            <a:r>
              <a:rPr lang="fr-FR" sz="1100" b="1" dirty="0" smtClean="0">
                <a:latin typeface="Arial"/>
                <a:cs typeface="Arial"/>
              </a:rPr>
              <a:t> </a:t>
            </a:r>
            <a:r>
              <a:rPr lang="fr-FR" sz="1100" dirty="0">
                <a:latin typeface="Arial"/>
                <a:cs typeface="Arial"/>
              </a:rPr>
              <a:t>-</a:t>
            </a:r>
            <a:r>
              <a:rPr lang="fr-FR" sz="1100" dirty="0" smtClean="0">
                <a:latin typeface="Arial"/>
                <a:cs typeface="Arial"/>
              </a:rPr>
              <a:t> LE RÔLE DU SYSTÈME DE DÉTAIL (CONTOUR) DANS LA CAMÉRA</a:t>
            </a:r>
            <a:endParaRPr lang="fr-FR" sz="1100" dirty="0">
              <a:latin typeface="Arial"/>
              <a:cs typeface="Arial"/>
            </a:endParaRPr>
          </a:p>
          <a:p>
            <a:pPr lvl="2">
              <a:lnSpc>
                <a:spcPct val="120000"/>
              </a:lnSpc>
            </a:pPr>
            <a:r>
              <a:rPr lang="fr-FR" sz="1400" b="1" dirty="0">
                <a:latin typeface="Arial"/>
                <a:cs typeface="Arial"/>
              </a:rPr>
              <a:t>6</a:t>
            </a:r>
            <a:r>
              <a:rPr lang="fr-FR" sz="1400" b="1" dirty="0" smtClean="0">
                <a:latin typeface="Arial"/>
                <a:cs typeface="Arial"/>
              </a:rPr>
              <a:t> </a:t>
            </a:r>
            <a:r>
              <a:rPr lang="fr-FR" sz="1100" dirty="0" smtClean="0">
                <a:latin typeface="Arial"/>
                <a:cs typeface="Arial"/>
              </a:rPr>
              <a:t>- PIQUÉ &amp; </a:t>
            </a:r>
            <a:r>
              <a:rPr lang="fr-FR" sz="1100" dirty="0">
                <a:latin typeface="Arial"/>
                <a:cs typeface="Arial"/>
              </a:rPr>
              <a:t>POSTPRODUCTION -</a:t>
            </a:r>
            <a:r>
              <a:rPr lang="fr-FR" sz="1100" dirty="0" smtClean="0">
                <a:latin typeface="Arial"/>
                <a:cs typeface="Arial"/>
              </a:rPr>
              <a:t> CONTRÔLE ET VISIONNAGE </a:t>
            </a:r>
          </a:p>
          <a:p>
            <a:pPr lvl="2">
              <a:lnSpc>
                <a:spcPct val="120000"/>
              </a:lnSpc>
            </a:pPr>
            <a:r>
              <a:rPr lang="fr-FR" sz="1400" b="1" dirty="0" smtClean="0">
                <a:latin typeface="Arial"/>
                <a:cs typeface="Arial"/>
              </a:rPr>
              <a:t>7</a:t>
            </a:r>
            <a:r>
              <a:rPr lang="fr-FR" sz="1100" dirty="0" smtClean="0">
                <a:latin typeface="Arial"/>
                <a:cs typeface="Arial"/>
              </a:rPr>
              <a:t> - </a:t>
            </a:r>
            <a:r>
              <a:rPr lang="fr-FR" sz="1100" dirty="0">
                <a:latin typeface="Arial"/>
                <a:cs typeface="Arial"/>
              </a:rPr>
              <a:t>PIQUÉ &amp; </a:t>
            </a:r>
            <a:r>
              <a:rPr lang="fr-FR" sz="1100" dirty="0" smtClean="0">
                <a:latin typeface="Arial"/>
                <a:cs typeface="Arial"/>
              </a:rPr>
              <a:t>EXPLOITATION - </a:t>
            </a:r>
            <a:r>
              <a:rPr lang="fr-FR" sz="1100" dirty="0">
                <a:latin typeface="Arial"/>
                <a:cs typeface="Arial"/>
              </a:rPr>
              <a:t>CONTRÔLE ET VISIONNAGE </a:t>
            </a:r>
            <a:endParaRPr lang="fr-FR" sz="1100" dirty="0" smtClean="0">
              <a:latin typeface="Arial"/>
              <a:cs typeface="Arial"/>
            </a:endParaRPr>
          </a:p>
          <a:p>
            <a:pPr lvl="2">
              <a:lnSpc>
                <a:spcPct val="120000"/>
              </a:lnSpc>
            </a:pPr>
            <a:r>
              <a:rPr lang="fr-FR" sz="1600" b="1" dirty="0" smtClean="0">
                <a:latin typeface="Arial"/>
                <a:cs typeface="Arial"/>
              </a:rPr>
              <a:t>8</a:t>
            </a:r>
            <a:r>
              <a:rPr lang="fr-FR" sz="1100" b="1" dirty="0" smtClean="0">
                <a:latin typeface="Arial"/>
                <a:cs typeface="Arial"/>
              </a:rPr>
              <a:t> </a:t>
            </a:r>
            <a:r>
              <a:rPr lang="fr-FR" sz="1100" dirty="0">
                <a:latin typeface="Arial"/>
                <a:cs typeface="Arial"/>
              </a:rPr>
              <a:t>-</a:t>
            </a:r>
            <a:r>
              <a:rPr lang="fr-FR" sz="1100" dirty="0" smtClean="0">
                <a:latin typeface="Arial"/>
                <a:cs typeface="Arial"/>
              </a:rPr>
              <a:t> LA CAMÉRA ET LES OPTIQUES </a:t>
            </a:r>
            <a:r>
              <a:rPr lang="fr-FR" sz="1100" dirty="0">
                <a:latin typeface="Arial"/>
                <a:cs typeface="Arial"/>
              </a:rPr>
              <a:t>-</a:t>
            </a:r>
            <a:r>
              <a:rPr lang="fr-FR" sz="1100" dirty="0" smtClean="0">
                <a:latin typeface="Arial"/>
                <a:cs typeface="Arial"/>
              </a:rPr>
              <a:t> LE PARADOXE</a:t>
            </a:r>
          </a:p>
          <a:p>
            <a:pPr lvl="2">
              <a:lnSpc>
                <a:spcPct val="120000"/>
              </a:lnSpc>
            </a:pPr>
            <a:r>
              <a:rPr lang="fr-FR" sz="1400" b="1" dirty="0" smtClean="0">
                <a:latin typeface="Arial"/>
                <a:cs typeface="Arial"/>
              </a:rPr>
              <a:t>9 </a:t>
            </a:r>
            <a:r>
              <a:rPr lang="fr-FR" sz="1100" dirty="0">
                <a:latin typeface="Arial"/>
                <a:cs typeface="Arial"/>
              </a:rPr>
              <a:t>-</a:t>
            </a:r>
            <a:r>
              <a:rPr lang="fr-FR" sz="1100" dirty="0" smtClean="0">
                <a:latin typeface="Arial"/>
                <a:cs typeface="Arial"/>
              </a:rPr>
              <a:t> MAÎTRISER LA TEXTURE </a:t>
            </a:r>
            <a:r>
              <a:rPr lang="fr-FR" sz="1100" dirty="0">
                <a:latin typeface="Arial"/>
                <a:cs typeface="Arial"/>
              </a:rPr>
              <a:t>-</a:t>
            </a:r>
            <a:r>
              <a:rPr lang="fr-FR" sz="1100" dirty="0" smtClean="0">
                <a:latin typeface="Arial"/>
                <a:cs typeface="Arial"/>
              </a:rPr>
              <a:t> QUELS OUTILS ?  </a:t>
            </a:r>
          </a:p>
          <a:p>
            <a:pPr lvl="2">
              <a:lnSpc>
                <a:spcPct val="120000"/>
              </a:lnSpc>
            </a:pPr>
            <a:r>
              <a:rPr lang="fr-FR" sz="1400" b="1" dirty="0" smtClean="0">
                <a:latin typeface="Arial"/>
                <a:cs typeface="Arial"/>
              </a:rPr>
              <a:t>10 </a:t>
            </a:r>
            <a:r>
              <a:rPr lang="fr-FR" sz="1100" dirty="0" smtClean="0">
                <a:latin typeface="Arial"/>
                <a:cs typeface="Arial"/>
              </a:rPr>
              <a:t>- EXEMPLE DE CONFUSION</a:t>
            </a:r>
          </a:p>
          <a:p>
            <a:pPr lvl="2">
              <a:lnSpc>
                <a:spcPct val="120000"/>
              </a:lnSpc>
            </a:pPr>
            <a:r>
              <a:rPr lang="fr-FR" sz="1400" b="1" dirty="0" smtClean="0">
                <a:latin typeface="Arial"/>
                <a:cs typeface="Arial"/>
              </a:rPr>
              <a:t>11</a:t>
            </a:r>
            <a:r>
              <a:rPr lang="fr-FR" sz="1100" dirty="0" smtClean="0">
                <a:latin typeface="Arial"/>
                <a:cs typeface="Arial"/>
              </a:rPr>
              <a:t> - CONCLUSIONS</a:t>
            </a:r>
          </a:p>
          <a:p>
            <a:pPr lvl="2">
              <a:lnSpc>
                <a:spcPct val="120000"/>
              </a:lnSpc>
            </a:pPr>
            <a:r>
              <a:rPr lang="fr-FR" sz="1400" b="1" dirty="0" smtClean="0">
                <a:latin typeface="Arial"/>
                <a:cs typeface="Arial"/>
              </a:rPr>
              <a:t>12</a:t>
            </a:r>
            <a:r>
              <a:rPr lang="fr-FR" sz="1100" b="1" dirty="0" smtClean="0">
                <a:latin typeface="Arial"/>
                <a:cs typeface="Arial"/>
              </a:rPr>
              <a:t> </a:t>
            </a:r>
            <a:r>
              <a:rPr lang="fr-FR" sz="1100" dirty="0">
                <a:latin typeface="Arial"/>
                <a:cs typeface="Arial"/>
              </a:rPr>
              <a:t>-</a:t>
            </a:r>
            <a:r>
              <a:rPr lang="fr-FR" sz="1100" dirty="0" smtClean="0">
                <a:latin typeface="Arial"/>
                <a:cs typeface="Arial"/>
              </a:rPr>
              <a:t> OUTILS DE  TEXTURE ARRI </a:t>
            </a:r>
          </a:p>
          <a:p>
            <a:pPr lvl="2">
              <a:lnSpc>
                <a:spcPct val="120000"/>
              </a:lnSpc>
            </a:pPr>
            <a:r>
              <a:rPr lang="fr-FR" sz="1400" b="1" dirty="0" smtClean="0">
                <a:latin typeface="Arial"/>
                <a:cs typeface="Arial"/>
              </a:rPr>
              <a:t>13</a:t>
            </a:r>
            <a:r>
              <a:rPr lang="fr-FR" sz="1100" b="1" dirty="0" smtClean="0">
                <a:latin typeface="Arial"/>
                <a:cs typeface="Arial"/>
              </a:rPr>
              <a:t> </a:t>
            </a:r>
            <a:r>
              <a:rPr lang="fr-FR" sz="1100" dirty="0">
                <a:latin typeface="Arial"/>
                <a:cs typeface="Arial"/>
              </a:rPr>
              <a:t>-</a:t>
            </a:r>
            <a:r>
              <a:rPr lang="fr-FR" sz="1100" dirty="0" smtClean="0">
                <a:latin typeface="Arial"/>
                <a:cs typeface="Arial"/>
              </a:rPr>
              <a:t> EXEMPLE : LE FILM ‘‘LETTRES DE LA GUERRE’’</a:t>
            </a:r>
          </a:p>
          <a:p>
            <a:pPr lvl="1">
              <a:lnSpc>
                <a:spcPct val="120000"/>
              </a:lnSpc>
            </a:pPr>
            <a:endParaRPr lang="fr-FR" sz="800" dirty="0" smtClean="0">
              <a:latin typeface="Arial"/>
              <a:cs typeface="Arial"/>
            </a:endParaRPr>
          </a:p>
        </p:txBody>
      </p:sp>
    </p:spTree>
    <p:extLst>
      <p:ext uri="{BB962C8B-B14F-4D97-AF65-F5344CB8AC3E}">
        <p14:creationId xmlns:p14="http://schemas.microsoft.com/office/powerpoint/2010/main" val="25456785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1</a:t>
            </a:r>
            <a:r>
              <a:rPr lang="fr-FR" sz="2000" dirty="0" smtClean="0">
                <a:latin typeface="Arial"/>
                <a:cs typeface="Arial"/>
              </a:rPr>
              <a:t> - LA </a:t>
            </a:r>
            <a:r>
              <a:rPr lang="fr-FR" sz="2000" dirty="0">
                <a:latin typeface="Arial"/>
                <a:cs typeface="Arial"/>
              </a:rPr>
              <a:t>CAMÉRA ET LES CAPTEURS - RAPPEL</a:t>
            </a:r>
          </a:p>
        </p:txBody>
      </p:sp>
      <p:sp>
        <p:nvSpPr>
          <p:cNvPr id="13" name="Rectangle 12"/>
          <p:cNvSpPr/>
          <p:nvPr/>
        </p:nvSpPr>
        <p:spPr>
          <a:xfrm>
            <a:off x="321734" y="2103977"/>
            <a:ext cx="8382000" cy="1220847"/>
          </a:xfrm>
          <a:prstGeom prst="rect">
            <a:avLst/>
          </a:prstGeom>
        </p:spPr>
        <p:txBody>
          <a:bodyPr wrap="square">
            <a:spAutoFit/>
          </a:bodyPr>
          <a:lstStyle/>
          <a:p>
            <a:pPr marL="457200" indent="-457200">
              <a:lnSpc>
                <a:spcPct val="150000"/>
              </a:lnSpc>
              <a:buClr>
                <a:srgbClr val="FF0000"/>
              </a:buClr>
              <a:buFont typeface="Arial"/>
              <a:buChar char="•"/>
            </a:pPr>
            <a:r>
              <a:rPr lang="fr-FR" sz="2000" dirty="0" smtClean="0">
                <a:solidFill>
                  <a:srgbClr val="000000"/>
                </a:solidFill>
                <a:latin typeface="Arial"/>
                <a:cs typeface="Arial"/>
              </a:rPr>
              <a:t>Toutes ces caméras délivrent la même définition (résolution) </a:t>
            </a:r>
          </a:p>
          <a:p>
            <a:pPr>
              <a:lnSpc>
                <a:spcPct val="150000"/>
              </a:lnSpc>
              <a:buClr>
                <a:srgbClr val="FF0000"/>
              </a:buClr>
            </a:pPr>
            <a:endParaRPr lang="fr-FR" sz="1000" dirty="0" smtClean="0">
              <a:solidFill>
                <a:srgbClr val="000000"/>
              </a:solidFill>
              <a:latin typeface="Arial"/>
              <a:cs typeface="Arial"/>
            </a:endParaRPr>
          </a:p>
          <a:p>
            <a:pPr marL="457200" indent="-457200">
              <a:lnSpc>
                <a:spcPct val="150000"/>
              </a:lnSpc>
              <a:buClr>
                <a:srgbClr val="FF0000"/>
              </a:buClr>
              <a:buFont typeface="Arial"/>
              <a:buChar char="•"/>
            </a:pPr>
            <a:r>
              <a:rPr lang="fr-FR" sz="2000" dirty="0" smtClean="0">
                <a:solidFill>
                  <a:srgbClr val="000000"/>
                </a:solidFill>
                <a:latin typeface="Arial"/>
                <a:cs typeface="Arial"/>
              </a:rPr>
              <a:t>Mais elles ne délivrent pas la même texture et le même piqué. </a:t>
            </a:r>
          </a:p>
        </p:txBody>
      </p:sp>
      <p:sp>
        <p:nvSpPr>
          <p:cNvPr id="2" name="ZoneTexte 1"/>
          <p:cNvSpPr txBox="1"/>
          <p:nvPr/>
        </p:nvSpPr>
        <p:spPr>
          <a:xfrm>
            <a:off x="1" y="1291620"/>
            <a:ext cx="9143999" cy="430887"/>
          </a:xfrm>
          <a:prstGeom prst="rect">
            <a:avLst/>
          </a:prstGeom>
          <a:noFill/>
        </p:spPr>
        <p:txBody>
          <a:bodyPr wrap="square" tIns="0" bIns="0" rtlCol="0">
            <a:spAutoFit/>
          </a:bodyPr>
          <a:lstStyle/>
          <a:p>
            <a:pPr lvl="1" indent="-457200" algn="ctr"/>
            <a:r>
              <a:rPr lang="fr-FR" sz="2800" dirty="0" smtClean="0">
                <a:solidFill>
                  <a:srgbClr val="000000"/>
                </a:solidFill>
                <a:latin typeface="Arial"/>
                <a:cs typeface="Arial"/>
              </a:rPr>
              <a:t>CONFUSION</a:t>
            </a:r>
            <a:endParaRPr lang="fr-FR" sz="2400" dirty="0">
              <a:solidFill>
                <a:srgbClr val="000000"/>
              </a:solidFill>
              <a:latin typeface="Arial"/>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4916054"/>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12-22 à 10.02.5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901" y="577850"/>
            <a:ext cx="4418393" cy="3321343"/>
          </a:xfrm>
          <a:prstGeom prst="rect">
            <a:avLst/>
          </a:prstGeom>
          <a:ln>
            <a:solidFill>
              <a:schemeClr val="bg1"/>
            </a:solidFill>
          </a:ln>
        </p:spPr>
      </p:pic>
      <p:pic>
        <p:nvPicPr>
          <p:cNvPr id="3" name="Image 2" descr="Capture d’écran 2016-12-22 à 10.02.2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5390" y="577849"/>
            <a:ext cx="4413429" cy="3321343"/>
          </a:xfrm>
          <a:prstGeom prst="rect">
            <a:avLst/>
          </a:prstGeom>
          <a:ln>
            <a:solidFill>
              <a:schemeClr val="bg1"/>
            </a:solidFill>
          </a:ln>
        </p:spPr>
      </p:pic>
      <p:sp>
        <p:nvSpPr>
          <p:cNvPr id="5" name="ZoneTexte 4"/>
          <p:cNvSpPr txBox="1"/>
          <p:nvPr/>
        </p:nvSpPr>
        <p:spPr>
          <a:xfrm>
            <a:off x="5994400" y="4152900"/>
            <a:ext cx="1739900" cy="366383"/>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rgbClr val="CCFFCC"/>
                </a:solidFill>
                <a:latin typeface="Arial"/>
                <a:cs typeface="Arial"/>
              </a:rPr>
              <a:t>Avec grain film</a:t>
            </a:r>
            <a:endParaRPr lang="fr-FR" sz="1100" dirty="0">
              <a:solidFill>
                <a:srgbClr val="CCFFCC"/>
              </a:solidFill>
              <a:latin typeface="Arial"/>
              <a:cs typeface="Arial"/>
            </a:endParaRPr>
          </a:p>
        </p:txBody>
      </p:sp>
      <p:sp>
        <p:nvSpPr>
          <p:cNvPr id="6" name="ZoneTexte 5"/>
          <p:cNvSpPr txBox="1"/>
          <p:nvPr/>
        </p:nvSpPr>
        <p:spPr>
          <a:xfrm>
            <a:off x="1422400" y="4152900"/>
            <a:ext cx="1739900" cy="366383"/>
          </a:xfrm>
          <a:prstGeom prst="rect">
            <a:avLst/>
          </a:prstGeom>
          <a:solidFill>
            <a:schemeClr val="tx1"/>
          </a:solidFill>
          <a:ln>
            <a:solidFill>
              <a:srgbClr val="FFFFFF"/>
            </a:solidFill>
          </a:ln>
          <a:effectLst>
            <a:outerShdw blurRad="50800" dist="38100" dir="2700000" algn="tl" rotWithShape="0">
              <a:schemeClr val="bg1">
                <a:lumMod val="85000"/>
                <a:alpha val="43000"/>
              </a:schemeClr>
            </a:outerShdw>
          </a:effectLst>
        </p:spPr>
        <p:txBody>
          <a:bodyPr wrap="square" lIns="72000" rIns="72000" bIns="93600" rtlCol="0">
            <a:spAutoFit/>
          </a:bodyPr>
          <a:lstStyle/>
          <a:p>
            <a:pPr algn="ctr">
              <a:lnSpc>
                <a:spcPct val="140000"/>
              </a:lnSpc>
            </a:pPr>
            <a:r>
              <a:rPr lang="fr-FR" sz="1100" dirty="0" smtClean="0">
                <a:solidFill>
                  <a:schemeClr val="accent6">
                    <a:lumMod val="60000"/>
                    <a:lumOff val="40000"/>
                  </a:schemeClr>
                </a:solidFill>
                <a:latin typeface="Arial"/>
                <a:cs typeface="Arial"/>
              </a:rPr>
              <a:t>Sans grain film</a:t>
            </a:r>
            <a:endParaRPr lang="fr-FR" sz="1100" dirty="0">
              <a:solidFill>
                <a:schemeClr val="accent6">
                  <a:lumMod val="60000"/>
                  <a:lumOff val="40000"/>
                </a:schemeClr>
              </a:solidFill>
              <a:latin typeface="Arial"/>
              <a:cs typeface="Arial"/>
            </a:endParaRPr>
          </a:p>
        </p:txBody>
      </p:sp>
    </p:spTree>
    <p:extLst>
      <p:ext uri="{BB962C8B-B14F-4D97-AF65-F5344CB8AC3E}">
        <p14:creationId xmlns:p14="http://schemas.microsoft.com/office/powerpoint/2010/main" val="3332944002"/>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34"/>
            <a:ext cx="9042399" cy="5008551"/>
          </a:xfrm>
          <a:prstGeom prst="rect">
            <a:avLst/>
          </a:prstGeom>
          <a:noFill/>
        </p:spPr>
        <p:txBody>
          <a:bodyPr wrap="square" rtlCol="0">
            <a:spAutoFit/>
          </a:bodyPr>
          <a:lstStyle/>
          <a:p>
            <a:pPr algn="ctr"/>
            <a:endParaRPr lang="fr-FR" dirty="0">
              <a:latin typeface="Arial"/>
              <a:cs typeface="Arial"/>
            </a:endParaRPr>
          </a:p>
          <a:p>
            <a:pPr algn="ctr"/>
            <a:r>
              <a:rPr lang="fr-FR" sz="1600" dirty="0" smtClean="0">
                <a:latin typeface="Arial"/>
                <a:cs typeface="Arial"/>
              </a:rPr>
              <a:t>Remerciements à :</a:t>
            </a:r>
          </a:p>
          <a:p>
            <a:pPr algn="ctr"/>
            <a:endParaRPr lang="fr-FR" sz="1200" dirty="0">
              <a:latin typeface="Arial"/>
              <a:cs typeface="Arial"/>
            </a:endParaRPr>
          </a:p>
          <a:p>
            <a:pPr algn="ctr">
              <a:lnSpc>
                <a:spcPct val="140000"/>
              </a:lnSpc>
            </a:pPr>
            <a:r>
              <a:rPr lang="fr-FR" sz="1400" dirty="0">
                <a:solidFill>
                  <a:srgbClr val="800000"/>
                </a:solidFill>
                <a:latin typeface="Arial"/>
                <a:cs typeface="Arial"/>
              </a:rPr>
              <a:t>Lars </a:t>
            </a:r>
            <a:r>
              <a:rPr lang="fr-FR" sz="1400" dirty="0" err="1">
                <a:solidFill>
                  <a:srgbClr val="800000"/>
                </a:solidFill>
                <a:latin typeface="Arial"/>
                <a:cs typeface="Arial"/>
              </a:rPr>
              <a:t>Beyer</a:t>
            </a:r>
            <a:r>
              <a:rPr lang="fr-FR" sz="1400" dirty="0">
                <a:solidFill>
                  <a:srgbClr val="800000"/>
                </a:solidFill>
                <a:latin typeface="Arial"/>
                <a:cs typeface="Arial"/>
              </a:rPr>
              <a:t> </a:t>
            </a:r>
            <a:r>
              <a:rPr lang="fr-FR" sz="1400" dirty="0">
                <a:solidFill>
                  <a:srgbClr val="000000"/>
                </a:solidFill>
                <a:latin typeface="Arial"/>
                <a:cs typeface="Arial"/>
              </a:rPr>
              <a:t>-</a:t>
            </a:r>
            <a:r>
              <a:rPr lang="fr-FR" sz="1400" dirty="0" smtClean="0">
                <a:solidFill>
                  <a:srgbClr val="000000"/>
                </a:solidFill>
                <a:latin typeface="Arial"/>
                <a:cs typeface="Arial"/>
              </a:rPr>
              <a:t> D.O.P. DFF</a:t>
            </a:r>
          </a:p>
          <a:p>
            <a:pPr algn="ctr">
              <a:lnSpc>
                <a:spcPct val="140000"/>
              </a:lnSpc>
            </a:pPr>
            <a:r>
              <a:rPr lang="fr-FR" sz="1400" dirty="0" smtClean="0">
                <a:solidFill>
                  <a:srgbClr val="800000"/>
                </a:solidFill>
                <a:latin typeface="Arial"/>
                <a:cs typeface="Arial"/>
              </a:rPr>
              <a:t>Louis </a:t>
            </a:r>
            <a:r>
              <a:rPr lang="fr-FR" sz="1400" dirty="0">
                <a:solidFill>
                  <a:srgbClr val="800000"/>
                </a:solidFill>
                <a:latin typeface="Arial"/>
                <a:cs typeface="Arial"/>
              </a:rPr>
              <a:t>Philippe Capelle </a:t>
            </a:r>
            <a:r>
              <a:rPr lang="fr-FR" sz="1400" dirty="0">
                <a:solidFill>
                  <a:srgbClr val="000000"/>
                </a:solidFill>
                <a:latin typeface="Arial"/>
                <a:cs typeface="Arial"/>
              </a:rPr>
              <a:t>- D.O.P</a:t>
            </a:r>
            <a:r>
              <a:rPr lang="fr-FR" sz="1400" dirty="0" smtClean="0">
                <a:solidFill>
                  <a:srgbClr val="000000"/>
                </a:solidFill>
                <a:latin typeface="Arial"/>
                <a:cs typeface="Arial"/>
              </a:rPr>
              <a:t>. SBC</a:t>
            </a:r>
            <a:endParaRPr lang="fr-FR" sz="1400" dirty="0">
              <a:solidFill>
                <a:srgbClr val="000000"/>
              </a:solidFill>
              <a:latin typeface="Arial"/>
              <a:cs typeface="Arial"/>
            </a:endParaRPr>
          </a:p>
          <a:p>
            <a:pPr algn="ctr">
              <a:lnSpc>
                <a:spcPct val="140000"/>
              </a:lnSpc>
            </a:pPr>
            <a:r>
              <a:rPr lang="fr-FR" sz="1400" dirty="0">
                <a:solidFill>
                  <a:srgbClr val="800000"/>
                </a:solidFill>
                <a:latin typeface="Arial"/>
                <a:cs typeface="Arial"/>
              </a:rPr>
              <a:t>Rolf Coulanges </a:t>
            </a:r>
            <a:r>
              <a:rPr lang="fr-FR" sz="1400" dirty="0">
                <a:solidFill>
                  <a:srgbClr val="000000"/>
                </a:solidFill>
                <a:latin typeface="Arial"/>
                <a:cs typeface="Arial"/>
              </a:rPr>
              <a:t>- D.O.P</a:t>
            </a:r>
            <a:r>
              <a:rPr lang="fr-FR" sz="1400" dirty="0" smtClean="0">
                <a:solidFill>
                  <a:srgbClr val="000000"/>
                </a:solidFill>
                <a:latin typeface="Arial"/>
                <a:cs typeface="Arial"/>
              </a:rPr>
              <a:t>. BVK</a:t>
            </a:r>
            <a:endParaRPr lang="fr-FR" sz="1400" dirty="0">
              <a:solidFill>
                <a:srgbClr val="000000"/>
              </a:solidFill>
              <a:latin typeface="Arial"/>
              <a:cs typeface="Arial"/>
            </a:endParaRPr>
          </a:p>
          <a:p>
            <a:pPr algn="ctr">
              <a:lnSpc>
                <a:spcPct val="140000"/>
              </a:lnSpc>
            </a:pPr>
            <a:r>
              <a:rPr lang="fr-FR" sz="1400" dirty="0" smtClean="0">
                <a:solidFill>
                  <a:srgbClr val="800000"/>
                </a:solidFill>
                <a:latin typeface="Arial"/>
                <a:cs typeface="Arial"/>
              </a:rPr>
              <a:t>Joe </a:t>
            </a:r>
            <a:r>
              <a:rPr lang="fr-FR" sz="1400" dirty="0" err="1">
                <a:solidFill>
                  <a:srgbClr val="800000"/>
                </a:solidFill>
                <a:latin typeface="Arial"/>
                <a:cs typeface="Arial"/>
              </a:rPr>
              <a:t>Dunton</a:t>
            </a:r>
            <a:r>
              <a:rPr lang="fr-FR" sz="1400" dirty="0">
                <a:solidFill>
                  <a:srgbClr val="800000"/>
                </a:solidFill>
                <a:latin typeface="Arial"/>
                <a:cs typeface="Arial"/>
              </a:rPr>
              <a:t> </a:t>
            </a:r>
            <a:r>
              <a:rPr lang="fr-FR" sz="1400" dirty="0">
                <a:solidFill>
                  <a:srgbClr val="000000"/>
                </a:solidFill>
                <a:latin typeface="Arial"/>
                <a:cs typeface="Arial"/>
              </a:rPr>
              <a:t>- D.O.P</a:t>
            </a:r>
            <a:r>
              <a:rPr lang="fr-FR" sz="1400" dirty="0" smtClean="0">
                <a:solidFill>
                  <a:srgbClr val="000000"/>
                </a:solidFill>
                <a:latin typeface="Arial"/>
                <a:cs typeface="Arial"/>
              </a:rPr>
              <a:t>. MBE, </a:t>
            </a:r>
            <a:r>
              <a:rPr lang="fr-FR" sz="1400" dirty="0">
                <a:solidFill>
                  <a:srgbClr val="000000"/>
                </a:solidFill>
                <a:latin typeface="Arial"/>
                <a:cs typeface="Arial"/>
              </a:rPr>
              <a:t>BSC</a:t>
            </a:r>
          </a:p>
          <a:p>
            <a:pPr algn="ctr">
              <a:lnSpc>
                <a:spcPct val="140000"/>
              </a:lnSpc>
            </a:pPr>
            <a:r>
              <a:rPr lang="fr-FR" sz="1400" dirty="0" smtClean="0">
                <a:solidFill>
                  <a:srgbClr val="800000"/>
                </a:solidFill>
                <a:latin typeface="Arial"/>
                <a:cs typeface="Arial"/>
              </a:rPr>
              <a:t>Anders </a:t>
            </a:r>
            <a:r>
              <a:rPr lang="fr-FR" sz="1400" dirty="0" err="1">
                <a:solidFill>
                  <a:srgbClr val="800000"/>
                </a:solidFill>
                <a:latin typeface="Arial"/>
                <a:cs typeface="Arial"/>
              </a:rPr>
              <a:t>Holck</a:t>
            </a:r>
            <a:r>
              <a:rPr lang="fr-FR" sz="1400" dirty="0">
                <a:solidFill>
                  <a:srgbClr val="800000"/>
                </a:solidFill>
                <a:latin typeface="Arial"/>
                <a:cs typeface="Arial"/>
              </a:rPr>
              <a:t> </a:t>
            </a:r>
            <a:r>
              <a:rPr lang="fr-FR" sz="1400" dirty="0">
                <a:solidFill>
                  <a:srgbClr val="000000"/>
                </a:solidFill>
                <a:latin typeface="Arial"/>
                <a:cs typeface="Arial"/>
              </a:rPr>
              <a:t>- D.O.P</a:t>
            </a:r>
            <a:r>
              <a:rPr lang="fr-FR" sz="1400" dirty="0" smtClean="0">
                <a:solidFill>
                  <a:srgbClr val="000000"/>
                </a:solidFill>
                <a:latin typeface="Arial"/>
                <a:cs typeface="Arial"/>
              </a:rPr>
              <a:t>. DFF</a:t>
            </a:r>
            <a:endParaRPr lang="fr-FR" sz="1400" dirty="0">
              <a:solidFill>
                <a:srgbClr val="000000"/>
              </a:solidFill>
              <a:latin typeface="Arial"/>
              <a:cs typeface="Arial"/>
            </a:endParaRPr>
          </a:p>
          <a:p>
            <a:pPr algn="ctr">
              <a:lnSpc>
                <a:spcPct val="140000"/>
              </a:lnSpc>
            </a:pPr>
            <a:r>
              <a:rPr lang="fr-FR" sz="1400" dirty="0">
                <a:solidFill>
                  <a:srgbClr val="800000"/>
                </a:solidFill>
                <a:latin typeface="Arial"/>
                <a:cs typeface="Arial"/>
              </a:rPr>
              <a:t>Ron </a:t>
            </a:r>
            <a:r>
              <a:rPr lang="fr-FR" sz="1400" dirty="0" err="1">
                <a:solidFill>
                  <a:srgbClr val="800000"/>
                </a:solidFill>
                <a:latin typeface="Arial"/>
                <a:cs typeface="Arial"/>
              </a:rPr>
              <a:t>Johanson</a:t>
            </a:r>
            <a:r>
              <a:rPr lang="fr-FR" sz="1400" dirty="0">
                <a:solidFill>
                  <a:srgbClr val="800000"/>
                </a:solidFill>
                <a:latin typeface="Arial"/>
                <a:cs typeface="Arial"/>
              </a:rPr>
              <a:t> </a:t>
            </a:r>
            <a:r>
              <a:rPr lang="fr-FR" sz="1400" dirty="0">
                <a:solidFill>
                  <a:srgbClr val="000000"/>
                </a:solidFill>
                <a:latin typeface="Arial"/>
                <a:cs typeface="Arial"/>
              </a:rPr>
              <a:t>- D.O.P</a:t>
            </a:r>
            <a:r>
              <a:rPr lang="fr-FR" sz="1400" dirty="0" smtClean="0">
                <a:solidFill>
                  <a:srgbClr val="000000"/>
                </a:solidFill>
                <a:latin typeface="Arial"/>
                <a:cs typeface="Arial"/>
              </a:rPr>
              <a:t>. OAM </a:t>
            </a:r>
            <a:r>
              <a:rPr lang="fr-FR" sz="1400" dirty="0">
                <a:solidFill>
                  <a:srgbClr val="000000"/>
                </a:solidFill>
                <a:latin typeface="Arial"/>
                <a:cs typeface="Arial"/>
              </a:rPr>
              <a:t>ACS</a:t>
            </a:r>
          </a:p>
          <a:p>
            <a:pPr algn="ctr">
              <a:lnSpc>
                <a:spcPct val="140000"/>
              </a:lnSpc>
            </a:pPr>
            <a:r>
              <a:rPr lang="fr-FR" sz="1400" dirty="0" err="1" smtClean="0">
                <a:solidFill>
                  <a:srgbClr val="800000"/>
                </a:solidFill>
                <a:latin typeface="Arial"/>
                <a:cs typeface="Arial"/>
              </a:rPr>
              <a:t>Kommer</a:t>
            </a:r>
            <a:r>
              <a:rPr lang="fr-FR" sz="1400" dirty="0" smtClean="0">
                <a:solidFill>
                  <a:srgbClr val="800000"/>
                </a:solidFill>
                <a:latin typeface="Arial"/>
                <a:cs typeface="Arial"/>
              </a:rPr>
              <a:t> </a:t>
            </a:r>
            <a:r>
              <a:rPr lang="fr-FR" sz="1400" dirty="0" err="1" smtClean="0">
                <a:solidFill>
                  <a:srgbClr val="800000"/>
                </a:solidFill>
                <a:latin typeface="Arial"/>
                <a:cs typeface="Arial"/>
              </a:rPr>
              <a:t>Kleijn</a:t>
            </a:r>
            <a:r>
              <a:rPr lang="fr-FR" sz="1400" dirty="0" smtClean="0">
                <a:solidFill>
                  <a:srgbClr val="800000"/>
                </a:solidFill>
                <a:latin typeface="Arial"/>
                <a:cs typeface="Arial"/>
              </a:rPr>
              <a:t> </a:t>
            </a:r>
            <a:r>
              <a:rPr lang="fr-FR" sz="1400" dirty="0" smtClean="0">
                <a:solidFill>
                  <a:srgbClr val="000000"/>
                </a:solidFill>
                <a:latin typeface="Arial"/>
                <a:cs typeface="Arial"/>
              </a:rPr>
              <a:t>-</a:t>
            </a:r>
            <a:r>
              <a:rPr lang="fr-FR" sz="1400" dirty="0" smtClean="0">
                <a:solidFill>
                  <a:srgbClr val="800000"/>
                </a:solidFill>
                <a:latin typeface="Arial"/>
                <a:cs typeface="Arial"/>
              </a:rPr>
              <a:t> </a:t>
            </a:r>
            <a:r>
              <a:rPr lang="fr-FR" sz="1400" dirty="0">
                <a:solidFill>
                  <a:srgbClr val="000000"/>
                </a:solidFill>
                <a:latin typeface="Arial"/>
                <a:cs typeface="Arial"/>
              </a:rPr>
              <a:t>D.O.P</a:t>
            </a:r>
            <a:r>
              <a:rPr lang="fr-FR" sz="1400" dirty="0" smtClean="0">
                <a:solidFill>
                  <a:srgbClr val="000000"/>
                </a:solidFill>
                <a:latin typeface="Arial"/>
                <a:cs typeface="Arial"/>
              </a:rPr>
              <a:t>. </a:t>
            </a:r>
            <a:r>
              <a:rPr lang="fr-FR" sz="1400" dirty="0" smtClean="0">
                <a:latin typeface="Arial"/>
                <a:cs typeface="Arial"/>
              </a:rPr>
              <a:t>SBC</a:t>
            </a:r>
          </a:p>
          <a:p>
            <a:pPr algn="ctr">
              <a:lnSpc>
                <a:spcPct val="140000"/>
              </a:lnSpc>
            </a:pPr>
            <a:r>
              <a:rPr lang="fr-FR" sz="1400" dirty="0" smtClean="0">
                <a:solidFill>
                  <a:srgbClr val="800000"/>
                </a:solidFill>
                <a:latin typeface="Arial"/>
                <a:cs typeface="Arial"/>
              </a:rPr>
              <a:t>Alex Linden </a:t>
            </a:r>
            <a:r>
              <a:rPr lang="fr-FR" sz="1400" dirty="0" smtClean="0">
                <a:latin typeface="Arial"/>
                <a:cs typeface="Arial"/>
              </a:rPr>
              <a:t>-</a:t>
            </a:r>
            <a:r>
              <a:rPr lang="fr-FR" sz="1400" dirty="0" smtClean="0">
                <a:solidFill>
                  <a:srgbClr val="800000"/>
                </a:solidFill>
                <a:latin typeface="Arial"/>
                <a:cs typeface="Arial"/>
              </a:rPr>
              <a:t> </a:t>
            </a:r>
            <a:r>
              <a:rPr lang="fr-FR" sz="1400" dirty="0">
                <a:solidFill>
                  <a:srgbClr val="000000"/>
                </a:solidFill>
                <a:latin typeface="Arial"/>
                <a:cs typeface="Arial"/>
              </a:rPr>
              <a:t>D.O.P</a:t>
            </a:r>
            <a:r>
              <a:rPr lang="fr-FR" sz="1400" dirty="0" smtClean="0">
                <a:solidFill>
                  <a:srgbClr val="000000"/>
                </a:solidFill>
                <a:latin typeface="Arial"/>
                <a:cs typeface="Arial"/>
              </a:rPr>
              <a:t>. FSF</a:t>
            </a:r>
            <a:endParaRPr lang="fr-FR" sz="1400" dirty="0" smtClean="0">
              <a:solidFill>
                <a:srgbClr val="800000"/>
              </a:solidFill>
              <a:latin typeface="Arial"/>
              <a:cs typeface="Arial"/>
            </a:endParaRPr>
          </a:p>
          <a:p>
            <a:pPr algn="ctr">
              <a:lnSpc>
                <a:spcPct val="140000"/>
              </a:lnSpc>
            </a:pPr>
            <a:r>
              <a:rPr lang="fr-FR" sz="1400" dirty="0" err="1" smtClean="0">
                <a:solidFill>
                  <a:srgbClr val="800000"/>
                </a:solidFill>
                <a:latin typeface="Arial"/>
                <a:cs typeface="Arial"/>
              </a:rPr>
              <a:t>Jannicke</a:t>
            </a:r>
            <a:r>
              <a:rPr lang="fr-FR" sz="1400" dirty="0" smtClean="0">
                <a:solidFill>
                  <a:srgbClr val="800000"/>
                </a:solidFill>
                <a:latin typeface="Arial"/>
                <a:cs typeface="Arial"/>
              </a:rPr>
              <a:t> </a:t>
            </a:r>
            <a:r>
              <a:rPr lang="fr-FR" sz="1400" dirty="0" err="1">
                <a:solidFill>
                  <a:srgbClr val="800000"/>
                </a:solidFill>
                <a:latin typeface="Arial"/>
                <a:cs typeface="Arial"/>
              </a:rPr>
              <a:t>Mikkelsen</a:t>
            </a:r>
            <a:r>
              <a:rPr lang="fr-FR" sz="1400" dirty="0">
                <a:solidFill>
                  <a:srgbClr val="800000"/>
                </a:solidFill>
                <a:latin typeface="Arial"/>
                <a:cs typeface="Arial"/>
              </a:rPr>
              <a:t> </a:t>
            </a:r>
            <a:r>
              <a:rPr lang="fr-FR" sz="1400" dirty="0">
                <a:solidFill>
                  <a:srgbClr val="000000"/>
                </a:solidFill>
                <a:latin typeface="Arial"/>
                <a:cs typeface="Arial"/>
              </a:rPr>
              <a:t>-</a:t>
            </a:r>
            <a:r>
              <a:rPr lang="fr-FR" sz="1400" dirty="0">
                <a:solidFill>
                  <a:srgbClr val="800000"/>
                </a:solidFill>
                <a:latin typeface="Arial"/>
                <a:cs typeface="Arial"/>
              </a:rPr>
              <a:t> </a:t>
            </a:r>
            <a:r>
              <a:rPr lang="fr-FR" sz="1400" dirty="0">
                <a:latin typeface="Arial"/>
                <a:cs typeface="Arial"/>
              </a:rPr>
              <a:t>FNF </a:t>
            </a:r>
            <a:r>
              <a:rPr lang="fr-FR" sz="1400" dirty="0" err="1">
                <a:latin typeface="Arial"/>
                <a:cs typeface="Arial"/>
              </a:rPr>
              <a:t>Vr</a:t>
            </a:r>
            <a:r>
              <a:rPr lang="fr-FR" sz="1400" dirty="0">
                <a:latin typeface="Arial"/>
                <a:cs typeface="Arial"/>
              </a:rPr>
              <a:t> </a:t>
            </a:r>
            <a:r>
              <a:rPr lang="fr-FR" sz="1400" dirty="0" smtClean="0">
                <a:latin typeface="Arial"/>
                <a:cs typeface="Arial"/>
              </a:rPr>
              <a:t>Réalisateur / </a:t>
            </a:r>
            <a:r>
              <a:rPr lang="fr-FR" sz="1400" dirty="0">
                <a:solidFill>
                  <a:srgbClr val="000000"/>
                </a:solidFill>
                <a:latin typeface="Arial"/>
                <a:cs typeface="Arial"/>
              </a:rPr>
              <a:t>D.O.P</a:t>
            </a:r>
            <a:r>
              <a:rPr lang="fr-FR" sz="1400" dirty="0" smtClean="0">
                <a:solidFill>
                  <a:srgbClr val="000000"/>
                </a:solidFill>
                <a:latin typeface="Arial"/>
                <a:cs typeface="Arial"/>
              </a:rPr>
              <a:t>. </a:t>
            </a:r>
            <a:r>
              <a:rPr lang="fr-FR" sz="1400" dirty="0" smtClean="0">
                <a:latin typeface="Arial"/>
                <a:cs typeface="Arial"/>
              </a:rPr>
              <a:t>MA</a:t>
            </a:r>
            <a:endParaRPr lang="fr-FR" sz="1400" dirty="0">
              <a:solidFill>
                <a:srgbClr val="000000"/>
              </a:solidFill>
              <a:latin typeface="Arial"/>
              <a:cs typeface="Arial"/>
            </a:endParaRPr>
          </a:p>
          <a:p>
            <a:pPr algn="ctr">
              <a:lnSpc>
                <a:spcPct val="140000"/>
              </a:lnSpc>
            </a:pPr>
            <a:r>
              <a:rPr lang="fr-FR" sz="1400" dirty="0">
                <a:solidFill>
                  <a:srgbClr val="800000"/>
                </a:solidFill>
                <a:latin typeface="Arial"/>
                <a:cs typeface="Arial"/>
              </a:rPr>
              <a:t>João Ribeiro </a:t>
            </a:r>
            <a:r>
              <a:rPr lang="fr-FR" sz="1400" dirty="0">
                <a:solidFill>
                  <a:srgbClr val="000000"/>
                </a:solidFill>
                <a:latin typeface="Arial"/>
                <a:cs typeface="Arial"/>
              </a:rPr>
              <a:t>- D.O.P</a:t>
            </a:r>
            <a:r>
              <a:rPr lang="fr-FR" sz="1400" dirty="0" smtClean="0">
                <a:solidFill>
                  <a:srgbClr val="000000"/>
                </a:solidFill>
                <a:latin typeface="Arial"/>
                <a:cs typeface="Arial"/>
              </a:rPr>
              <a:t>. AIP</a:t>
            </a:r>
            <a:endParaRPr lang="fr-FR" sz="1400" dirty="0">
              <a:solidFill>
                <a:srgbClr val="000000"/>
              </a:solidFill>
              <a:latin typeface="Arial"/>
              <a:cs typeface="Arial"/>
            </a:endParaRPr>
          </a:p>
          <a:p>
            <a:pPr algn="ctr">
              <a:lnSpc>
                <a:spcPct val="140000"/>
              </a:lnSpc>
            </a:pPr>
            <a:r>
              <a:rPr lang="fr-FR" sz="1400" dirty="0">
                <a:solidFill>
                  <a:srgbClr val="800000"/>
                </a:solidFill>
                <a:latin typeface="Arial"/>
                <a:cs typeface="Arial"/>
              </a:rPr>
              <a:t>John Christian </a:t>
            </a:r>
            <a:r>
              <a:rPr lang="fr-FR" sz="1400" dirty="0" err="1">
                <a:solidFill>
                  <a:srgbClr val="800000"/>
                </a:solidFill>
                <a:latin typeface="Arial"/>
                <a:cs typeface="Arial"/>
              </a:rPr>
              <a:t>Rosenlund</a:t>
            </a:r>
            <a:r>
              <a:rPr lang="fr-FR" sz="1400" dirty="0">
                <a:solidFill>
                  <a:srgbClr val="800000"/>
                </a:solidFill>
                <a:latin typeface="Arial"/>
                <a:cs typeface="Arial"/>
              </a:rPr>
              <a:t> </a:t>
            </a:r>
            <a:r>
              <a:rPr lang="fr-FR" sz="1400" dirty="0">
                <a:solidFill>
                  <a:srgbClr val="000000"/>
                </a:solidFill>
                <a:latin typeface="Arial"/>
                <a:cs typeface="Arial"/>
              </a:rPr>
              <a:t>- D.O.P</a:t>
            </a:r>
            <a:r>
              <a:rPr lang="fr-FR" sz="1400" dirty="0" smtClean="0">
                <a:solidFill>
                  <a:srgbClr val="000000"/>
                </a:solidFill>
                <a:latin typeface="Arial"/>
                <a:cs typeface="Arial"/>
              </a:rPr>
              <a:t>. FNF</a:t>
            </a:r>
            <a:endParaRPr lang="fr-FR" sz="1400" dirty="0">
              <a:solidFill>
                <a:srgbClr val="000000"/>
              </a:solidFill>
              <a:latin typeface="Arial"/>
              <a:cs typeface="Arial"/>
            </a:endParaRPr>
          </a:p>
          <a:p>
            <a:pPr algn="ctr">
              <a:lnSpc>
                <a:spcPct val="140000"/>
              </a:lnSpc>
            </a:pPr>
            <a:r>
              <a:rPr lang="fr-FR" sz="1400" dirty="0">
                <a:solidFill>
                  <a:srgbClr val="800000"/>
                </a:solidFill>
                <a:latin typeface="Arial"/>
                <a:cs typeface="Arial"/>
              </a:rPr>
              <a:t>Mick van </a:t>
            </a:r>
            <a:r>
              <a:rPr lang="fr-FR" sz="1400" dirty="0" err="1">
                <a:solidFill>
                  <a:srgbClr val="800000"/>
                </a:solidFill>
                <a:latin typeface="Arial"/>
                <a:cs typeface="Arial"/>
              </a:rPr>
              <a:t>Rossum</a:t>
            </a:r>
            <a:r>
              <a:rPr lang="fr-FR" sz="1400" dirty="0">
                <a:solidFill>
                  <a:srgbClr val="800000"/>
                </a:solidFill>
                <a:latin typeface="Arial"/>
                <a:cs typeface="Arial"/>
              </a:rPr>
              <a:t> </a:t>
            </a:r>
            <a:r>
              <a:rPr lang="fr-FR" sz="1400" dirty="0" smtClean="0">
                <a:latin typeface="Arial"/>
                <a:cs typeface="Arial"/>
              </a:rPr>
              <a:t>-</a:t>
            </a:r>
            <a:r>
              <a:rPr lang="fr-FR" sz="1400" dirty="0" smtClean="0">
                <a:solidFill>
                  <a:srgbClr val="800000"/>
                </a:solidFill>
                <a:latin typeface="Arial"/>
                <a:cs typeface="Arial"/>
              </a:rPr>
              <a:t> </a:t>
            </a:r>
            <a:r>
              <a:rPr lang="fr-FR" sz="1400" dirty="0">
                <a:solidFill>
                  <a:srgbClr val="000000"/>
                </a:solidFill>
                <a:latin typeface="Arial"/>
                <a:cs typeface="Arial"/>
              </a:rPr>
              <a:t>D.O.P</a:t>
            </a:r>
            <a:r>
              <a:rPr lang="fr-FR" sz="1400" dirty="0" smtClean="0">
                <a:solidFill>
                  <a:srgbClr val="000000"/>
                </a:solidFill>
                <a:latin typeface="Arial"/>
                <a:cs typeface="Arial"/>
              </a:rPr>
              <a:t>. </a:t>
            </a:r>
            <a:r>
              <a:rPr lang="fr-FR" sz="1400" dirty="0" smtClean="0">
                <a:latin typeface="Arial"/>
                <a:cs typeface="Arial"/>
              </a:rPr>
              <a:t>NSC</a:t>
            </a:r>
            <a:endParaRPr lang="fr-FR" sz="1400" dirty="0">
              <a:latin typeface="Arial"/>
              <a:cs typeface="Arial"/>
            </a:endParaRPr>
          </a:p>
          <a:p>
            <a:pPr algn="ctr">
              <a:lnSpc>
                <a:spcPct val="140000"/>
              </a:lnSpc>
            </a:pPr>
            <a:r>
              <a:rPr lang="fr-FR" sz="1400" dirty="0" smtClean="0">
                <a:solidFill>
                  <a:srgbClr val="800000"/>
                </a:solidFill>
                <a:latin typeface="Arial"/>
                <a:cs typeface="Arial"/>
              </a:rPr>
              <a:t>Roberto Schaefer </a:t>
            </a:r>
            <a:r>
              <a:rPr lang="fr-FR" sz="1400" dirty="0" smtClean="0">
                <a:solidFill>
                  <a:srgbClr val="000000"/>
                </a:solidFill>
                <a:latin typeface="Arial"/>
                <a:cs typeface="Arial"/>
              </a:rPr>
              <a:t>- </a:t>
            </a:r>
            <a:r>
              <a:rPr lang="fr-FR" sz="1400" dirty="0">
                <a:solidFill>
                  <a:srgbClr val="000000"/>
                </a:solidFill>
                <a:latin typeface="Arial"/>
                <a:cs typeface="Arial"/>
              </a:rPr>
              <a:t>D.O.P</a:t>
            </a:r>
            <a:r>
              <a:rPr lang="fr-FR" sz="1400" dirty="0" smtClean="0">
                <a:solidFill>
                  <a:srgbClr val="000000"/>
                </a:solidFill>
                <a:latin typeface="Arial"/>
                <a:cs typeface="Arial"/>
              </a:rPr>
              <a:t>. ASC </a:t>
            </a:r>
            <a:r>
              <a:rPr lang="fr-FR" sz="1400" dirty="0">
                <a:solidFill>
                  <a:srgbClr val="000000"/>
                </a:solidFill>
                <a:latin typeface="Arial"/>
                <a:cs typeface="Arial"/>
              </a:rPr>
              <a:t>AIC </a:t>
            </a:r>
            <a:endParaRPr lang="fr-FR" sz="1400" dirty="0" smtClean="0">
              <a:solidFill>
                <a:srgbClr val="000000"/>
              </a:solidFill>
              <a:latin typeface="Arial"/>
              <a:cs typeface="Arial"/>
            </a:endParaRPr>
          </a:p>
          <a:p>
            <a:pPr algn="ctr">
              <a:lnSpc>
                <a:spcPct val="140000"/>
              </a:lnSpc>
            </a:pPr>
            <a:r>
              <a:rPr lang="fr-FR" sz="1400" dirty="0" smtClean="0">
                <a:solidFill>
                  <a:srgbClr val="800000"/>
                </a:solidFill>
                <a:latin typeface="Arial"/>
                <a:cs typeface="Arial"/>
              </a:rPr>
              <a:t>Dave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t>
            </a:r>
            <a:r>
              <a:rPr lang="fr-FR" sz="1400" dirty="0">
                <a:solidFill>
                  <a:srgbClr val="000000"/>
                </a:solidFill>
                <a:latin typeface="Arial"/>
                <a:cs typeface="Arial"/>
              </a:rPr>
              <a:t>- D.O.P</a:t>
            </a:r>
            <a:r>
              <a:rPr lang="fr-FR" sz="1400" dirty="0" smtClean="0">
                <a:solidFill>
                  <a:srgbClr val="000000"/>
                </a:solidFill>
                <a:latin typeface="Arial"/>
                <a:cs typeface="Arial"/>
              </a:rPr>
              <a:t>. ASC</a:t>
            </a:r>
          </a:p>
        </p:txBody>
      </p:sp>
    </p:spTree>
    <p:extLst>
      <p:ext uri="{BB962C8B-B14F-4D97-AF65-F5344CB8AC3E}">
        <p14:creationId xmlns:p14="http://schemas.microsoft.com/office/powerpoint/2010/main" val="2577247636"/>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8466"/>
            <a:ext cx="9042399" cy="5140894"/>
          </a:xfrm>
          <a:prstGeom prst="rect">
            <a:avLst/>
          </a:prstGeom>
          <a:noFill/>
        </p:spPr>
        <p:txBody>
          <a:bodyPr wrap="square" rtlCol="0">
            <a:spAutoFit/>
          </a:bodyPr>
          <a:lstStyle/>
          <a:p>
            <a:pPr algn="ctr"/>
            <a:endParaRPr lang="fr-FR" sz="800" dirty="0">
              <a:latin typeface="Arial"/>
              <a:cs typeface="Arial"/>
            </a:endParaRPr>
          </a:p>
          <a:p>
            <a:pPr algn="ctr"/>
            <a:r>
              <a:rPr lang="fr-FR" sz="1600" dirty="0" smtClean="0">
                <a:latin typeface="Arial"/>
                <a:cs typeface="Arial"/>
              </a:rPr>
              <a:t>Remerciements à :</a:t>
            </a:r>
          </a:p>
          <a:p>
            <a:pPr algn="ctr"/>
            <a:endParaRPr lang="fr-FR" sz="400" dirty="0">
              <a:latin typeface="Arial"/>
              <a:cs typeface="Arial"/>
            </a:endParaRPr>
          </a:p>
          <a:p>
            <a:pPr algn="ctr">
              <a:lnSpc>
                <a:spcPct val="140000"/>
              </a:lnSpc>
            </a:pPr>
            <a:r>
              <a:rPr lang="fr-FR" sz="1400" dirty="0" smtClean="0">
                <a:solidFill>
                  <a:srgbClr val="800000"/>
                </a:solidFill>
                <a:latin typeface="Arial"/>
                <a:cs typeface="Arial"/>
              </a:rPr>
              <a:t>Luc </a:t>
            </a:r>
            <a:r>
              <a:rPr lang="fr-FR" sz="1400" dirty="0">
                <a:solidFill>
                  <a:srgbClr val="800000"/>
                </a:solidFill>
                <a:latin typeface="Arial"/>
                <a:cs typeface="Arial"/>
              </a:rPr>
              <a:t>Bara -</a:t>
            </a:r>
            <a:r>
              <a:rPr lang="fr-FR" sz="1400" dirty="0" smtClean="0">
                <a:solidFill>
                  <a:srgbClr val="800000"/>
                </a:solidFill>
                <a:latin typeface="Arial"/>
                <a:cs typeface="Arial"/>
              </a:rPr>
              <a:t> </a:t>
            </a:r>
            <a:r>
              <a:rPr lang="fr-FR" sz="1400" dirty="0" smtClean="0">
                <a:solidFill>
                  <a:srgbClr val="000000"/>
                </a:solidFill>
                <a:latin typeface="Arial"/>
                <a:cs typeface="Arial"/>
              </a:rPr>
              <a:t>Directeur de Produits Techniques - Panasonic</a:t>
            </a:r>
          </a:p>
          <a:p>
            <a:pPr algn="ctr">
              <a:lnSpc>
                <a:spcPct val="140000"/>
              </a:lnSpc>
            </a:pPr>
            <a:r>
              <a:rPr lang="fr-FR" sz="1400" dirty="0" smtClean="0">
                <a:solidFill>
                  <a:srgbClr val="800000"/>
                </a:solidFill>
                <a:latin typeface="Arial"/>
                <a:cs typeface="Arial"/>
              </a:rPr>
              <a:t>Harald </a:t>
            </a:r>
            <a:r>
              <a:rPr lang="fr-FR" sz="1400" dirty="0">
                <a:solidFill>
                  <a:srgbClr val="800000"/>
                </a:solidFill>
                <a:latin typeface="Arial"/>
                <a:cs typeface="Arial"/>
              </a:rPr>
              <a:t>Brendel </a:t>
            </a:r>
            <a:r>
              <a:rPr lang="fr-FR" sz="1400" dirty="0">
                <a:solidFill>
                  <a:srgbClr val="000000"/>
                </a:solidFill>
                <a:latin typeface="Arial"/>
                <a:cs typeface="Arial"/>
              </a:rPr>
              <a:t>-</a:t>
            </a:r>
            <a:r>
              <a:rPr lang="fr-FR" sz="1400" dirty="0" smtClean="0">
                <a:solidFill>
                  <a:srgbClr val="800000"/>
                </a:solidFill>
                <a:latin typeface="Arial"/>
                <a:cs typeface="Arial"/>
              </a:rPr>
              <a:t> </a:t>
            </a:r>
            <a:r>
              <a:rPr lang="fr-FR" sz="1400" dirty="0" smtClean="0">
                <a:latin typeface="Arial"/>
                <a:cs typeface="Arial"/>
              </a:rPr>
              <a:t>Ingénieur Chef en Science d’Images- </a:t>
            </a:r>
            <a:r>
              <a:rPr lang="fr-FR" sz="1400" dirty="0" err="1">
                <a:latin typeface="Arial"/>
                <a:cs typeface="Arial"/>
              </a:rPr>
              <a:t>Arri</a:t>
            </a:r>
            <a:endParaRPr lang="fr-FR" sz="1400" dirty="0">
              <a:latin typeface="Arial"/>
              <a:cs typeface="Arial"/>
            </a:endParaRPr>
          </a:p>
          <a:p>
            <a:pPr algn="ctr">
              <a:lnSpc>
                <a:spcPct val="140000"/>
              </a:lnSpc>
            </a:pPr>
            <a:r>
              <a:rPr lang="fr-FR" sz="1400" dirty="0">
                <a:solidFill>
                  <a:srgbClr val="800000"/>
                </a:solidFill>
                <a:latin typeface="Arial"/>
                <a:cs typeface="Arial"/>
              </a:rPr>
              <a:t>Laurent </a:t>
            </a:r>
            <a:r>
              <a:rPr lang="fr-FR" sz="1400" dirty="0" err="1">
                <a:solidFill>
                  <a:srgbClr val="800000"/>
                </a:solidFill>
                <a:latin typeface="Arial"/>
                <a:cs typeface="Arial"/>
              </a:rPr>
              <a:t>Desbrueres</a:t>
            </a:r>
            <a:r>
              <a:rPr lang="fr-FR" sz="1400" dirty="0">
                <a:solidFill>
                  <a:srgbClr val="800000"/>
                </a:solidFill>
                <a:latin typeface="Arial"/>
                <a:cs typeface="Arial"/>
              </a:rPr>
              <a:t> </a:t>
            </a:r>
            <a:r>
              <a:rPr lang="fr-FR" sz="1400" dirty="0">
                <a:solidFill>
                  <a:srgbClr val="000000"/>
                </a:solidFill>
                <a:latin typeface="Arial"/>
                <a:cs typeface="Arial"/>
              </a:rPr>
              <a:t>-</a:t>
            </a:r>
            <a:r>
              <a:rPr lang="fr-FR" sz="1400" dirty="0" smtClean="0">
                <a:solidFill>
                  <a:srgbClr val="800000"/>
                </a:solidFill>
                <a:latin typeface="Arial"/>
                <a:cs typeface="Arial"/>
              </a:rPr>
              <a:t> </a:t>
            </a:r>
            <a:r>
              <a:rPr lang="fr-FR" sz="1400" dirty="0" smtClean="0">
                <a:latin typeface="Arial"/>
                <a:cs typeface="Arial"/>
              </a:rPr>
              <a:t>Chef coloriste</a:t>
            </a:r>
            <a:endParaRPr lang="fr-FR" sz="1400" dirty="0">
              <a:latin typeface="Arial"/>
              <a:cs typeface="Arial"/>
            </a:endParaRPr>
          </a:p>
          <a:p>
            <a:pPr algn="ctr">
              <a:lnSpc>
                <a:spcPct val="140000"/>
              </a:lnSpc>
            </a:pPr>
            <a:r>
              <a:rPr lang="fr-FR" sz="1400" dirty="0" smtClean="0">
                <a:solidFill>
                  <a:srgbClr val="800000"/>
                </a:solidFill>
                <a:latin typeface="Arial"/>
                <a:cs typeface="Arial"/>
              </a:rPr>
              <a:t>Thomas </a:t>
            </a:r>
            <a:r>
              <a:rPr lang="fr-FR" sz="1400" dirty="0" err="1">
                <a:solidFill>
                  <a:srgbClr val="800000"/>
                </a:solidFill>
                <a:latin typeface="Arial"/>
                <a:cs typeface="Arial"/>
              </a:rPr>
              <a:t>Eberschveiler</a:t>
            </a:r>
            <a:r>
              <a:rPr lang="fr-FR" sz="1400" dirty="0">
                <a:solidFill>
                  <a:srgbClr val="800000"/>
                </a:solidFill>
                <a:latin typeface="Arial"/>
                <a:cs typeface="Arial"/>
              </a:rPr>
              <a:t> </a:t>
            </a:r>
            <a:r>
              <a:rPr lang="fr-FR" sz="1400" dirty="0">
                <a:solidFill>
                  <a:srgbClr val="000000"/>
                </a:solidFill>
                <a:latin typeface="Arial"/>
                <a:cs typeface="Arial"/>
              </a:rPr>
              <a:t>-</a:t>
            </a:r>
            <a:r>
              <a:rPr lang="fr-FR" sz="1400" dirty="0" smtClean="0">
                <a:solidFill>
                  <a:srgbClr val="800000"/>
                </a:solidFill>
                <a:latin typeface="Arial"/>
                <a:cs typeface="Arial"/>
              </a:rPr>
              <a:t> </a:t>
            </a:r>
            <a:r>
              <a:rPr lang="fr-FR" sz="1400" dirty="0" smtClean="0">
                <a:latin typeface="Arial"/>
                <a:cs typeface="Arial"/>
              </a:rPr>
              <a:t>Consultant en </a:t>
            </a:r>
            <a:r>
              <a:rPr lang="fr-FR" sz="1400" dirty="0" err="1" smtClean="0">
                <a:latin typeface="Arial"/>
                <a:cs typeface="Arial"/>
              </a:rPr>
              <a:t>workflow</a:t>
            </a:r>
            <a:r>
              <a:rPr lang="fr-FR" sz="1400" dirty="0" smtClean="0">
                <a:latin typeface="Arial"/>
                <a:cs typeface="Arial"/>
              </a:rPr>
              <a:t> - </a:t>
            </a:r>
            <a:r>
              <a:rPr lang="fr-FR" sz="1400" dirty="0" err="1">
                <a:latin typeface="Arial"/>
                <a:cs typeface="Arial"/>
              </a:rPr>
              <a:t>Filmlight</a:t>
            </a:r>
            <a:r>
              <a:rPr lang="fr-FR" sz="1400" dirty="0">
                <a:latin typeface="Arial"/>
                <a:cs typeface="Arial"/>
              </a:rPr>
              <a:t> GMBH</a:t>
            </a:r>
          </a:p>
          <a:p>
            <a:pPr algn="ctr">
              <a:lnSpc>
                <a:spcPct val="140000"/>
              </a:lnSpc>
            </a:pPr>
            <a:r>
              <a:rPr lang="fr-FR" sz="1400" dirty="0">
                <a:solidFill>
                  <a:srgbClr val="800000"/>
                </a:solidFill>
                <a:latin typeface="Arial"/>
                <a:cs typeface="Arial"/>
              </a:rPr>
              <a:t>Erwan Le </a:t>
            </a:r>
            <a:r>
              <a:rPr lang="fr-FR" sz="1400" dirty="0" err="1">
                <a:solidFill>
                  <a:srgbClr val="800000"/>
                </a:solidFill>
                <a:latin typeface="Arial"/>
                <a:cs typeface="Arial"/>
              </a:rPr>
              <a:t>Cloirec</a:t>
            </a:r>
            <a:r>
              <a:rPr lang="fr-FR" sz="1400" dirty="0">
                <a:solidFill>
                  <a:srgbClr val="800000"/>
                </a:solidFill>
                <a:latin typeface="Arial"/>
                <a:cs typeface="Arial"/>
              </a:rPr>
              <a:t> </a:t>
            </a:r>
            <a:r>
              <a:rPr lang="fr-FR" sz="1400" dirty="0">
                <a:solidFill>
                  <a:srgbClr val="000000"/>
                </a:solidFill>
                <a:latin typeface="Arial"/>
                <a:cs typeface="Arial"/>
              </a:rPr>
              <a:t>-</a:t>
            </a:r>
            <a:r>
              <a:rPr lang="fr-FR" sz="1400" dirty="0" smtClean="0">
                <a:solidFill>
                  <a:srgbClr val="000000"/>
                </a:solidFill>
                <a:latin typeface="Arial"/>
                <a:cs typeface="Arial"/>
              </a:rPr>
              <a:t> Formateur en post-production </a:t>
            </a:r>
            <a:r>
              <a:rPr lang="fr-FR" sz="1400" dirty="0" smtClean="0">
                <a:latin typeface="Arial"/>
                <a:cs typeface="Arial"/>
              </a:rPr>
              <a:t>/Créateur de </a:t>
            </a:r>
            <a:r>
              <a:rPr lang="fr-FR" sz="1400" dirty="0" err="1" smtClean="0">
                <a:latin typeface="Arial"/>
                <a:cs typeface="Arial"/>
              </a:rPr>
              <a:t>yakyakyak</a:t>
            </a:r>
            <a:endParaRPr lang="fr-FR" sz="1400" dirty="0" smtClean="0">
              <a:latin typeface="Arial"/>
              <a:cs typeface="Arial"/>
            </a:endParaRPr>
          </a:p>
          <a:p>
            <a:pPr algn="ctr">
              <a:lnSpc>
                <a:spcPct val="140000"/>
              </a:lnSpc>
            </a:pPr>
            <a:r>
              <a:rPr lang="fr-FR" sz="1400" dirty="0">
                <a:solidFill>
                  <a:srgbClr val="800000"/>
                </a:solidFill>
                <a:latin typeface="Arial"/>
                <a:cs typeface="Arial"/>
              </a:rPr>
              <a:t>Richard Lewis -</a:t>
            </a:r>
            <a:r>
              <a:rPr lang="fr-FR" sz="1400" dirty="0" smtClean="0">
                <a:solidFill>
                  <a:srgbClr val="800000"/>
                </a:solidFill>
                <a:latin typeface="Arial"/>
                <a:cs typeface="Arial"/>
              </a:rPr>
              <a:t> </a:t>
            </a:r>
            <a:r>
              <a:rPr lang="fr-FR" sz="1400" dirty="0" smtClean="0">
                <a:latin typeface="Arial"/>
                <a:cs typeface="Arial"/>
              </a:rPr>
              <a:t>Ingénieur Chef en cinématographie/ Spécialiste des applications </a:t>
            </a:r>
            <a:r>
              <a:rPr lang="fr-FR" sz="1400" dirty="0">
                <a:latin typeface="Arial"/>
                <a:cs typeface="Arial"/>
              </a:rPr>
              <a:t>4K </a:t>
            </a:r>
            <a:r>
              <a:rPr lang="fr-FR" sz="1400" dirty="0" smtClean="0">
                <a:latin typeface="Arial"/>
                <a:cs typeface="Arial"/>
              </a:rPr>
              <a:t>- Sony</a:t>
            </a:r>
            <a:endParaRPr lang="fr-FR" sz="1400" dirty="0">
              <a:latin typeface="Arial"/>
              <a:cs typeface="Arial"/>
            </a:endParaRPr>
          </a:p>
          <a:p>
            <a:pPr algn="ctr">
              <a:lnSpc>
                <a:spcPct val="140000"/>
              </a:lnSpc>
            </a:pPr>
            <a:r>
              <a:rPr lang="fr-FR" sz="1400" dirty="0" smtClean="0">
                <a:solidFill>
                  <a:srgbClr val="800000"/>
                </a:solidFill>
                <a:latin typeface="Arial"/>
                <a:cs typeface="Arial"/>
              </a:rPr>
              <a:t>Jean-Yves Martin </a:t>
            </a:r>
            <a:r>
              <a:rPr lang="fr-FR" sz="1400" dirty="0">
                <a:solidFill>
                  <a:srgbClr val="000000"/>
                </a:solidFill>
                <a:latin typeface="Arial"/>
                <a:ea typeface="Lucida Grande"/>
                <a:cs typeface="Arial"/>
              </a:rPr>
              <a:t>-</a:t>
            </a:r>
            <a:r>
              <a:rPr lang="fr-FR" sz="1400" dirty="0" smtClean="0">
                <a:solidFill>
                  <a:srgbClr val="000000"/>
                </a:solidFill>
                <a:latin typeface="Arial"/>
                <a:ea typeface="Lucida Grande"/>
                <a:cs typeface="Arial"/>
              </a:rPr>
              <a:t> Spécialiste produits Diffusion &amp; </a:t>
            </a:r>
            <a:r>
              <a:rPr lang="fr-FR" sz="1400" dirty="0" err="1">
                <a:solidFill>
                  <a:srgbClr val="000000"/>
                </a:solidFill>
                <a:latin typeface="Arial"/>
                <a:ea typeface="Lucida Grande"/>
                <a:cs typeface="Arial"/>
              </a:rPr>
              <a:t>Cinema</a:t>
            </a:r>
            <a:r>
              <a:rPr lang="fr-FR" sz="1400" dirty="0">
                <a:solidFill>
                  <a:srgbClr val="000000"/>
                </a:solidFill>
                <a:latin typeface="Arial"/>
                <a:ea typeface="Lucida Grande"/>
                <a:cs typeface="Arial"/>
              </a:rPr>
              <a:t> </a:t>
            </a:r>
            <a:r>
              <a:rPr lang="mr-IN" sz="1400" dirty="0" smtClean="0">
                <a:solidFill>
                  <a:srgbClr val="000000"/>
                </a:solidFill>
                <a:latin typeface="Arial"/>
                <a:ea typeface="Lucida Grande"/>
                <a:cs typeface="Arial"/>
              </a:rPr>
              <a:t>–</a:t>
            </a:r>
            <a:r>
              <a:rPr lang="fr-FR" sz="1400" dirty="0" smtClean="0">
                <a:solidFill>
                  <a:srgbClr val="000000"/>
                </a:solidFill>
                <a:latin typeface="Arial"/>
                <a:ea typeface="Lucida Grande"/>
                <a:cs typeface="Arial"/>
              </a:rPr>
              <a:t> Sony</a:t>
            </a:r>
          </a:p>
          <a:p>
            <a:pPr algn="ctr">
              <a:lnSpc>
                <a:spcPct val="140000"/>
              </a:lnSpc>
            </a:pPr>
            <a:r>
              <a:rPr lang="fr-FR" sz="1400" dirty="0" smtClean="0">
                <a:solidFill>
                  <a:srgbClr val="800000"/>
                </a:solidFill>
                <a:latin typeface="Arial"/>
                <a:cs typeface="Arial"/>
              </a:rPr>
              <a:t>Benoit Mercier - </a:t>
            </a:r>
            <a:r>
              <a:rPr lang="fr-FR" sz="1400" dirty="0" smtClean="0">
                <a:latin typeface="Arial"/>
                <a:cs typeface="Arial"/>
              </a:rPr>
              <a:t>Directeur des Ventes national - Canon</a:t>
            </a:r>
            <a:endParaRPr lang="fr-FR" sz="1400" dirty="0">
              <a:latin typeface="Arial"/>
              <a:cs typeface="Arial"/>
            </a:endParaRPr>
          </a:p>
          <a:p>
            <a:pPr algn="ctr">
              <a:lnSpc>
                <a:spcPct val="140000"/>
              </a:lnSpc>
            </a:pPr>
            <a:r>
              <a:rPr lang="fr-FR" sz="1400" dirty="0">
                <a:solidFill>
                  <a:srgbClr val="800000"/>
                </a:solidFill>
                <a:latin typeface="Arial"/>
                <a:cs typeface="Arial"/>
              </a:rPr>
              <a:t>Andy </a:t>
            </a:r>
            <a:r>
              <a:rPr lang="fr-FR" sz="1400" dirty="0" err="1">
                <a:solidFill>
                  <a:srgbClr val="800000"/>
                </a:solidFill>
                <a:latin typeface="Arial"/>
                <a:cs typeface="Arial"/>
              </a:rPr>
              <a:t>Minuth</a:t>
            </a:r>
            <a:r>
              <a:rPr lang="fr-FR" sz="1400" dirty="0">
                <a:latin typeface="Arial"/>
                <a:cs typeface="Arial"/>
              </a:rPr>
              <a:t> -</a:t>
            </a:r>
            <a:r>
              <a:rPr lang="fr-FR" sz="1400" dirty="0" smtClean="0">
                <a:latin typeface="Arial"/>
                <a:cs typeface="Arial"/>
              </a:rPr>
              <a:t> Spécialiste Couleur - </a:t>
            </a:r>
            <a:r>
              <a:rPr lang="fr-FR" sz="1400" dirty="0" err="1" smtClean="0">
                <a:latin typeface="Arial"/>
                <a:cs typeface="Arial"/>
              </a:rPr>
              <a:t>Workflow</a:t>
            </a:r>
            <a:r>
              <a:rPr lang="fr-FR" sz="1400" dirty="0" smtClean="0">
                <a:latin typeface="Arial"/>
                <a:cs typeface="Arial"/>
              </a:rPr>
              <a:t> / Coloriste </a:t>
            </a:r>
            <a:r>
              <a:rPr lang="fr-FR" sz="1400" dirty="0">
                <a:latin typeface="Arial"/>
                <a:cs typeface="Arial"/>
              </a:rPr>
              <a:t>- </a:t>
            </a:r>
            <a:r>
              <a:rPr lang="fr-FR" sz="1400" dirty="0" err="1">
                <a:latin typeface="Arial"/>
                <a:cs typeface="Arial"/>
              </a:rPr>
              <a:t>Filmlight</a:t>
            </a:r>
            <a:r>
              <a:rPr lang="fr-FR" sz="1400" dirty="0">
                <a:latin typeface="Arial"/>
                <a:cs typeface="Arial"/>
              </a:rPr>
              <a:t> </a:t>
            </a:r>
            <a:r>
              <a:rPr lang="fr-FR" sz="1400" dirty="0" smtClean="0">
                <a:latin typeface="Arial"/>
                <a:cs typeface="Arial"/>
              </a:rPr>
              <a:t>GMBH</a:t>
            </a:r>
          </a:p>
          <a:p>
            <a:pPr algn="ctr">
              <a:lnSpc>
                <a:spcPct val="140000"/>
              </a:lnSpc>
            </a:pPr>
            <a:r>
              <a:rPr lang="fr-FR" sz="1400" dirty="0">
                <a:solidFill>
                  <a:srgbClr val="800000"/>
                </a:solidFill>
                <a:latin typeface="Arial"/>
                <a:cs typeface="Arial"/>
              </a:rPr>
              <a:t>Franck </a:t>
            </a:r>
            <a:r>
              <a:rPr lang="fr-FR" sz="1400" dirty="0" err="1">
                <a:solidFill>
                  <a:srgbClr val="800000"/>
                </a:solidFill>
                <a:latin typeface="Arial"/>
                <a:cs typeface="Arial"/>
              </a:rPr>
              <a:t>Montagné</a:t>
            </a:r>
            <a:r>
              <a:rPr lang="fr-FR" sz="1400" dirty="0">
                <a:solidFill>
                  <a:srgbClr val="800000"/>
                </a:solidFill>
                <a:latin typeface="Arial"/>
                <a:cs typeface="Arial"/>
              </a:rPr>
              <a:t> </a:t>
            </a:r>
            <a:r>
              <a:rPr lang="fr-FR" sz="1400" dirty="0" smtClean="0">
                <a:solidFill>
                  <a:srgbClr val="800000"/>
                </a:solidFill>
                <a:latin typeface="Arial"/>
                <a:cs typeface="Arial"/>
              </a:rPr>
              <a:t>- </a:t>
            </a:r>
            <a:r>
              <a:rPr lang="fr-FR" sz="1400" dirty="0">
                <a:latin typeface="Arial"/>
                <a:cs typeface="Arial"/>
              </a:rPr>
              <a:t>Directeur de Post-production </a:t>
            </a:r>
            <a:r>
              <a:rPr lang="fr-FR" sz="1400" dirty="0" smtClean="0">
                <a:latin typeface="Arial"/>
                <a:cs typeface="Arial"/>
              </a:rPr>
              <a:t>- Instructeur</a:t>
            </a:r>
            <a:endParaRPr lang="fr-FR" sz="1400" dirty="0">
              <a:latin typeface="Arial"/>
              <a:cs typeface="Arial"/>
            </a:endParaRPr>
          </a:p>
          <a:p>
            <a:pPr algn="ctr">
              <a:lnSpc>
                <a:spcPct val="140000"/>
              </a:lnSpc>
            </a:pPr>
            <a:r>
              <a:rPr lang="fr-FR" sz="1400" dirty="0">
                <a:solidFill>
                  <a:srgbClr val="800000"/>
                </a:solidFill>
                <a:latin typeface="Arial"/>
                <a:ea typeface="Lucida Grande"/>
                <a:cs typeface="Arial"/>
              </a:rPr>
              <a:t>Christian Mourier </a:t>
            </a:r>
            <a:r>
              <a:rPr lang="fr-FR" sz="1400" dirty="0">
                <a:solidFill>
                  <a:srgbClr val="000000"/>
                </a:solidFill>
                <a:latin typeface="Arial"/>
                <a:ea typeface="Lucida Grande"/>
                <a:cs typeface="Arial"/>
              </a:rPr>
              <a:t>-</a:t>
            </a:r>
            <a:r>
              <a:rPr lang="fr-FR" sz="1400" dirty="0" smtClean="0">
                <a:solidFill>
                  <a:srgbClr val="000000"/>
                </a:solidFill>
                <a:latin typeface="Arial"/>
                <a:ea typeface="Lucida Grande"/>
                <a:cs typeface="Arial"/>
              </a:rPr>
              <a:t> Ingénieur - </a:t>
            </a:r>
            <a:r>
              <a:rPr lang="fr-FR" sz="1400" dirty="0" err="1">
                <a:solidFill>
                  <a:srgbClr val="000000"/>
                </a:solidFill>
                <a:latin typeface="Arial"/>
                <a:ea typeface="Lucida Grande"/>
                <a:cs typeface="Arial"/>
              </a:rPr>
              <a:t>Consultimage</a:t>
            </a:r>
            <a:endParaRPr lang="fr-FR" sz="1400" dirty="0">
              <a:latin typeface="Arial"/>
              <a:cs typeface="Arial"/>
            </a:endParaRPr>
          </a:p>
          <a:p>
            <a:pPr algn="ctr">
              <a:lnSpc>
                <a:spcPct val="140000"/>
              </a:lnSpc>
            </a:pPr>
            <a:r>
              <a:rPr lang="fr-FR" sz="1400" dirty="0" smtClean="0">
                <a:solidFill>
                  <a:srgbClr val="800000"/>
                </a:solidFill>
                <a:latin typeface="Arial"/>
                <a:cs typeface="Arial"/>
              </a:rPr>
              <a:t>Fabien </a:t>
            </a:r>
            <a:r>
              <a:rPr lang="fr-FR" sz="1400" dirty="0">
                <a:solidFill>
                  <a:srgbClr val="800000"/>
                </a:solidFill>
                <a:latin typeface="Arial"/>
                <a:cs typeface="Arial"/>
              </a:rPr>
              <a:t>Pisano </a:t>
            </a:r>
            <a:r>
              <a:rPr lang="fr-FR" sz="1400" dirty="0">
                <a:solidFill>
                  <a:srgbClr val="000000"/>
                </a:solidFill>
                <a:latin typeface="Arial"/>
                <a:cs typeface="Arial"/>
              </a:rPr>
              <a:t>-</a:t>
            </a:r>
            <a:r>
              <a:rPr lang="fr-FR" sz="1400" dirty="0" smtClean="0">
                <a:solidFill>
                  <a:srgbClr val="000000"/>
                </a:solidFill>
                <a:latin typeface="Arial"/>
                <a:cs typeface="Arial"/>
              </a:rPr>
              <a:t> </a:t>
            </a:r>
            <a:r>
              <a:rPr lang="fr-FR" sz="1400" dirty="0" smtClean="0">
                <a:latin typeface="Arial"/>
                <a:cs typeface="Arial"/>
              </a:rPr>
              <a:t>Directeur des Ventes, Europe du Sud - Sony</a:t>
            </a:r>
          </a:p>
          <a:p>
            <a:pPr algn="ctr">
              <a:lnSpc>
                <a:spcPct val="140000"/>
              </a:lnSpc>
            </a:pPr>
            <a:r>
              <a:rPr lang="fr-FR" sz="1400" dirty="0" smtClean="0">
                <a:solidFill>
                  <a:srgbClr val="800000"/>
                </a:solidFill>
                <a:latin typeface="Arial"/>
                <a:cs typeface="Arial"/>
              </a:rPr>
              <a:t>Dr. Tamara </a:t>
            </a:r>
            <a:r>
              <a:rPr lang="fr-FR" sz="1400" dirty="0" err="1">
                <a:solidFill>
                  <a:srgbClr val="800000"/>
                </a:solidFill>
                <a:latin typeface="Arial"/>
                <a:cs typeface="Arial"/>
              </a:rPr>
              <a:t>Seybold</a:t>
            </a:r>
            <a:r>
              <a:rPr lang="fr-FR" sz="1400" dirty="0">
                <a:solidFill>
                  <a:srgbClr val="800000"/>
                </a:solidFill>
                <a:latin typeface="Arial"/>
                <a:cs typeface="Arial"/>
              </a:rPr>
              <a:t> </a:t>
            </a:r>
            <a:r>
              <a:rPr lang="fr-FR" sz="1400" dirty="0">
                <a:solidFill>
                  <a:srgbClr val="000000"/>
                </a:solidFill>
                <a:latin typeface="Arial"/>
                <a:cs typeface="Arial"/>
              </a:rPr>
              <a:t>-</a:t>
            </a:r>
            <a:r>
              <a:rPr lang="fr-FR" sz="1400" dirty="0" smtClean="0">
                <a:solidFill>
                  <a:srgbClr val="800000"/>
                </a:solidFill>
                <a:latin typeface="Arial"/>
                <a:cs typeface="Arial"/>
              </a:rPr>
              <a:t> </a:t>
            </a:r>
            <a:r>
              <a:rPr lang="fr-FR" sz="1400" dirty="0" smtClean="0">
                <a:latin typeface="Arial"/>
                <a:cs typeface="Arial"/>
              </a:rPr>
              <a:t>Scientifique, Imagerie numérique - </a:t>
            </a:r>
            <a:r>
              <a:rPr lang="fr-FR" sz="1400" dirty="0" err="1" smtClean="0">
                <a:latin typeface="Arial"/>
                <a:cs typeface="Arial"/>
              </a:rPr>
              <a:t>Arri</a:t>
            </a:r>
            <a:endParaRPr lang="fr-FR" sz="1400" dirty="0">
              <a:solidFill>
                <a:srgbClr val="800000"/>
              </a:solidFill>
              <a:latin typeface="Arial"/>
              <a:cs typeface="Arial"/>
            </a:endParaRPr>
          </a:p>
          <a:p>
            <a:pPr algn="ctr">
              <a:lnSpc>
                <a:spcPct val="140000"/>
              </a:lnSpc>
            </a:pPr>
            <a:r>
              <a:rPr lang="fr-FR" sz="1400" dirty="0">
                <a:solidFill>
                  <a:srgbClr val="800000"/>
                </a:solidFill>
                <a:latin typeface="Arial"/>
                <a:cs typeface="Arial"/>
              </a:rPr>
              <a:t>Marc </a:t>
            </a:r>
            <a:r>
              <a:rPr lang="fr-FR" sz="1400" dirty="0" err="1">
                <a:solidFill>
                  <a:srgbClr val="800000"/>
                </a:solidFill>
                <a:latin typeface="Arial"/>
                <a:cs typeface="Arial"/>
              </a:rPr>
              <a:t>Shipman</a:t>
            </a:r>
            <a:r>
              <a:rPr lang="fr-FR" sz="1400" dirty="0">
                <a:solidFill>
                  <a:srgbClr val="800000"/>
                </a:solidFill>
                <a:latin typeface="Arial"/>
                <a:cs typeface="Arial"/>
              </a:rPr>
              <a:t>-Mueller </a:t>
            </a:r>
            <a:r>
              <a:rPr lang="fr-FR" sz="1400" dirty="0">
                <a:solidFill>
                  <a:srgbClr val="000000"/>
                </a:solidFill>
                <a:latin typeface="Arial"/>
                <a:cs typeface="Arial"/>
              </a:rPr>
              <a:t>-</a:t>
            </a:r>
            <a:r>
              <a:rPr lang="fr-FR" sz="1400" dirty="0" smtClean="0">
                <a:solidFill>
                  <a:srgbClr val="800000"/>
                </a:solidFill>
                <a:latin typeface="Arial"/>
                <a:cs typeface="Arial"/>
              </a:rPr>
              <a:t> </a:t>
            </a:r>
            <a:r>
              <a:rPr lang="fr-FR" sz="1400" dirty="0" smtClean="0">
                <a:latin typeface="Arial"/>
                <a:cs typeface="Arial"/>
              </a:rPr>
              <a:t>Directeur de produit Caméras &amp; optiques - </a:t>
            </a:r>
            <a:r>
              <a:rPr lang="fr-FR" sz="1400" dirty="0" err="1">
                <a:latin typeface="Arial"/>
                <a:cs typeface="Arial"/>
              </a:rPr>
              <a:t>Arri</a:t>
            </a:r>
            <a:r>
              <a:rPr lang="fr-FR" sz="1400" dirty="0">
                <a:latin typeface="Arial"/>
                <a:cs typeface="Arial"/>
              </a:rPr>
              <a:t> </a:t>
            </a:r>
            <a:endParaRPr lang="fr-FR" sz="1400" dirty="0" smtClean="0">
              <a:latin typeface="Arial"/>
              <a:cs typeface="Arial"/>
            </a:endParaRPr>
          </a:p>
          <a:p>
            <a:pPr algn="ctr">
              <a:lnSpc>
                <a:spcPct val="140000"/>
              </a:lnSpc>
            </a:pPr>
            <a:r>
              <a:rPr lang="fr-FR" sz="1400" dirty="0" err="1" smtClean="0">
                <a:solidFill>
                  <a:srgbClr val="800000"/>
                </a:solidFill>
                <a:latin typeface="Arial"/>
                <a:cs typeface="Arial"/>
              </a:rPr>
              <a:t>Daniele</a:t>
            </a:r>
            <a:r>
              <a:rPr lang="fr-FR" sz="1400" dirty="0" smtClean="0">
                <a:solidFill>
                  <a:srgbClr val="800000"/>
                </a:solidFill>
                <a:latin typeface="Arial"/>
                <a:cs typeface="Arial"/>
              </a:rPr>
              <a:t> </a:t>
            </a:r>
            <a:r>
              <a:rPr lang="fr-FR" sz="1400" dirty="0" err="1" smtClean="0">
                <a:solidFill>
                  <a:srgbClr val="800000"/>
                </a:solidFill>
                <a:latin typeface="Arial"/>
                <a:cs typeface="Arial"/>
              </a:rPr>
              <a:t>Siragusano</a:t>
            </a:r>
            <a:r>
              <a:rPr lang="fr-FR" sz="1400" dirty="0">
                <a:solidFill>
                  <a:srgbClr val="800000"/>
                </a:solidFill>
                <a:latin typeface="Arial"/>
                <a:cs typeface="Arial"/>
              </a:rPr>
              <a:t> </a:t>
            </a:r>
            <a:r>
              <a:rPr lang="fr-FR" sz="1400" dirty="0" smtClean="0">
                <a:solidFill>
                  <a:srgbClr val="000000"/>
                </a:solidFill>
                <a:latin typeface="Arial"/>
                <a:cs typeface="Arial"/>
              </a:rPr>
              <a:t>-</a:t>
            </a:r>
            <a:r>
              <a:rPr lang="fr-FR" sz="1400" dirty="0" smtClean="0">
                <a:solidFill>
                  <a:srgbClr val="800000"/>
                </a:solidFill>
                <a:latin typeface="Arial"/>
                <a:cs typeface="Arial"/>
              </a:rPr>
              <a:t> </a:t>
            </a:r>
            <a:r>
              <a:rPr lang="fr-FR" sz="1400" dirty="0" smtClean="0">
                <a:latin typeface="Arial"/>
                <a:cs typeface="Arial"/>
              </a:rPr>
              <a:t>Ingénieur en Images - </a:t>
            </a:r>
            <a:r>
              <a:rPr lang="fr-FR" sz="1400" dirty="0" err="1" smtClean="0">
                <a:latin typeface="Arial"/>
                <a:cs typeface="Arial"/>
              </a:rPr>
              <a:t>Filmlight</a:t>
            </a:r>
            <a:r>
              <a:rPr lang="fr-FR" sz="1400" dirty="0" smtClean="0">
                <a:latin typeface="Arial"/>
                <a:cs typeface="Arial"/>
              </a:rPr>
              <a:t> LTD</a:t>
            </a:r>
          </a:p>
        </p:txBody>
      </p:sp>
    </p:spTree>
    <p:extLst>
      <p:ext uri="{BB962C8B-B14F-4D97-AF65-F5344CB8AC3E}">
        <p14:creationId xmlns:p14="http://schemas.microsoft.com/office/powerpoint/2010/main" val="673193391"/>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8466"/>
            <a:ext cx="9042399" cy="4919295"/>
          </a:xfrm>
          <a:prstGeom prst="rect">
            <a:avLst/>
          </a:prstGeom>
          <a:noFill/>
        </p:spPr>
        <p:txBody>
          <a:bodyPr wrap="square" rtlCol="0">
            <a:spAutoFit/>
          </a:bodyPr>
          <a:lstStyle/>
          <a:p>
            <a:pPr algn="ctr"/>
            <a:endParaRPr lang="fr-FR" dirty="0">
              <a:latin typeface="Arial"/>
              <a:cs typeface="Arial"/>
            </a:endParaRPr>
          </a:p>
          <a:p>
            <a:pPr algn="ctr"/>
            <a:r>
              <a:rPr lang="fr-FR" sz="1600" dirty="0" smtClean="0">
                <a:latin typeface="Arial"/>
                <a:cs typeface="Arial"/>
              </a:rPr>
              <a:t>Remerciements à :</a:t>
            </a:r>
          </a:p>
          <a:p>
            <a:pPr algn="ctr"/>
            <a:endParaRPr lang="fr-FR" sz="200" dirty="0">
              <a:latin typeface="Arial"/>
              <a:cs typeface="Arial"/>
            </a:endParaRPr>
          </a:p>
          <a:p>
            <a:pPr algn="ctr">
              <a:lnSpc>
                <a:spcPct val="140000"/>
              </a:lnSpc>
            </a:pPr>
            <a:r>
              <a:rPr lang="fr-FR" sz="1400" dirty="0" smtClean="0">
                <a:solidFill>
                  <a:srgbClr val="800000"/>
                </a:solidFill>
                <a:latin typeface="Arial"/>
                <a:cs typeface="Arial"/>
              </a:rPr>
              <a:t>Ron </a:t>
            </a:r>
            <a:r>
              <a:rPr lang="fr-FR" sz="1400" dirty="0" err="1" smtClean="0">
                <a:solidFill>
                  <a:srgbClr val="800000"/>
                </a:solidFill>
                <a:latin typeface="Arial"/>
                <a:cs typeface="Arial"/>
              </a:rPr>
              <a:t>Johanson</a:t>
            </a:r>
            <a:r>
              <a:rPr lang="fr-FR" sz="1400" dirty="0" smtClean="0">
                <a:solidFill>
                  <a:srgbClr val="800000"/>
                </a:solidFill>
                <a:latin typeface="Arial"/>
                <a:cs typeface="Arial"/>
              </a:rPr>
              <a:t> </a:t>
            </a:r>
            <a:r>
              <a:rPr lang="fr-FR" sz="1400" dirty="0">
                <a:solidFill>
                  <a:srgbClr val="000000"/>
                </a:solidFill>
                <a:latin typeface="Arial"/>
                <a:cs typeface="Arial"/>
              </a:rPr>
              <a:t>-</a:t>
            </a:r>
            <a:r>
              <a:rPr lang="fr-FR" sz="1400" dirty="0" smtClean="0">
                <a:solidFill>
                  <a:srgbClr val="000000"/>
                </a:solidFill>
                <a:latin typeface="Arial"/>
                <a:cs typeface="Arial"/>
              </a:rPr>
              <a:t> </a:t>
            </a:r>
            <a:r>
              <a:rPr lang="fr-FR" sz="1400" dirty="0">
                <a:solidFill>
                  <a:srgbClr val="000000"/>
                </a:solidFill>
                <a:latin typeface="Arial"/>
                <a:cs typeface="Arial"/>
              </a:rPr>
              <a:t>D.O.P</a:t>
            </a:r>
            <a:r>
              <a:rPr lang="fr-FR" sz="1400" dirty="0" smtClean="0">
                <a:solidFill>
                  <a:srgbClr val="000000"/>
                </a:solidFill>
                <a:latin typeface="Arial"/>
                <a:cs typeface="Arial"/>
              </a:rPr>
              <a:t>. OAM, ACS</a:t>
            </a:r>
          </a:p>
          <a:p>
            <a:pPr algn="ctr">
              <a:lnSpc>
                <a:spcPct val="140000"/>
              </a:lnSpc>
            </a:pPr>
            <a:r>
              <a:rPr lang="fr-FR" sz="1400" dirty="0" smtClean="0">
                <a:latin typeface="Arial"/>
                <a:cs typeface="Arial"/>
              </a:rPr>
              <a:t>Président National</a:t>
            </a:r>
            <a:endParaRPr lang="fr-FR" sz="1400" dirty="0">
              <a:latin typeface="Arial"/>
              <a:cs typeface="Arial"/>
            </a:endParaRPr>
          </a:p>
          <a:p>
            <a:pPr algn="ctr">
              <a:lnSpc>
                <a:spcPct val="140000"/>
              </a:lnSpc>
            </a:pPr>
            <a:r>
              <a:rPr lang="fr-FR" sz="1400" dirty="0" smtClean="0">
                <a:latin typeface="Arial"/>
                <a:cs typeface="Arial"/>
              </a:rPr>
              <a:t>Association Australienne des Directeurs de la Photographie</a:t>
            </a:r>
            <a:endParaRPr lang="fr-FR" sz="1400" dirty="0" smtClean="0">
              <a:solidFill>
                <a:srgbClr val="000000"/>
              </a:solidFill>
              <a:latin typeface="Arial"/>
              <a:cs typeface="Arial"/>
            </a:endParaRPr>
          </a:p>
          <a:p>
            <a:pPr algn="ctr">
              <a:lnSpc>
                <a:spcPct val="140000"/>
              </a:lnSpc>
            </a:pPr>
            <a:r>
              <a:rPr lang="fr-FR" sz="1400" dirty="0" smtClean="0">
                <a:latin typeface="Arial"/>
                <a:cs typeface="Arial"/>
              </a:rPr>
              <a:t>pour sa relecture de la version anglaise !</a:t>
            </a:r>
          </a:p>
          <a:p>
            <a:pPr algn="ctr">
              <a:lnSpc>
                <a:spcPct val="140000"/>
              </a:lnSpc>
            </a:pPr>
            <a:r>
              <a:rPr lang="fr-FR" sz="1300" dirty="0" smtClean="0">
                <a:latin typeface="Arial"/>
                <a:cs typeface="Arial"/>
              </a:rPr>
              <a:t>-------</a:t>
            </a:r>
            <a:endParaRPr lang="fr-FR" sz="1300" dirty="0">
              <a:latin typeface="Arial"/>
              <a:cs typeface="Arial"/>
            </a:endParaRPr>
          </a:p>
          <a:p>
            <a:pPr algn="ctr">
              <a:lnSpc>
                <a:spcPct val="140000"/>
              </a:lnSpc>
            </a:pPr>
            <a:r>
              <a:rPr lang="fr-FR" sz="1400" dirty="0" smtClean="0">
                <a:latin typeface="Arial"/>
                <a:cs typeface="Arial"/>
              </a:rPr>
              <a:t>Présentation initiée et conçue par :</a:t>
            </a:r>
            <a:endParaRPr lang="fr-FR" sz="1400" dirty="0">
              <a:latin typeface="Arial"/>
              <a:cs typeface="Arial"/>
            </a:endParaRPr>
          </a:p>
          <a:p>
            <a:pPr algn="ctr">
              <a:lnSpc>
                <a:spcPct val="140000"/>
              </a:lnSpc>
            </a:pPr>
            <a:r>
              <a:rPr lang="fr-FR" sz="1400" dirty="0" smtClean="0">
                <a:latin typeface="Arial"/>
                <a:cs typeface="Arial"/>
              </a:rPr>
              <a:t> </a:t>
            </a:r>
            <a:r>
              <a:rPr lang="fr-FR" sz="1400" dirty="0">
                <a:solidFill>
                  <a:srgbClr val="800000"/>
                </a:solidFill>
                <a:latin typeface="Arial"/>
                <a:cs typeface="Arial"/>
              </a:rPr>
              <a:t>Philippe Ros </a:t>
            </a:r>
            <a:r>
              <a:rPr lang="fr-FR" sz="1400" dirty="0" smtClean="0">
                <a:solidFill>
                  <a:srgbClr val="000000"/>
                </a:solidFill>
                <a:latin typeface="Arial"/>
                <a:cs typeface="Arial"/>
              </a:rPr>
              <a:t>Directeur Photo </a:t>
            </a:r>
            <a:r>
              <a:rPr lang="fr-FR" sz="1400" dirty="0" smtClean="0">
                <a:latin typeface="Arial"/>
                <a:cs typeface="Arial"/>
              </a:rPr>
              <a:t>AFC </a:t>
            </a:r>
          </a:p>
          <a:p>
            <a:pPr algn="ctr">
              <a:lnSpc>
                <a:spcPct val="140000"/>
              </a:lnSpc>
            </a:pPr>
            <a:r>
              <a:rPr lang="fr-FR" sz="1400" dirty="0" smtClean="0">
                <a:latin typeface="Arial"/>
                <a:cs typeface="Arial"/>
              </a:rPr>
              <a:t>Avec l’aide de tous mes collègues, remerciés dans les deux dernières diapos </a:t>
            </a:r>
          </a:p>
          <a:p>
            <a:pPr algn="ctr">
              <a:lnSpc>
                <a:spcPct val="140000"/>
              </a:lnSpc>
            </a:pPr>
            <a:r>
              <a:rPr lang="fr-FR" sz="1400" dirty="0" smtClean="0">
                <a:solidFill>
                  <a:srgbClr val="000000"/>
                </a:solidFill>
                <a:latin typeface="Arial"/>
                <a:cs typeface="Arial"/>
              </a:rPr>
              <a:t>Philippe Ros </a:t>
            </a:r>
            <a:r>
              <a:rPr lang="fr-FR" sz="1400" dirty="0" smtClean="0">
                <a:latin typeface="Arial"/>
                <a:cs typeface="Arial"/>
              </a:rPr>
              <a:t>est co-président du Comité Technique d’Imago avec </a:t>
            </a:r>
            <a:r>
              <a:rPr lang="fr-FR" sz="1400" dirty="0" smtClean="0">
                <a:solidFill>
                  <a:srgbClr val="800000"/>
                </a:solidFill>
                <a:latin typeface="Arial"/>
                <a:cs typeface="Arial"/>
              </a:rPr>
              <a:t>Mick van </a:t>
            </a:r>
            <a:r>
              <a:rPr lang="fr-FR" sz="1400" dirty="0" err="1" smtClean="0">
                <a:solidFill>
                  <a:srgbClr val="800000"/>
                </a:solidFill>
                <a:latin typeface="Arial"/>
                <a:cs typeface="Arial"/>
              </a:rPr>
              <a:t>Rossum</a:t>
            </a:r>
            <a:r>
              <a:rPr lang="fr-FR" sz="1400" dirty="0" smtClean="0">
                <a:solidFill>
                  <a:srgbClr val="800000"/>
                </a:solidFill>
                <a:latin typeface="Arial"/>
                <a:cs typeface="Arial"/>
              </a:rPr>
              <a:t> </a:t>
            </a:r>
            <a:r>
              <a:rPr lang="fr-FR" sz="1400" dirty="0">
                <a:solidFill>
                  <a:srgbClr val="000000"/>
                </a:solidFill>
                <a:latin typeface="Arial"/>
                <a:cs typeface="Arial"/>
              </a:rPr>
              <a:t>Directeur Photo </a:t>
            </a:r>
            <a:r>
              <a:rPr lang="fr-FR" sz="1400" dirty="0" smtClean="0">
                <a:solidFill>
                  <a:srgbClr val="000000"/>
                </a:solidFill>
                <a:latin typeface="Arial"/>
                <a:cs typeface="Arial"/>
              </a:rPr>
              <a:t> </a:t>
            </a:r>
            <a:r>
              <a:rPr lang="fr-FR" sz="1400" dirty="0" smtClean="0">
                <a:latin typeface="Arial"/>
                <a:cs typeface="Arial"/>
              </a:rPr>
              <a:t>NSC</a:t>
            </a:r>
          </a:p>
          <a:p>
            <a:pPr algn="ctr">
              <a:lnSpc>
                <a:spcPct val="140000"/>
              </a:lnSpc>
            </a:pPr>
            <a:endParaRPr lang="fr-FR" sz="400" dirty="0" smtClean="0">
              <a:latin typeface="Arial"/>
              <a:cs typeface="Arial"/>
            </a:endParaRPr>
          </a:p>
          <a:p>
            <a:pPr algn="ctr">
              <a:lnSpc>
                <a:spcPct val="140000"/>
              </a:lnSpc>
            </a:pPr>
            <a:r>
              <a:rPr lang="fr-FR" sz="1400" dirty="0">
                <a:latin typeface="Arial"/>
                <a:cs typeface="Arial"/>
              </a:rPr>
              <a:t>-------</a:t>
            </a:r>
          </a:p>
          <a:p>
            <a:pPr algn="ctr">
              <a:lnSpc>
                <a:spcPct val="140000"/>
              </a:lnSpc>
            </a:pPr>
            <a:r>
              <a:rPr lang="fr-FR" sz="1400" dirty="0" smtClean="0">
                <a:latin typeface="Arial"/>
                <a:cs typeface="Arial"/>
              </a:rPr>
              <a:t>Remerciements à la CST</a:t>
            </a:r>
          </a:p>
          <a:p>
            <a:pPr algn="ctr">
              <a:lnSpc>
                <a:spcPct val="140000"/>
              </a:lnSpc>
            </a:pPr>
            <a:r>
              <a:rPr lang="fr-FR" sz="1400" dirty="0" smtClean="0">
                <a:latin typeface="Arial"/>
                <a:cs typeface="Arial"/>
              </a:rPr>
              <a:t>Commission Supérieure Technique de l’Image et du Son</a:t>
            </a:r>
          </a:p>
          <a:p>
            <a:pPr algn="ctr">
              <a:lnSpc>
                <a:spcPct val="140000"/>
              </a:lnSpc>
            </a:pPr>
            <a:endParaRPr lang="fr-FR" sz="100" dirty="0" smtClean="0">
              <a:latin typeface="Arial"/>
              <a:cs typeface="Arial"/>
            </a:endParaRPr>
          </a:p>
          <a:p>
            <a:pPr algn="ctr">
              <a:lnSpc>
                <a:spcPct val="140000"/>
              </a:lnSpc>
            </a:pPr>
            <a:r>
              <a:rPr lang="fr-FR" sz="1400" dirty="0" smtClean="0">
                <a:solidFill>
                  <a:srgbClr val="800000"/>
                </a:solidFill>
                <a:latin typeface="Arial"/>
                <a:cs typeface="Arial"/>
              </a:rPr>
              <a:t>Angelo </a:t>
            </a:r>
            <a:r>
              <a:rPr lang="fr-FR" sz="1400" dirty="0" err="1" smtClean="0">
                <a:solidFill>
                  <a:srgbClr val="800000"/>
                </a:solidFill>
                <a:latin typeface="Arial"/>
                <a:cs typeface="Arial"/>
              </a:rPr>
              <a:t>Cosimano</a:t>
            </a:r>
            <a:r>
              <a:rPr lang="fr-FR" sz="1400" dirty="0" smtClean="0">
                <a:solidFill>
                  <a:srgbClr val="800000"/>
                </a:solidFill>
                <a:latin typeface="Arial"/>
                <a:cs typeface="Arial"/>
              </a:rPr>
              <a:t> </a:t>
            </a:r>
            <a:r>
              <a:rPr lang="fr-FR" sz="1400" dirty="0" smtClean="0">
                <a:latin typeface="Arial"/>
                <a:cs typeface="Arial"/>
              </a:rPr>
              <a:t>Président</a:t>
            </a:r>
          </a:p>
          <a:p>
            <a:pPr algn="ctr">
              <a:lnSpc>
                <a:spcPct val="140000"/>
              </a:lnSpc>
            </a:pPr>
            <a:r>
              <a:rPr lang="fr-FR" sz="1400" dirty="0" smtClean="0">
                <a:latin typeface="Arial"/>
                <a:cs typeface="Arial"/>
              </a:rPr>
              <a:t>Et </a:t>
            </a:r>
            <a:r>
              <a:rPr lang="fr-FR" sz="1400" dirty="0" smtClean="0">
                <a:solidFill>
                  <a:srgbClr val="800000"/>
                </a:solidFill>
                <a:latin typeface="Arial"/>
                <a:cs typeface="Arial"/>
              </a:rPr>
              <a:t>Moira </a:t>
            </a:r>
            <a:r>
              <a:rPr lang="fr-FR" sz="1400" dirty="0" err="1" smtClean="0">
                <a:solidFill>
                  <a:srgbClr val="800000"/>
                </a:solidFill>
                <a:latin typeface="Arial"/>
                <a:cs typeface="Arial"/>
              </a:rPr>
              <a:t>Tulloch</a:t>
            </a:r>
            <a:r>
              <a:rPr lang="fr-FR" sz="1400" dirty="0" smtClean="0">
                <a:solidFill>
                  <a:srgbClr val="800000"/>
                </a:solidFill>
                <a:latin typeface="Arial"/>
                <a:cs typeface="Arial"/>
              </a:rPr>
              <a:t> </a:t>
            </a:r>
            <a:r>
              <a:rPr lang="fr-FR" sz="1400" dirty="0" smtClean="0">
                <a:latin typeface="Arial"/>
                <a:cs typeface="Arial"/>
              </a:rPr>
              <a:t>pour sa traduction en français de la version anglaise</a:t>
            </a:r>
            <a:endParaRPr lang="fr-FR" sz="1400" dirty="0">
              <a:latin typeface="Arial"/>
              <a:cs typeface="Arial"/>
            </a:endParaRPr>
          </a:p>
        </p:txBody>
      </p:sp>
    </p:spTree>
    <p:extLst>
      <p:ext uri="{BB962C8B-B14F-4D97-AF65-F5344CB8AC3E}">
        <p14:creationId xmlns:p14="http://schemas.microsoft.com/office/powerpoint/2010/main" val="2440262014"/>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81300"/>
            <a:ext cx="9144000" cy="1015663"/>
          </a:xfrm>
          <a:prstGeom prst="rect">
            <a:avLst/>
          </a:prstGeom>
          <a:noFill/>
        </p:spPr>
        <p:txBody>
          <a:bodyPr wrap="square" rtlCol="0">
            <a:spAutoFit/>
          </a:bodyPr>
          <a:lstStyle/>
          <a:p>
            <a:pPr algn="ctr"/>
            <a:r>
              <a:rPr lang="fr-FR" sz="4000" dirty="0" smtClean="0">
                <a:latin typeface="Arial"/>
                <a:cs typeface="Arial"/>
                <a:hlinkClick r:id="rId2"/>
              </a:rPr>
              <a:t>www.imago.org</a:t>
            </a:r>
            <a:endParaRPr lang="fr-FR" sz="4000" dirty="0" smtClean="0">
              <a:latin typeface="Arial"/>
              <a:cs typeface="Arial"/>
            </a:endParaRPr>
          </a:p>
          <a:p>
            <a:pPr algn="ctr"/>
            <a:endParaRPr lang="fr-FR" sz="2000" dirty="0">
              <a:latin typeface="Arial"/>
              <a:cs typeface="Arial"/>
            </a:endParaRPr>
          </a:p>
        </p:txBody>
      </p:sp>
    </p:spTree>
    <p:extLst>
      <p:ext uri="{BB962C8B-B14F-4D97-AF65-F5344CB8AC3E}">
        <p14:creationId xmlns:p14="http://schemas.microsoft.com/office/powerpoint/2010/main" val="27606927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321733" y="1727189"/>
            <a:ext cx="8561223" cy="2829493"/>
          </a:xfrm>
          <a:prstGeom prst="rect">
            <a:avLst/>
          </a:prstGeom>
          <a:noFill/>
          <a:ln>
            <a:noFill/>
          </a:ln>
        </p:spPr>
        <p:txBody>
          <a:bodyPr wrap="square" rtlCol="0">
            <a:spAutoFit/>
          </a:bodyPr>
          <a:lstStyle/>
          <a:p>
            <a:pPr marL="449263" lvl="1" indent="-449263">
              <a:lnSpc>
                <a:spcPct val="140000"/>
              </a:lnSpc>
              <a:buClr>
                <a:srgbClr val="FF0000"/>
              </a:buClr>
              <a:buFont typeface="Arial"/>
              <a:buChar char="•"/>
            </a:pPr>
            <a:r>
              <a:rPr lang="fr-FR" sz="2000" dirty="0" smtClean="0">
                <a:solidFill>
                  <a:srgbClr val="000000"/>
                </a:solidFill>
                <a:latin typeface="Arial"/>
                <a:cs typeface="Arial"/>
              </a:rPr>
              <a:t>Le nombre de pixels sur un moniteur ou sur un écran définit une image en HD, 2K, UHD ou 4K, sans donner aucune information sur la perception du piqué.</a:t>
            </a:r>
          </a:p>
          <a:p>
            <a:pPr marL="0" lvl="1">
              <a:lnSpc>
                <a:spcPct val="140000"/>
              </a:lnSpc>
              <a:buClr>
                <a:srgbClr val="FF0000"/>
              </a:buClr>
            </a:pPr>
            <a:endParaRPr lang="fr-FR" sz="800" dirty="0">
              <a:solidFill>
                <a:srgbClr val="000000"/>
              </a:solidFill>
              <a:latin typeface="Arial"/>
              <a:cs typeface="Arial"/>
            </a:endParaRPr>
          </a:p>
          <a:p>
            <a:pPr marL="449263" lvl="1" indent="-449263">
              <a:lnSpc>
                <a:spcPct val="140000"/>
              </a:lnSpc>
              <a:buClr>
                <a:srgbClr val="FF0000"/>
              </a:buClr>
              <a:buFont typeface="Arial"/>
              <a:buChar char="•"/>
            </a:pPr>
            <a:r>
              <a:rPr lang="fr-FR" sz="2000" dirty="0" smtClean="0">
                <a:solidFill>
                  <a:srgbClr val="000000"/>
                </a:solidFill>
                <a:latin typeface="Arial"/>
                <a:cs typeface="Arial"/>
              </a:rPr>
              <a:t>Le manque de standardisation et de vraies caractéristiques crée plusieurs difficultés quant à la parfaite compréhension de ce que signifie la qualité d’une image 4K.</a:t>
            </a:r>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1</a:t>
            </a:r>
            <a:r>
              <a:rPr lang="fr-FR" sz="2000" dirty="0" smtClean="0">
                <a:latin typeface="Arial"/>
                <a:cs typeface="Arial"/>
              </a:rPr>
              <a:t> - </a:t>
            </a:r>
            <a:r>
              <a:rPr lang="fr-FR" sz="2000" dirty="0">
                <a:latin typeface="Arial"/>
                <a:cs typeface="Arial"/>
              </a:rPr>
              <a:t>LA CAMÉRA ET LES CAPTEURS - RAPPEL</a:t>
            </a:r>
          </a:p>
        </p:txBody>
      </p:sp>
      <p:sp>
        <p:nvSpPr>
          <p:cNvPr id="13" name="ZoneTexte 12"/>
          <p:cNvSpPr txBox="1"/>
          <p:nvPr/>
        </p:nvSpPr>
        <p:spPr>
          <a:xfrm>
            <a:off x="1" y="1079944"/>
            <a:ext cx="9143999" cy="430887"/>
          </a:xfrm>
          <a:prstGeom prst="rect">
            <a:avLst/>
          </a:prstGeom>
          <a:noFill/>
        </p:spPr>
        <p:txBody>
          <a:bodyPr wrap="square" tIns="0" bIns="0" rtlCol="0">
            <a:spAutoFit/>
          </a:bodyPr>
          <a:lstStyle/>
          <a:p>
            <a:pPr marL="88900" lvl="1" algn="ctr"/>
            <a:r>
              <a:rPr lang="fr-FR" sz="2800" dirty="0" smtClean="0">
                <a:solidFill>
                  <a:srgbClr val="000000"/>
                </a:solidFill>
                <a:latin typeface="Arial"/>
                <a:cs typeface="Arial"/>
              </a:rPr>
              <a:t>QUALITÉ ET NOMBRES</a:t>
            </a:r>
            <a:endParaRPr lang="fr-FR" sz="2800" dirty="0">
              <a:solidFill>
                <a:srgbClr val="000000"/>
              </a:solidFill>
              <a:latin typeface="Arial"/>
              <a:cs typeface="Arial"/>
            </a:endParaRPr>
          </a:p>
        </p:txBody>
      </p:sp>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2270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2590800"/>
            <a:ext cx="9017000" cy="646331"/>
          </a:xfrm>
          <a:prstGeom prst="rect">
            <a:avLst/>
          </a:prstGeom>
          <a:noFill/>
        </p:spPr>
        <p:txBody>
          <a:bodyPr wrap="square" rtlCol="0">
            <a:spAutoFit/>
          </a:bodyPr>
          <a:lstStyle/>
          <a:p>
            <a:pPr algn="ctr"/>
            <a:r>
              <a:rPr lang="fr-FR" sz="3600" b="1" dirty="0" smtClean="0">
                <a:latin typeface="Arial"/>
                <a:cs typeface="Arial"/>
              </a:rPr>
              <a:t>2</a:t>
            </a:r>
            <a:r>
              <a:rPr lang="fr-FR" sz="2800" dirty="0" smtClean="0">
                <a:latin typeface="Arial"/>
                <a:cs typeface="Arial"/>
              </a:rPr>
              <a:t> </a:t>
            </a:r>
            <a:r>
              <a:rPr lang="fr-FR" sz="2800" dirty="0">
                <a:latin typeface="Arial"/>
                <a:cs typeface="Arial"/>
              </a:rPr>
              <a:t>-</a:t>
            </a:r>
            <a:r>
              <a:rPr lang="fr-FR" sz="2800" dirty="0" smtClean="0">
                <a:latin typeface="Arial"/>
                <a:cs typeface="Arial"/>
              </a:rPr>
              <a:t> PARAMÈTRES DE TOURNAGE</a:t>
            </a:r>
            <a:endParaRPr lang="fr-FR" sz="2800" dirty="0">
              <a:latin typeface="Arial"/>
              <a:cs typeface="Arial"/>
            </a:endParaRPr>
          </a:p>
        </p:txBody>
      </p:sp>
      <p:sp>
        <p:nvSpPr>
          <p:cNvPr id="5" name="Rectangle 4"/>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 name="ZoneTexte 5"/>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332305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240877" y="752309"/>
            <a:ext cx="3691455" cy="1583249"/>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51" name="Sourire 5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chemeClr val="bg1"/>
                </a:solidFill>
                <a:latin typeface="Arial"/>
                <a:cs typeface="Arial"/>
              </a:rPr>
              <a:t>Lens</a:t>
            </a:r>
            <a:endParaRPr lang="fr-FR" sz="800" dirty="0">
              <a:solidFill>
                <a:schemeClr val="bg1"/>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2" name="Rectangle 6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Trapèze 6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9" name="ZoneTexte 38"/>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PARAMÈTRES DE TOURNAGE</a:t>
            </a:r>
            <a:endParaRPr lang="fr-FR" sz="2000" dirty="0">
              <a:latin typeface="Arial"/>
              <a:cs typeface="Arial"/>
            </a:endParaRP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5308512" y="698857"/>
            <a:ext cx="3547633" cy="1636345"/>
          </a:xfrm>
          <a:prstGeom prst="rect">
            <a:avLst/>
          </a:prstGeom>
          <a:noFill/>
        </p:spPr>
        <p:txBody>
          <a:bodyPr wrap="square" rtlCol="0">
            <a:spAutoFit/>
          </a:bodyPr>
          <a:lstStyle/>
          <a:p>
            <a:pPr>
              <a:lnSpc>
                <a:spcPct val="120000"/>
              </a:lnSpc>
              <a:buClr>
                <a:srgbClr val="FF0000"/>
              </a:buClr>
            </a:pPr>
            <a:r>
              <a:rPr lang="fr-FR" sz="1400" dirty="0" smtClean="0">
                <a:latin typeface="Arial"/>
                <a:cs typeface="Arial"/>
              </a:rPr>
              <a:t>Caméra</a:t>
            </a:r>
          </a:p>
          <a:p>
            <a:pPr marL="355600" lvl="1" indent="-261938">
              <a:lnSpc>
                <a:spcPct val="120000"/>
              </a:lnSpc>
              <a:buClr>
                <a:srgbClr val="FF0000"/>
              </a:buClr>
              <a:buFont typeface="Wingdings" charset="2"/>
              <a:buChar char="ü"/>
            </a:pPr>
            <a:r>
              <a:rPr lang="fr-FR" sz="1400" dirty="0">
                <a:latin typeface="Arial"/>
                <a:cs typeface="Arial"/>
              </a:rPr>
              <a:t>T</a:t>
            </a:r>
            <a:r>
              <a:rPr lang="fr-FR" sz="1400" dirty="0" smtClean="0">
                <a:latin typeface="Arial"/>
                <a:cs typeface="Arial"/>
              </a:rPr>
              <a:t>ype de capteur</a:t>
            </a:r>
          </a:p>
          <a:p>
            <a:pPr marL="355600" lvl="1" indent="-261938">
              <a:lnSpc>
                <a:spcPct val="120000"/>
              </a:lnSpc>
              <a:buClr>
                <a:srgbClr val="FF0000"/>
              </a:buClr>
              <a:buFont typeface="Wingdings" charset="2"/>
              <a:buChar char="ü"/>
            </a:pPr>
            <a:r>
              <a:rPr lang="fr-FR" sz="1400" dirty="0" smtClean="0">
                <a:latin typeface="Arial"/>
                <a:cs typeface="Arial"/>
              </a:rPr>
              <a:t>Spécificités du type de fichier d’enregistrement</a:t>
            </a:r>
            <a:endParaRPr lang="fr-FR" sz="1400" dirty="0">
              <a:latin typeface="Arial"/>
              <a:cs typeface="Arial"/>
            </a:endParaRPr>
          </a:p>
          <a:p>
            <a:pPr marL="355600" lvl="1" indent="-261938">
              <a:lnSpc>
                <a:spcPct val="120000"/>
              </a:lnSpc>
              <a:buClr>
                <a:srgbClr val="FF0000"/>
              </a:buClr>
              <a:buFont typeface="Wingdings" charset="2"/>
              <a:buChar char="ü"/>
            </a:pPr>
            <a:r>
              <a:rPr lang="fr-FR" sz="1400" dirty="0" smtClean="0">
                <a:latin typeface="Arial"/>
                <a:cs typeface="Arial"/>
              </a:rPr>
              <a:t>Réglages (Gamma/Netteté/OLPF</a:t>
            </a:r>
            <a:r>
              <a:rPr lang="mr-IN" sz="1400" dirty="0" smtClean="0">
                <a:latin typeface="Arial"/>
                <a:cs typeface="Arial"/>
              </a:rPr>
              <a:t>…</a:t>
            </a:r>
            <a:r>
              <a:rPr lang="fr-FR" sz="1400" dirty="0" smtClean="0">
                <a:latin typeface="Arial"/>
                <a:cs typeface="Arial"/>
              </a:rPr>
              <a:t>)</a:t>
            </a:r>
            <a:endParaRPr lang="fr-FR" sz="1400" dirty="0">
              <a:latin typeface="Arial"/>
              <a:cs typeface="Arial"/>
            </a:endParaRPr>
          </a:p>
          <a:p>
            <a:pPr marL="355600" lvl="1" indent="-261938">
              <a:lnSpc>
                <a:spcPct val="120000"/>
              </a:lnSpc>
              <a:buClr>
                <a:srgbClr val="FF0000"/>
              </a:buClr>
              <a:buFont typeface="Wingdings" charset="2"/>
              <a:buChar char="ü"/>
            </a:pPr>
            <a:r>
              <a:rPr lang="fr-FR" sz="1400" dirty="0" smtClean="0">
                <a:latin typeface="Arial"/>
                <a:cs typeface="Arial"/>
              </a:rPr>
              <a:t>Réduction de bruits</a:t>
            </a:r>
            <a:endParaRPr lang="fr-FR" sz="1400" dirty="0">
              <a:latin typeface="Arial"/>
              <a:cs typeface="Arial"/>
            </a:endParaRPr>
          </a:p>
        </p:txBody>
      </p:sp>
      <p:sp>
        <p:nvSpPr>
          <p:cNvPr id="33" name="ZoneTexte 32"/>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34" name="ZoneTexte 33"/>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36" name="ZoneTexte 35"/>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2519278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grpId="1" nodeType="clickEffect">
                                  <p:stCondLst>
                                    <p:cond delay="0"/>
                                  </p:stCondLst>
                                  <p:childTnLst>
                                    <p:animScale>
                                      <p:cBhvr>
                                        <p:cTn id="44" dur="500" fill="hold"/>
                                        <p:tgtEl>
                                          <p:spTgt spid="11"/>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2" nodeType="clickEffect">
                                  <p:stCondLst>
                                    <p:cond delay="0"/>
                                  </p:stCondLst>
                                  <p:childTnLst>
                                    <p:animEffect transition="out" filter="blinds(horizontal)">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4" grpId="0" animBg="1"/>
      <p:bldP spid="45" grpId="0" animBg="1"/>
      <p:bldP spid="46" grpId="0" animBg="1"/>
      <p:bldP spid="47" grpId="0" animBg="1"/>
      <p:bldP spid="44" grpId="0" animBg="1"/>
      <p:bldP spid="51" grpId="0" animBg="1"/>
      <p:bldP spid="4" grpId="0" animBg="1"/>
      <p:bldP spid="5" grpId="0" animBg="1"/>
      <p:bldP spid="3" grpId="0" animBg="1"/>
      <p:bldP spid="17" grpId="0"/>
      <p:bldP spid="11" grpId="0" animBg="1"/>
      <p:bldP spid="11" grpId="1" animBg="1"/>
      <p:bldP spid="11" grpId="2" animBg="1"/>
      <p:bldP spid="31" grpId="0" animBg="1"/>
      <p:bldP spid="62" grpId="0" animBg="1"/>
      <p:bldP spid="63" grpId="0" animBg="1"/>
      <p:bldP spid="33" grpId="0"/>
      <p:bldP spid="34"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2" name="Rectangle 6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Trapèze 6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9" name="ZoneTexte 38"/>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33" name="ZoneTexte 32"/>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34" name="ZoneTexte 33"/>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36" name="ZoneTexte 35"/>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3843805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2" name="Rectangle 6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Trapèze 6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9" name="ZoneTexte 38"/>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34" name="ZoneTexte 33"/>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35" name="ZoneTexte 34"/>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37" name="ZoneTexte 36"/>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
        <p:nvSpPr>
          <p:cNvPr id="38" name="ZoneTexte 37"/>
          <p:cNvSpPr txBox="1"/>
          <p:nvPr/>
        </p:nvSpPr>
        <p:spPr>
          <a:xfrm>
            <a:off x="1795465" y="4559300"/>
            <a:ext cx="1182531" cy="338554"/>
          </a:xfrm>
          <a:prstGeom prst="rect">
            <a:avLst/>
          </a:prstGeom>
          <a:noFill/>
        </p:spPr>
        <p:txBody>
          <a:bodyPr wrap="square" rtlCol="0">
            <a:spAutoFit/>
          </a:bodyPr>
          <a:lstStyle/>
          <a:p>
            <a:r>
              <a:rPr lang="fr-FR" sz="1600" b="1" dirty="0" smtClean="0">
                <a:solidFill>
                  <a:srgbClr val="800000"/>
                </a:solidFill>
                <a:latin typeface="Arial"/>
                <a:cs typeface="Arial"/>
              </a:rPr>
              <a:t>Costumes</a:t>
            </a:r>
            <a:endParaRPr lang="fr-FR" sz="1600" b="1" dirty="0">
              <a:solidFill>
                <a:srgbClr val="800000"/>
              </a:solidFill>
              <a:latin typeface="Arial"/>
              <a:cs typeface="Arial"/>
            </a:endParaRPr>
          </a:p>
        </p:txBody>
      </p:sp>
    </p:spTree>
    <p:extLst>
      <p:ext uri="{BB962C8B-B14F-4D97-AF65-F5344CB8AC3E}">
        <p14:creationId xmlns:p14="http://schemas.microsoft.com/office/powerpoint/2010/main" val="1683144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1000" fill="hold"/>
                                        <p:tgtEl>
                                          <p:spTgt spid="24"/>
                                        </p:tgtEl>
                                        <p:attrNameLst>
                                          <p:attrName>style.color</p:attrName>
                                        </p:attrNameLst>
                                      </p:cBhvr>
                                      <p:by>
                                        <p:hsl h="7200000" s="0" l="0"/>
                                      </p:by>
                                    </p:animClr>
                                    <p:animClr clrSpc="hsl" dir="cw">
                                      <p:cBhvr>
                                        <p:cTn id="7" dur="1000" fill="hold"/>
                                        <p:tgtEl>
                                          <p:spTgt spid="24"/>
                                        </p:tgtEl>
                                        <p:attrNameLst>
                                          <p:attrName>fillcolor</p:attrName>
                                        </p:attrNameLst>
                                      </p:cBhvr>
                                      <p:by>
                                        <p:hsl h="7200000" s="0" l="0"/>
                                      </p:by>
                                    </p:animClr>
                                    <p:animClr clrSpc="hsl" dir="cw">
                                      <p:cBhvr>
                                        <p:cTn id="8" dur="1000" fill="hold"/>
                                        <p:tgtEl>
                                          <p:spTgt spid="24"/>
                                        </p:tgtEl>
                                        <p:attrNameLst>
                                          <p:attrName>stroke.color</p:attrName>
                                        </p:attrNameLst>
                                      </p:cBhvr>
                                      <p:by>
                                        <p:hsl h="7200000" s="0" l="0"/>
                                      </p:by>
                                    </p:animClr>
                                    <p:set>
                                      <p:cBhvr>
                                        <p:cTn id="9" dur="1000" fill="hold"/>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2" name="Rectangle 6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Trapèze 6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9" name="ZoneTexte 38"/>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ZoneTexte 49"/>
          <p:cNvSpPr txBox="1"/>
          <p:nvPr/>
        </p:nvSpPr>
        <p:spPr>
          <a:xfrm>
            <a:off x="587027" y="1006040"/>
            <a:ext cx="2774946" cy="461665"/>
          </a:xfrm>
          <a:prstGeom prst="rect">
            <a:avLst/>
          </a:prstGeom>
          <a:noFill/>
        </p:spPr>
        <p:txBody>
          <a:bodyPr wrap="square" lIns="0" tIns="0" rIns="0" bIns="0" rtlCol="0">
            <a:spAutoFit/>
          </a:bodyPr>
          <a:lstStyle/>
          <a:p>
            <a:pPr algn="ctr">
              <a:lnSpc>
                <a:spcPct val="130000"/>
              </a:lnSpc>
            </a:pPr>
            <a:r>
              <a:rPr lang="fr-FR" sz="2400" dirty="0" smtClean="0">
                <a:solidFill>
                  <a:srgbClr val="000000"/>
                </a:solidFill>
                <a:latin typeface="Arial"/>
                <a:cs typeface="Arial"/>
              </a:rPr>
              <a:t>Type d’éclairage</a:t>
            </a:r>
            <a:endParaRPr lang="fr-FR" sz="2400" dirty="0">
              <a:solidFill>
                <a:srgbClr val="000000"/>
              </a:solidFill>
              <a:latin typeface="Arial"/>
              <a:cs typeface="Arial"/>
            </a:endParaRPr>
          </a:p>
        </p:txBody>
      </p:sp>
      <p:sp>
        <p:nvSpPr>
          <p:cNvPr id="51" name="Soleil 50"/>
          <p:cNvSpPr/>
          <p:nvPr/>
        </p:nvSpPr>
        <p:spPr>
          <a:xfrm>
            <a:off x="4605506" y="829704"/>
            <a:ext cx="719667" cy="647970"/>
          </a:xfrm>
          <a:prstGeom prst="sun">
            <a:avLst/>
          </a:prstGeom>
          <a:solidFill>
            <a:srgbClr val="FFFF00"/>
          </a:solidFill>
          <a:ln w="317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Lune 51"/>
          <p:cNvSpPr/>
          <p:nvPr/>
        </p:nvSpPr>
        <p:spPr>
          <a:xfrm>
            <a:off x="3760514" y="832233"/>
            <a:ext cx="257179" cy="645441"/>
          </a:xfrm>
          <a:prstGeom prst="moon">
            <a:avLst/>
          </a:prstGeom>
          <a:solidFill>
            <a:srgbClr val="FFFF00"/>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ZoneTexte 39"/>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56" name="ZoneTexte 55"/>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57" name="ZoneTexte 56"/>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58" name="ZoneTexte 57"/>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59" name="ZoneTexte 58"/>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
        <p:nvSpPr>
          <p:cNvPr id="60" name="ZoneTexte 59"/>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Tree>
    <p:extLst>
      <p:ext uri="{BB962C8B-B14F-4D97-AF65-F5344CB8AC3E}">
        <p14:creationId xmlns:p14="http://schemas.microsoft.com/office/powerpoint/2010/main" val="3105891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animBg="1"/>
      <p:bldP spid="50" grpId="0"/>
      <p:bldP spid="51" grpId="0" animBg="1"/>
      <p:bldP spid="52" grpId="0" animBg="1"/>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59" name="Rectangle 58"/>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0" name="Rectangle 59"/>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5" name="Rectangle 54"/>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6" name="Trapèze 55"/>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2" name="ZoneTexte 71"/>
          <p:cNvSpPr txBox="1"/>
          <p:nvPr/>
        </p:nvSpPr>
        <p:spPr>
          <a:xfrm>
            <a:off x="2653790" y="1582944"/>
            <a:ext cx="1157845"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Diffusion</a:t>
            </a:r>
            <a:endParaRPr lang="fr-FR" sz="1600" dirty="0">
              <a:solidFill>
                <a:srgbClr val="000000"/>
              </a:solidFill>
              <a:latin typeface="Arial"/>
              <a:cs typeface="Arial"/>
            </a:endParaRPr>
          </a:p>
        </p:txBody>
      </p:sp>
      <p:sp>
        <p:nvSpPr>
          <p:cNvPr id="73" name="ZoneTexte 72"/>
          <p:cNvSpPr txBox="1"/>
          <p:nvPr/>
        </p:nvSpPr>
        <p:spPr>
          <a:xfrm>
            <a:off x="780680" y="2014819"/>
            <a:ext cx="1157845"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Diffusion</a:t>
            </a:r>
            <a:endParaRPr lang="fr-FR" sz="1600" dirty="0">
              <a:solidFill>
                <a:srgbClr val="000000"/>
              </a:solidFill>
              <a:latin typeface="Arial"/>
              <a:cs typeface="Arial"/>
            </a:endParaRPr>
          </a:p>
        </p:txBody>
      </p:sp>
      <p:sp>
        <p:nvSpPr>
          <p:cNvPr id="39" name="Rectangle 38"/>
          <p:cNvSpPr/>
          <p:nvPr/>
        </p:nvSpPr>
        <p:spPr>
          <a:xfrm>
            <a:off x="322759" y="591392"/>
            <a:ext cx="8323010" cy="844685"/>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0" name="ZoneTexte 39"/>
          <p:cNvSpPr txBox="1"/>
          <p:nvPr/>
        </p:nvSpPr>
        <p:spPr>
          <a:xfrm>
            <a:off x="322759" y="679313"/>
            <a:ext cx="8323010" cy="638636"/>
          </a:xfrm>
          <a:prstGeom prst="rect">
            <a:avLst/>
          </a:prstGeom>
          <a:noFill/>
        </p:spPr>
        <p:txBody>
          <a:bodyPr wrap="square" rtlCol="0">
            <a:spAutoFit/>
          </a:bodyPr>
          <a:lstStyle/>
          <a:p>
            <a:pPr algn="ctr">
              <a:lnSpc>
                <a:spcPct val="120000"/>
              </a:lnSpc>
            </a:pPr>
            <a:r>
              <a:rPr lang="fr-FR" sz="1500" dirty="0" smtClean="0">
                <a:solidFill>
                  <a:prstClr val="black"/>
                </a:solidFill>
                <a:latin typeface="Arial"/>
                <a:cs typeface="Arial"/>
              </a:rPr>
              <a:t>Avant de choisir des filtres en verre, il est indispensable de faire le choix du type et du style d’éclairage et de la diffusion</a:t>
            </a:r>
          </a:p>
        </p:txBody>
      </p:sp>
      <p:sp>
        <p:nvSpPr>
          <p:cNvPr id="49" name="ZoneTexte 48"/>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50" name="Connecteur droit 4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58" name="ZoneTexte 57"/>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61" name="ZoneTexte 60"/>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62" name="ZoneTexte 61"/>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63" name="ZoneTexte 62"/>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
        <p:nvSpPr>
          <p:cNvPr id="64" name="ZoneTexte 63"/>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Tree>
    <p:extLst>
      <p:ext uri="{BB962C8B-B14F-4D97-AF65-F5344CB8AC3E}">
        <p14:creationId xmlns:p14="http://schemas.microsoft.com/office/powerpoint/2010/main" val="2646007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39" grpId="0" animBg="1"/>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325173" y="778961"/>
            <a:ext cx="3253860" cy="1113339"/>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2" name="Rectangle 6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Trapèze 6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1" name="ZoneTexte 50"/>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52" name="Connecteur droit 51"/>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4" name="Rectangle 53"/>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 name="ZoneTexte 1"/>
          <p:cNvSpPr txBox="1"/>
          <p:nvPr/>
        </p:nvSpPr>
        <p:spPr>
          <a:xfrm>
            <a:off x="5588000" y="914400"/>
            <a:ext cx="2991033" cy="807914"/>
          </a:xfrm>
          <a:prstGeom prst="rect">
            <a:avLst/>
          </a:prstGeom>
          <a:noFill/>
        </p:spPr>
        <p:txBody>
          <a:bodyPr wrap="square" rtlCol="0">
            <a:spAutoFit/>
          </a:bodyPr>
          <a:lstStyle/>
          <a:p>
            <a:r>
              <a:rPr lang="fr-FR" dirty="0" smtClean="0">
                <a:latin typeface="Arial"/>
                <a:cs typeface="Arial"/>
              </a:rPr>
              <a:t>Voir 3</a:t>
            </a:r>
            <a:r>
              <a:rPr lang="fr-FR" baseline="30000" dirty="0" smtClean="0">
                <a:latin typeface="Arial"/>
                <a:cs typeface="Arial"/>
              </a:rPr>
              <a:t>ème</a:t>
            </a:r>
            <a:r>
              <a:rPr lang="fr-FR" dirty="0" smtClean="0">
                <a:latin typeface="Arial"/>
                <a:cs typeface="Arial"/>
              </a:rPr>
              <a:t> chapitre </a:t>
            </a:r>
          </a:p>
          <a:p>
            <a:endParaRPr lang="fr-FR" sz="1050" dirty="0" smtClean="0">
              <a:latin typeface="Arial"/>
              <a:cs typeface="Arial"/>
            </a:endParaRPr>
          </a:p>
          <a:p>
            <a:r>
              <a:rPr lang="fr-FR" dirty="0" smtClean="0">
                <a:latin typeface="Arial"/>
                <a:cs typeface="Arial"/>
              </a:rPr>
              <a:t>TYPE DE PROJECTEUR</a:t>
            </a:r>
            <a:endParaRPr lang="fr-FR" dirty="0">
              <a:latin typeface="Arial"/>
              <a:cs typeface="Arial"/>
            </a:endParaRPr>
          </a:p>
        </p:txBody>
      </p:sp>
      <p:sp>
        <p:nvSpPr>
          <p:cNvPr id="49" name="ZoneTexte 48"/>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50" name="ZoneTexte 49"/>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55" name="ZoneTexte 54"/>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56" name="ZoneTexte 55"/>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b="1" dirty="0">
                <a:solidFill>
                  <a:srgbClr val="800000"/>
                </a:solidFill>
                <a:latin typeface="Arial"/>
                <a:cs typeface="Arial"/>
              </a:rPr>
              <a:t>Type de projecteur</a:t>
            </a:r>
          </a:p>
        </p:txBody>
      </p:sp>
      <p:sp>
        <p:nvSpPr>
          <p:cNvPr id="60" name="ZoneTexte 59"/>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
        <p:nvSpPr>
          <p:cNvPr id="61" name="ZoneTexte 60"/>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Tree>
    <p:extLst>
      <p:ext uri="{BB962C8B-B14F-4D97-AF65-F5344CB8AC3E}">
        <p14:creationId xmlns:p14="http://schemas.microsoft.com/office/powerpoint/2010/main" val="1488718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1"/>
                                        </p:tgtEl>
                                        <p:attrNameLst>
                                          <p:attrName>style.color</p:attrName>
                                        </p:attrNameLst>
                                      </p:cBhvr>
                                      <p:to>
                                        <a:schemeClr val="bg1"/>
                                      </p:to>
                                    </p:animClr>
                                    <p:animClr clrSpc="rgb" dir="cw">
                                      <p:cBhvr>
                                        <p:cTn id="7" dur="250" autoRev="1" fill="remove"/>
                                        <p:tgtEl>
                                          <p:spTgt spid="41"/>
                                        </p:tgtEl>
                                        <p:attrNameLst>
                                          <p:attrName>fillcolor</p:attrName>
                                        </p:attrNameLst>
                                      </p:cBhvr>
                                      <p:to>
                                        <a:schemeClr val="bg1"/>
                                      </p:to>
                                    </p:animClr>
                                    <p:set>
                                      <p:cBhvr>
                                        <p:cTn id="8" dur="250" autoRev="1" fill="remove"/>
                                        <p:tgtEl>
                                          <p:spTgt spid="41"/>
                                        </p:tgtEl>
                                        <p:attrNameLst>
                                          <p:attrName>fill.type</p:attrName>
                                        </p:attrNameLst>
                                      </p:cBhvr>
                                      <p:to>
                                        <p:strVal val="solid"/>
                                      </p:to>
                                    </p:set>
                                    <p:set>
                                      <p:cBhvr>
                                        <p:cTn id="9" dur="250" autoRev="1" fill="remove"/>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2" name="Rectangle 6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Trapèze 6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8" name="Rectangle 47"/>
          <p:cNvSpPr/>
          <p:nvPr/>
        </p:nvSpPr>
        <p:spPr>
          <a:xfrm flipH="1">
            <a:off x="358679" y="1789723"/>
            <a:ext cx="327120" cy="1868708"/>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0" name="Rectangle 49"/>
          <p:cNvSpPr/>
          <p:nvPr/>
        </p:nvSpPr>
        <p:spPr>
          <a:xfrm flipH="1">
            <a:off x="2990083" y="3036470"/>
            <a:ext cx="327120" cy="637005"/>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1" name="ZoneTexte 50"/>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52" name="Connecteur droit 51"/>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4" name="Rectangle 53"/>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9" name="ZoneTexte 48"/>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55" name="ZoneTexte 54"/>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56" name="ZoneTexte 55"/>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60" name="ZoneTexte 59"/>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61" name="ZoneTexte 60"/>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64" name="ZoneTexte 63"/>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17908712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14401" y="4463555"/>
            <a:ext cx="3035300" cy="369332"/>
          </a:xfrm>
          <a:prstGeom prst="rect">
            <a:avLst/>
          </a:prstGeom>
          <a:noFill/>
        </p:spPr>
        <p:txBody>
          <a:bodyPr wrap="square" rtlCol="0">
            <a:spAutoFit/>
          </a:bodyPr>
          <a:lstStyle/>
          <a:p>
            <a:pPr algn="ctr"/>
            <a:r>
              <a:rPr lang="fr-FR" dirty="0" smtClean="0">
                <a:solidFill>
                  <a:srgbClr val="800000"/>
                </a:solidFill>
                <a:latin typeface="Arial"/>
                <a:cs typeface="Arial"/>
              </a:rPr>
              <a:t>DAVID STUMP </a:t>
            </a:r>
            <a:r>
              <a:rPr lang="fr-FR" dirty="0" smtClean="0">
                <a:latin typeface="Arial"/>
                <a:cs typeface="Arial"/>
              </a:rPr>
              <a:t>ASC</a:t>
            </a:r>
            <a:endParaRPr lang="fr-FR" dirty="0">
              <a:latin typeface="Arial"/>
              <a:cs typeface="Arial"/>
            </a:endParaRPr>
          </a:p>
        </p:txBody>
      </p:sp>
      <p:sp>
        <p:nvSpPr>
          <p:cNvPr id="4" name="ZoneTexte 3"/>
          <p:cNvSpPr txBox="1"/>
          <p:nvPr/>
        </p:nvSpPr>
        <p:spPr>
          <a:xfrm>
            <a:off x="0" y="519710"/>
            <a:ext cx="9042400" cy="369332"/>
          </a:xfrm>
          <a:prstGeom prst="rect">
            <a:avLst/>
          </a:prstGeom>
          <a:noFill/>
        </p:spPr>
        <p:txBody>
          <a:bodyPr wrap="square" rtlCol="0">
            <a:spAutoFit/>
          </a:bodyPr>
          <a:lstStyle/>
          <a:p>
            <a:pPr algn="ctr"/>
            <a:r>
              <a:rPr lang="fr-FR" dirty="0" smtClean="0">
                <a:latin typeface="Arial"/>
                <a:cs typeface="Arial"/>
              </a:rPr>
              <a:t>NOS REMERCIEMENTS À :</a:t>
            </a:r>
            <a:endParaRPr lang="fr-FR" dirty="0">
              <a:latin typeface="Arial"/>
              <a:cs typeface="Arial"/>
            </a:endParaRPr>
          </a:p>
        </p:txBody>
      </p:sp>
      <p:sp>
        <p:nvSpPr>
          <p:cNvPr id="6" name="ZoneTexte 5"/>
          <p:cNvSpPr txBox="1"/>
          <p:nvPr/>
        </p:nvSpPr>
        <p:spPr>
          <a:xfrm>
            <a:off x="4889500" y="4463555"/>
            <a:ext cx="3873501" cy="369332"/>
          </a:xfrm>
          <a:prstGeom prst="rect">
            <a:avLst/>
          </a:prstGeom>
          <a:noFill/>
        </p:spPr>
        <p:txBody>
          <a:bodyPr wrap="square" rtlCol="0">
            <a:spAutoFit/>
          </a:bodyPr>
          <a:lstStyle/>
          <a:p>
            <a:pPr algn="ctr"/>
            <a:r>
              <a:rPr lang="fr-FR" dirty="0">
                <a:solidFill>
                  <a:srgbClr val="800000"/>
                </a:solidFill>
                <a:latin typeface="Arial"/>
                <a:cs typeface="Arial"/>
              </a:rPr>
              <a:t>ROBERTO SCHAEFER </a:t>
            </a:r>
            <a:r>
              <a:rPr lang="fr-FR" dirty="0" smtClean="0">
                <a:latin typeface="Arial"/>
                <a:cs typeface="Arial"/>
              </a:rPr>
              <a:t>ASC AIC</a:t>
            </a:r>
            <a:endParaRPr lang="fr-FR" dirty="0">
              <a:latin typeface="Arial"/>
              <a:cs typeface="Arial"/>
            </a:endParaRPr>
          </a:p>
        </p:txBody>
      </p:sp>
      <p:pic>
        <p:nvPicPr>
          <p:cNvPr id="8" name="Image 7" descr="Capture d’écran 2018-05-04 à 14.51.2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2400" y="1257301"/>
            <a:ext cx="2411699" cy="3059675"/>
          </a:xfrm>
          <a:prstGeom prst="rect">
            <a:avLst/>
          </a:prstGeom>
        </p:spPr>
      </p:pic>
      <p:pic>
        <p:nvPicPr>
          <p:cNvPr id="10" name="Image 9" descr="Capture d’écran 2018-05-04 à 14.56.4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9283" y="1257301"/>
            <a:ext cx="2435170" cy="3059674"/>
          </a:xfrm>
          <a:prstGeom prst="rect">
            <a:avLst/>
          </a:prstGeom>
        </p:spPr>
      </p:pic>
    </p:spTree>
    <p:extLst>
      <p:ext uri="{BB962C8B-B14F-4D97-AF65-F5344CB8AC3E}">
        <p14:creationId xmlns:p14="http://schemas.microsoft.com/office/powerpoint/2010/main" val="33749832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flipH="1">
            <a:off x="367144" y="1804768"/>
            <a:ext cx="327120" cy="1868708"/>
          </a:xfrm>
          <a:prstGeom prst="rect">
            <a:avLst/>
          </a:prstGeom>
          <a:blipFill rotWithShape="1">
            <a:blip r:embed="rId2"/>
            <a:tile tx="0" ty="0" sx="100000" sy="100000" flip="none" algn="tl"/>
          </a:blip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6" name="Rectangle 55"/>
          <p:cNvSpPr/>
          <p:nvPr/>
        </p:nvSpPr>
        <p:spPr>
          <a:xfrm flipH="1">
            <a:off x="2990083" y="3030121"/>
            <a:ext cx="327120" cy="637005"/>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2" name="Rectangle 6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3" name="Trapèze 6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8" name="Rectangle 47"/>
          <p:cNvSpPr/>
          <p:nvPr/>
        </p:nvSpPr>
        <p:spPr>
          <a:xfrm flipH="1">
            <a:off x="358679" y="1789723"/>
            <a:ext cx="327120" cy="1868708"/>
          </a:xfrm>
          <a:prstGeom prst="rect">
            <a:avLst/>
          </a:prstGeom>
          <a:pattFill prst="solidDmnd">
            <a:fgClr>
              <a:prstClr val="black"/>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0" name="Rectangle 49"/>
          <p:cNvSpPr/>
          <p:nvPr/>
        </p:nvSpPr>
        <p:spPr>
          <a:xfrm flipH="1">
            <a:off x="2990083" y="3036470"/>
            <a:ext cx="327120" cy="637005"/>
          </a:xfrm>
          <a:prstGeom prst="rect">
            <a:avLst/>
          </a:prstGeom>
          <a:pattFill prst="wdUpDiag">
            <a:fgClr>
              <a:prstClr val="black"/>
            </a:fgClr>
            <a:bgClr>
              <a:srgbClr val="008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1" name="Rectangle 50"/>
          <p:cNvSpPr/>
          <p:nvPr/>
        </p:nvSpPr>
        <p:spPr>
          <a:xfrm>
            <a:off x="322759" y="635024"/>
            <a:ext cx="8533387" cy="753512"/>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30000"/>
              </a:lnSpc>
            </a:pPr>
            <a:endParaRPr lang="fr-FR" dirty="0">
              <a:solidFill>
                <a:prstClr val="white"/>
              </a:solidFill>
              <a:latin typeface="Arial"/>
              <a:cs typeface="Arial"/>
            </a:endParaRPr>
          </a:p>
        </p:txBody>
      </p:sp>
      <p:sp>
        <p:nvSpPr>
          <p:cNvPr id="52" name="ZoneTexte 51"/>
          <p:cNvSpPr txBox="1"/>
          <p:nvPr/>
        </p:nvSpPr>
        <p:spPr>
          <a:xfrm>
            <a:off x="322759" y="626534"/>
            <a:ext cx="8533387" cy="681212"/>
          </a:xfrm>
          <a:prstGeom prst="rect">
            <a:avLst/>
          </a:prstGeom>
          <a:noFill/>
        </p:spPr>
        <p:txBody>
          <a:bodyPr wrap="square" rtlCol="0">
            <a:spAutoFit/>
          </a:bodyPr>
          <a:lstStyle/>
          <a:p>
            <a:pPr algn="ctr">
              <a:lnSpc>
                <a:spcPct val="140000"/>
              </a:lnSpc>
            </a:pPr>
            <a:r>
              <a:rPr lang="fr-FR" sz="1400" dirty="0">
                <a:latin typeface="Arial"/>
                <a:cs typeface="Arial"/>
              </a:rPr>
              <a:t>La perception </a:t>
            </a:r>
            <a:r>
              <a:rPr lang="fr-FR" sz="1400" dirty="0" smtClean="0">
                <a:latin typeface="Arial"/>
                <a:cs typeface="Arial"/>
              </a:rPr>
              <a:t>du piqué dépend </a:t>
            </a:r>
            <a:r>
              <a:rPr lang="fr-FR" sz="1400" dirty="0">
                <a:latin typeface="Arial"/>
                <a:cs typeface="Arial"/>
              </a:rPr>
              <a:t>également des structures et des couleurs des </a:t>
            </a:r>
            <a:r>
              <a:rPr lang="fr-FR" sz="1400" dirty="0" smtClean="0">
                <a:latin typeface="Arial"/>
                <a:cs typeface="Arial"/>
              </a:rPr>
              <a:t>arrière-plans et des avant</a:t>
            </a:r>
            <a:r>
              <a:rPr lang="fr-FR" sz="1400" dirty="0">
                <a:latin typeface="Arial"/>
                <a:cs typeface="Arial"/>
              </a:rPr>
              <a:t>-</a:t>
            </a:r>
            <a:r>
              <a:rPr lang="fr-FR" sz="1400" dirty="0" smtClean="0">
                <a:latin typeface="Arial"/>
                <a:cs typeface="Arial"/>
              </a:rPr>
              <a:t>plans. Elle dépend aussi des résultats de la profondeur du champ qui affecte ces fonds et avant-plans. </a:t>
            </a:r>
            <a:endParaRPr lang="fr-FR" sz="1400" dirty="0">
              <a:latin typeface="Arial"/>
              <a:cs typeface="Arial"/>
            </a:endParaRPr>
          </a:p>
        </p:txBody>
      </p:sp>
      <p:sp>
        <p:nvSpPr>
          <p:cNvPr id="54" name="ZoneTexte 53"/>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53" name="Connecteur droit 5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0" name="Rectangle 59"/>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7" name="ZoneTexte 56"/>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61" name="ZoneTexte 60"/>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68" name="ZoneTexte 67"/>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69" name="ZoneTexte 68"/>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70" name="ZoneTexte 69"/>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71" name="ZoneTexte 70"/>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2493759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1" grpId="0" animBg="1"/>
      <p:bldP spid="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59" name="Rectangle 58"/>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0" name="Rectangle 59"/>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5" name="Rectangle 54"/>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6" name="Trapèze 55"/>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0" name="Rectangle 39"/>
          <p:cNvSpPr/>
          <p:nvPr/>
        </p:nvSpPr>
        <p:spPr>
          <a:xfrm flipH="1">
            <a:off x="358679" y="1789723"/>
            <a:ext cx="327120" cy="1868708"/>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41" name="Rectangle 40"/>
          <p:cNvSpPr/>
          <p:nvPr/>
        </p:nvSpPr>
        <p:spPr>
          <a:xfrm flipH="1">
            <a:off x="2990083" y="3036470"/>
            <a:ext cx="327120" cy="637005"/>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48" name="ZoneTexte 47"/>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50" name="Connecteur droit 4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Connecteur droit avec flèche 42"/>
          <p:cNvCxnSpPr/>
          <p:nvPr/>
        </p:nvCxnSpPr>
        <p:spPr>
          <a:xfrm flipV="1">
            <a:off x="4829872" y="2085975"/>
            <a:ext cx="323322" cy="413400"/>
          </a:xfrm>
          <a:prstGeom prst="straightConnector1">
            <a:avLst/>
          </a:prstGeom>
          <a:ln w="127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9" name="ZoneTexte 48"/>
          <p:cNvSpPr txBox="1"/>
          <p:nvPr/>
        </p:nvSpPr>
        <p:spPr>
          <a:xfrm>
            <a:off x="4792833" y="1992838"/>
            <a:ext cx="521751" cy="274050"/>
          </a:xfrm>
          <a:prstGeom prst="rect">
            <a:avLst/>
          </a:prstGeom>
          <a:solidFill>
            <a:schemeClr val="tx1"/>
          </a:solidFill>
        </p:spPr>
        <p:txBody>
          <a:bodyPr wrap="square" lIns="0" tIns="46800" rIns="0" bIns="46800" rtlCol="0">
            <a:spAutoFit/>
          </a:bodyPr>
          <a:lstStyle/>
          <a:p>
            <a:pPr algn="ctr">
              <a:lnSpc>
                <a:spcPct val="120000"/>
              </a:lnSpc>
            </a:pPr>
            <a:r>
              <a:rPr lang="fr-FR" sz="1000" dirty="0" smtClean="0">
                <a:solidFill>
                  <a:prstClr val="white"/>
                </a:solidFill>
                <a:latin typeface="Arial"/>
                <a:cs typeface="Arial"/>
              </a:rPr>
              <a:t>EVF</a:t>
            </a:r>
            <a:endParaRPr lang="fr-FR" sz="1000" dirty="0">
              <a:solidFill>
                <a:prstClr val="white"/>
              </a:solidFill>
              <a:latin typeface="Arial"/>
              <a:cs typeface="Arial"/>
            </a:endParaRPr>
          </a:p>
        </p:txBody>
      </p:sp>
      <p:sp>
        <p:nvSpPr>
          <p:cNvPr id="52" name="ZoneTexte 51"/>
          <p:cNvSpPr txBox="1"/>
          <p:nvPr/>
        </p:nvSpPr>
        <p:spPr>
          <a:xfrm>
            <a:off x="4464052" y="1136458"/>
            <a:ext cx="1125843"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viseur</a:t>
            </a:r>
            <a:endParaRPr lang="fr-FR" sz="1600" dirty="0">
              <a:solidFill>
                <a:srgbClr val="000000"/>
              </a:solidFill>
              <a:latin typeface="Arial"/>
              <a:cs typeface="Arial"/>
            </a:endParaRPr>
          </a:p>
        </p:txBody>
      </p:sp>
      <p:sp>
        <p:nvSpPr>
          <p:cNvPr id="53" name="ZoneTexte 52"/>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61" name="ZoneTexte 60"/>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64" name="ZoneTexte 63"/>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65" name="ZoneTexte 64"/>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66" name="ZoneTexte 65"/>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67" name="ZoneTexte 66"/>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2747293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6679050" y="2623980"/>
            <a:ext cx="560917" cy="306076"/>
          </a:xfrm>
          <a:prstGeom prst="rect">
            <a:avLst/>
          </a:prstGeom>
          <a:solidFill>
            <a:schemeClr val="bg2">
              <a:lumMod val="25000"/>
            </a:schemeClr>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8" name="Trapèze 67"/>
          <p:cNvSpPr/>
          <p:nvPr/>
        </p:nvSpPr>
        <p:spPr>
          <a:xfrm>
            <a:off x="6800380" y="2860557"/>
            <a:ext cx="287187" cy="4571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9" name="Sourire 68"/>
          <p:cNvSpPr/>
          <p:nvPr/>
        </p:nvSpPr>
        <p:spPr>
          <a:xfrm>
            <a:off x="6844150" y="2663238"/>
            <a:ext cx="214842" cy="222464"/>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4" name="Rectangle 73"/>
          <p:cNvSpPr/>
          <p:nvPr/>
        </p:nvSpPr>
        <p:spPr>
          <a:xfrm>
            <a:off x="6677984" y="2952205"/>
            <a:ext cx="560917" cy="66713"/>
          </a:xfrm>
          <a:prstGeom prst="rect">
            <a:avLst/>
          </a:prstGeom>
          <a:solidFill>
            <a:srgbClr val="262626"/>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75" name="Connecteur droit 74"/>
          <p:cNvCxnSpPr/>
          <p:nvPr/>
        </p:nvCxnSpPr>
        <p:spPr>
          <a:xfrm>
            <a:off x="6958443" y="3059139"/>
            <a:ext cx="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6732223" y="3598927"/>
            <a:ext cx="452440" cy="47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77" name="Connecteur droit avec flèche 76"/>
          <p:cNvCxnSpPr/>
          <p:nvPr/>
        </p:nvCxnSpPr>
        <p:spPr>
          <a:xfrm>
            <a:off x="6140449" y="2814761"/>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p:nvPr/>
        </p:nvCxnSpPr>
        <p:spPr>
          <a:xfrm flipV="1">
            <a:off x="4829872" y="2085975"/>
            <a:ext cx="323322" cy="413400"/>
          </a:xfrm>
          <a:prstGeom prst="straightConnector1">
            <a:avLst/>
          </a:prstGeom>
          <a:ln w="1270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1" name="Connecteur droit avec flèche 70"/>
          <p:cNvCxnSpPr/>
          <p:nvPr/>
        </p:nvCxnSpPr>
        <p:spPr>
          <a:xfrm flipV="1">
            <a:off x="4829872" y="1574801"/>
            <a:ext cx="722861" cy="924573"/>
          </a:xfrm>
          <a:prstGeom prst="straightConnector1">
            <a:avLst/>
          </a:prstGeom>
          <a:ln w="127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2" name="ZoneTexte 71"/>
          <p:cNvSpPr txBox="1"/>
          <p:nvPr/>
        </p:nvSpPr>
        <p:spPr>
          <a:xfrm>
            <a:off x="4792833" y="1992838"/>
            <a:ext cx="521751" cy="274050"/>
          </a:xfrm>
          <a:prstGeom prst="rect">
            <a:avLst/>
          </a:prstGeom>
          <a:solidFill>
            <a:schemeClr val="tx1"/>
          </a:solidFill>
        </p:spPr>
        <p:txBody>
          <a:bodyPr wrap="square" lIns="0" tIns="46800" rIns="0" bIns="46800" rtlCol="0">
            <a:spAutoFit/>
          </a:bodyPr>
          <a:lstStyle/>
          <a:p>
            <a:pPr algn="ctr">
              <a:lnSpc>
                <a:spcPct val="120000"/>
              </a:lnSpc>
            </a:pPr>
            <a:r>
              <a:rPr lang="fr-FR" sz="1000" dirty="0" smtClean="0">
                <a:solidFill>
                  <a:prstClr val="white"/>
                </a:solidFill>
                <a:latin typeface="Arial"/>
                <a:cs typeface="Arial"/>
              </a:rPr>
              <a:t>EVF</a:t>
            </a:r>
            <a:endParaRPr lang="fr-FR" sz="1000" dirty="0">
              <a:solidFill>
                <a:prstClr val="white"/>
              </a:solidFill>
              <a:latin typeface="Arial"/>
              <a:cs typeface="Arial"/>
            </a:endParaRPr>
          </a:p>
        </p:txBody>
      </p: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52" name="Rectangle 51"/>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3" name="Trapèze 52"/>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5" name="Ellipse 64"/>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66" name="Image 65" descr="Capture d’écran 2014-11-20 à 12.59.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67" name="Connecteur droit avec flèche 66"/>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3" name="ZoneTexte 72"/>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70" name="Connecteur droit avec flèche 69"/>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0" name="Rectangle 49"/>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7" name="Rectangle 56"/>
          <p:cNvSpPr/>
          <p:nvPr/>
        </p:nvSpPr>
        <p:spPr>
          <a:xfrm flipH="1">
            <a:off x="358679" y="1789723"/>
            <a:ext cx="327120" cy="1868708"/>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8" name="Rectangle 57"/>
          <p:cNvSpPr/>
          <p:nvPr/>
        </p:nvSpPr>
        <p:spPr>
          <a:xfrm flipH="1">
            <a:off x="2990083" y="3036470"/>
            <a:ext cx="327120" cy="637005"/>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59" name="Connecteur droit 5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6858000" y="811563"/>
            <a:ext cx="2203068" cy="1558166"/>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1" name="ZoneTexte 60"/>
          <p:cNvSpPr txBox="1"/>
          <p:nvPr/>
        </p:nvSpPr>
        <p:spPr>
          <a:xfrm>
            <a:off x="6959600" y="846479"/>
            <a:ext cx="2032000" cy="1469633"/>
          </a:xfrm>
          <a:prstGeom prst="rect">
            <a:avLst/>
          </a:prstGeom>
          <a:noFill/>
        </p:spPr>
        <p:txBody>
          <a:bodyPr wrap="square" rtlCol="0">
            <a:spAutoFit/>
          </a:bodyPr>
          <a:lstStyle/>
          <a:p>
            <a:pPr algn="ctr">
              <a:lnSpc>
                <a:spcPct val="120000"/>
              </a:lnSpc>
            </a:pPr>
            <a:r>
              <a:rPr lang="fr-FR" sz="1500" dirty="0" smtClean="0">
                <a:solidFill>
                  <a:prstClr val="black"/>
                </a:solidFill>
                <a:latin typeface="Arial"/>
                <a:cs typeface="Arial"/>
              </a:rPr>
              <a:t>La qualité du </a:t>
            </a:r>
            <a:r>
              <a:rPr lang="fr-FR" sz="1500" dirty="0" err="1" smtClean="0">
                <a:solidFill>
                  <a:prstClr val="black"/>
                </a:solidFill>
                <a:latin typeface="Arial"/>
                <a:cs typeface="Arial"/>
              </a:rPr>
              <a:t>deBayer</a:t>
            </a:r>
            <a:r>
              <a:rPr lang="fr-FR" sz="1500" dirty="0" smtClean="0">
                <a:solidFill>
                  <a:prstClr val="black"/>
                </a:solidFill>
                <a:latin typeface="Arial"/>
                <a:cs typeface="Arial"/>
              </a:rPr>
              <a:t> interne donne différentes perceptions de la texture</a:t>
            </a:r>
            <a:endParaRPr lang="fr-FR" sz="1500" dirty="0">
              <a:solidFill>
                <a:prstClr val="black"/>
              </a:solidFill>
              <a:latin typeface="Arial"/>
              <a:cs typeface="Arial"/>
            </a:endParaRPr>
          </a:p>
        </p:txBody>
      </p:sp>
      <p:sp>
        <p:nvSpPr>
          <p:cNvPr id="78" name="ZoneTexte 77"/>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sp>
        <p:nvSpPr>
          <p:cNvPr id="85" name="ZoneTexte 84"/>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86" name="ZoneTexte 85"/>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87" name="ZoneTexte 86"/>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88" name="ZoneTexte 87"/>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89" name="ZoneTexte 88"/>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90" name="ZoneTexte 89"/>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876417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8" grpId="0" animBg="1"/>
      <p:bldP spid="69" grpId="0" animBg="1"/>
      <p:bldP spid="74" grpId="0" animBg="1"/>
      <p:bldP spid="76" grpId="0" animBg="1"/>
      <p:bldP spid="65" grpId="0" animBg="1"/>
      <p:bldP spid="73" grpId="0" animBg="1"/>
      <p:bldP spid="60" grpId="0" animBg="1"/>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6679050" y="2623980"/>
            <a:ext cx="560917" cy="306076"/>
          </a:xfrm>
          <a:prstGeom prst="rect">
            <a:avLst/>
          </a:prstGeom>
          <a:solidFill>
            <a:schemeClr val="bg2">
              <a:lumMod val="25000"/>
            </a:schemeClr>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4" name="Trapèze 53"/>
          <p:cNvSpPr/>
          <p:nvPr/>
        </p:nvSpPr>
        <p:spPr>
          <a:xfrm>
            <a:off x="6800380" y="2860557"/>
            <a:ext cx="287187" cy="4571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0" name="Sourire 59"/>
          <p:cNvSpPr/>
          <p:nvPr/>
        </p:nvSpPr>
        <p:spPr>
          <a:xfrm>
            <a:off x="6844150" y="2663238"/>
            <a:ext cx="214842" cy="222464"/>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2" name="Rectangle 61"/>
          <p:cNvSpPr/>
          <p:nvPr/>
        </p:nvSpPr>
        <p:spPr>
          <a:xfrm>
            <a:off x="6677984" y="2952205"/>
            <a:ext cx="560917" cy="66713"/>
          </a:xfrm>
          <a:prstGeom prst="rect">
            <a:avLst/>
          </a:prstGeom>
          <a:solidFill>
            <a:srgbClr val="262626"/>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63" name="Connecteur droit 62"/>
          <p:cNvCxnSpPr/>
          <p:nvPr/>
        </p:nvCxnSpPr>
        <p:spPr>
          <a:xfrm>
            <a:off x="6958443" y="3059139"/>
            <a:ext cx="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6732223" y="3598927"/>
            <a:ext cx="452440" cy="47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65" name="Connecteur droit avec flèche 64"/>
          <p:cNvCxnSpPr/>
          <p:nvPr/>
        </p:nvCxnSpPr>
        <p:spPr>
          <a:xfrm>
            <a:off x="6140449" y="2814761"/>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74" name="Rectangle 73"/>
          <p:cNvSpPr/>
          <p:nvPr/>
        </p:nvSpPr>
        <p:spPr>
          <a:xfrm rot="16200000">
            <a:off x="4231698" y="2879070"/>
            <a:ext cx="311113" cy="45721"/>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0" name="Rectangle 69"/>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8" name="Trapèze 77"/>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95" name="Connecteur droit avec flèche 94"/>
          <p:cNvCxnSpPr/>
          <p:nvPr/>
        </p:nvCxnSpPr>
        <p:spPr>
          <a:xfrm>
            <a:off x="4262828" y="2048933"/>
            <a:ext cx="101234" cy="599089"/>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rot="16200000">
            <a:off x="4112440" y="1859936"/>
            <a:ext cx="244573" cy="225455"/>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6" name="ZoneTexte 75"/>
          <p:cNvSpPr txBox="1"/>
          <p:nvPr/>
        </p:nvSpPr>
        <p:spPr>
          <a:xfrm>
            <a:off x="3896436" y="1204651"/>
            <a:ext cx="564081" cy="509883"/>
          </a:xfrm>
          <a:prstGeom prst="rect">
            <a:avLst/>
          </a:prstGeom>
          <a:noFill/>
        </p:spPr>
        <p:txBody>
          <a:bodyPr wrap="square" lIns="0" tIns="0" rIns="0" bIns="0" rtlCol="0">
            <a:spAutoFit/>
          </a:bodyPr>
          <a:lstStyle/>
          <a:p>
            <a:pPr algn="ctr">
              <a:lnSpc>
                <a:spcPct val="120000"/>
              </a:lnSpc>
            </a:pPr>
            <a:r>
              <a:rPr lang="fr-FR" sz="1400" dirty="0" smtClean="0">
                <a:solidFill>
                  <a:srgbClr val="000000"/>
                </a:solidFill>
                <a:latin typeface="Arial"/>
                <a:cs typeface="Arial"/>
              </a:rPr>
              <a:t>Filtre avant</a:t>
            </a:r>
            <a:endParaRPr lang="fr-FR" sz="1400" dirty="0">
              <a:solidFill>
                <a:srgbClr val="000000"/>
              </a:solidFill>
              <a:latin typeface="Arial"/>
              <a:cs typeface="Arial"/>
            </a:endParaRPr>
          </a:p>
        </p:txBody>
      </p:sp>
      <p:sp>
        <p:nvSpPr>
          <p:cNvPr id="84" name="ZoneTexte 83"/>
          <p:cNvSpPr txBox="1"/>
          <p:nvPr/>
        </p:nvSpPr>
        <p:spPr>
          <a:xfrm>
            <a:off x="3668886" y="879009"/>
            <a:ext cx="1484308"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Filtre en verre</a:t>
            </a:r>
            <a:endParaRPr lang="fr-FR" sz="1600" dirty="0">
              <a:solidFill>
                <a:srgbClr val="000000"/>
              </a:solidFill>
              <a:latin typeface="Arial"/>
              <a:cs typeface="Arial"/>
            </a:endParaRPr>
          </a:p>
        </p:txBody>
      </p:sp>
      <p:sp>
        <p:nvSpPr>
          <p:cNvPr id="91" name="Ellipse 90"/>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98" name="Image 97"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99" name="Connecteur droit avec flèche 98"/>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5" name="ZoneTexte 104"/>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106" name="Connecteur droit avec flèche 105"/>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flipH="1">
            <a:off x="358679" y="1789723"/>
            <a:ext cx="327120" cy="1868708"/>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1" name="Rectangle 50"/>
          <p:cNvSpPr/>
          <p:nvPr/>
        </p:nvSpPr>
        <p:spPr>
          <a:xfrm flipH="1">
            <a:off x="2990083" y="3036470"/>
            <a:ext cx="327120" cy="637005"/>
          </a:xfrm>
          <a:prstGeom prst="rect">
            <a:avLst/>
          </a:prstGeom>
          <a:blipFill rotWithShape="1">
            <a:blip r:embed="rId6"/>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56" name="Connecteur droit 55"/>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ZoneTexte 60"/>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sp>
        <p:nvSpPr>
          <p:cNvPr id="66" name="ZoneTexte 65"/>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67" name="ZoneTexte 66"/>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72" name="ZoneTexte 71"/>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75" name="ZoneTexte 74"/>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77" name="ZoneTexte 76"/>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79" name="ZoneTexte 78"/>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40011253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6679050" y="2623980"/>
            <a:ext cx="560917" cy="306076"/>
          </a:xfrm>
          <a:prstGeom prst="rect">
            <a:avLst/>
          </a:prstGeom>
          <a:solidFill>
            <a:schemeClr val="bg2">
              <a:lumMod val="25000"/>
            </a:schemeClr>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8" name="Trapèze 67"/>
          <p:cNvSpPr/>
          <p:nvPr/>
        </p:nvSpPr>
        <p:spPr>
          <a:xfrm>
            <a:off x="6800380" y="2860557"/>
            <a:ext cx="287187" cy="4571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9" name="Sourire 68"/>
          <p:cNvSpPr/>
          <p:nvPr/>
        </p:nvSpPr>
        <p:spPr>
          <a:xfrm>
            <a:off x="6844150" y="2663238"/>
            <a:ext cx="214842" cy="222464"/>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1" name="Rectangle 70"/>
          <p:cNvSpPr/>
          <p:nvPr/>
        </p:nvSpPr>
        <p:spPr>
          <a:xfrm>
            <a:off x="6677984" y="2952205"/>
            <a:ext cx="560917" cy="66713"/>
          </a:xfrm>
          <a:prstGeom prst="rect">
            <a:avLst/>
          </a:prstGeom>
          <a:solidFill>
            <a:srgbClr val="262626"/>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75" name="Connecteur droit 74"/>
          <p:cNvCxnSpPr/>
          <p:nvPr/>
        </p:nvCxnSpPr>
        <p:spPr>
          <a:xfrm>
            <a:off x="6958443" y="3059139"/>
            <a:ext cx="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6732223" y="3598927"/>
            <a:ext cx="452440" cy="47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77" name="Connecteur droit avec flèche 76"/>
          <p:cNvCxnSpPr/>
          <p:nvPr/>
        </p:nvCxnSpPr>
        <p:spPr>
          <a:xfrm>
            <a:off x="6140449" y="2814761"/>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74" name="Rectangle 73"/>
          <p:cNvSpPr/>
          <p:nvPr/>
        </p:nvSpPr>
        <p:spPr>
          <a:xfrm rot="16200000">
            <a:off x="4231698" y="2879070"/>
            <a:ext cx="311113" cy="45721"/>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9" name="Rectangle 58"/>
          <p:cNvSpPr/>
          <p:nvPr/>
        </p:nvSpPr>
        <p:spPr>
          <a:xfrm rot="16200000">
            <a:off x="4166927" y="2879071"/>
            <a:ext cx="311113" cy="45721"/>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0" name="Rectangle 69"/>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9" name="Trapèze 78"/>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96" name="Connecteur droit avec flèche 95"/>
          <p:cNvCxnSpPr/>
          <p:nvPr/>
        </p:nvCxnSpPr>
        <p:spPr>
          <a:xfrm>
            <a:off x="4262828" y="2048933"/>
            <a:ext cx="101234" cy="599089"/>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rot="16200000">
            <a:off x="4112440" y="1859936"/>
            <a:ext cx="244573" cy="225455"/>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4" name="ZoneTexte 83"/>
          <p:cNvSpPr txBox="1"/>
          <p:nvPr/>
        </p:nvSpPr>
        <p:spPr>
          <a:xfrm>
            <a:off x="3896436" y="1204651"/>
            <a:ext cx="564081" cy="509883"/>
          </a:xfrm>
          <a:prstGeom prst="rect">
            <a:avLst/>
          </a:prstGeom>
          <a:noFill/>
        </p:spPr>
        <p:txBody>
          <a:bodyPr wrap="square" lIns="0" tIns="0" rIns="0" bIns="0" rtlCol="0">
            <a:spAutoFit/>
          </a:bodyPr>
          <a:lstStyle/>
          <a:p>
            <a:pPr algn="ctr">
              <a:lnSpc>
                <a:spcPct val="120000"/>
              </a:lnSpc>
            </a:pPr>
            <a:r>
              <a:rPr lang="fr-FR" sz="1400" dirty="0" smtClean="0">
                <a:solidFill>
                  <a:srgbClr val="000000"/>
                </a:solidFill>
                <a:latin typeface="Arial"/>
                <a:cs typeface="Arial"/>
              </a:rPr>
              <a:t>Filtres avant</a:t>
            </a:r>
            <a:endParaRPr lang="fr-FR" sz="1400" dirty="0">
              <a:solidFill>
                <a:srgbClr val="000000"/>
              </a:solidFill>
              <a:latin typeface="Arial"/>
              <a:cs typeface="Arial"/>
            </a:endParaRPr>
          </a:p>
        </p:txBody>
      </p:sp>
      <p:sp>
        <p:nvSpPr>
          <p:cNvPr id="86" name="ZoneTexte 85"/>
          <p:cNvSpPr txBox="1"/>
          <p:nvPr/>
        </p:nvSpPr>
        <p:spPr>
          <a:xfrm>
            <a:off x="3668886" y="879009"/>
            <a:ext cx="1484308"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Filtre en verre</a:t>
            </a:r>
            <a:endParaRPr lang="fr-FR" sz="1600" dirty="0">
              <a:solidFill>
                <a:srgbClr val="000000"/>
              </a:solidFill>
              <a:latin typeface="Arial"/>
              <a:cs typeface="Arial"/>
            </a:endParaRPr>
          </a:p>
        </p:txBody>
      </p:sp>
      <p:sp>
        <p:nvSpPr>
          <p:cNvPr id="99" name="Ellipse 98"/>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100" name="Image 99"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102" name="Connecteur droit avec flèche 101"/>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7" name="ZoneTexte 106"/>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108" name="Connecteur droit avec flèche 107"/>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flipH="1">
            <a:off x="358679" y="1789723"/>
            <a:ext cx="327120" cy="1868708"/>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2" name="Rectangle 51"/>
          <p:cNvSpPr/>
          <p:nvPr/>
        </p:nvSpPr>
        <p:spPr>
          <a:xfrm flipH="1">
            <a:off x="2990083" y="3036470"/>
            <a:ext cx="327120" cy="637005"/>
          </a:xfrm>
          <a:prstGeom prst="rect">
            <a:avLst/>
          </a:prstGeom>
          <a:blipFill rotWithShape="1">
            <a:blip r:embed="rId6"/>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57" name="Connecteur droit 5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ZoneTexte 61"/>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sp>
        <p:nvSpPr>
          <p:cNvPr id="63" name="ZoneTexte 62"/>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64" name="ZoneTexte 63"/>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65" name="ZoneTexte 64"/>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66" name="ZoneTexte 65"/>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72" name="ZoneTexte 71"/>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78" name="ZoneTexte 77"/>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32087598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6679050" y="2623980"/>
            <a:ext cx="560917" cy="306076"/>
          </a:xfrm>
          <a:prstGeom prst="rect">
            <a:avLst/>
          </a:prstGeom>
          <a:solidFill>
            <a:schemeClr val="bg2">
              <a:lumMod val="25000"/>
            </a:schemeClr>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5" name="Trapèze 64"/>
          <p:cNvSpPr/>
          <p:nvPr/>
        </p:nvSpPr>
        <p:spPr>
          <a:xfrm>
            <a:off x="6800380" y="2860557"/>
            <a:ext cx="287187" cy="4571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6" name="Sourire 65"/>
          <p:cNvSpPr/>
          <p:nvPr/>
        </p:nvSpPr>
        <p:spPr>
          <a:xfrm>
            <a:off x="6844150" y="2663238"/>
            <a:ext cx="214842" cy="222464"/>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8" name="Rectangle 67"/>
          <p:cNvSpPr/>
          <p:nvPr/>
        </p:nvSpPr>
        <p:spPr>
          <a:xfrm>
            <a:off x="6677984" y="2952205"/>
            <a:ext cx="560917" cy="66713"/>
          </a:xfrm>
          <a:prstGeom prst="rect">
            <a:avLst/>
          </a:prstGeom>
          <a:solidFill>
            <a:srgbClr val="262626"/>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69" name="Connecteur droit 68"/>
          <p:cNvCxnSpPr/>
          <p:nvPr/>
        </p:nvCxnSpPr>
        <p:spPr>
          <a:xfrm>
            <a:off x="6958443" y="3059139"/>
            <a:ext cx="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6732223" y="3598927"/>
            <a:ext cx="452440" cy="47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72" name="Connecteur droit avec flèche 71"/>
          <p:cNvCxnSpPr/>
          <p:nvPr/>
        </p:nvCxnSpPr>
        <p:spPr>
          <a:xfrm>
            <a:off x="6140449" y="2814761"/>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0000"/>
                </a:solidFill>
                <a:latin typeface="Arial"/>
                <a:cs typeface="Arial"/>
              </a:rPr>
              <a:t>Zoom</a:t>
            </a:r>
            <a:endParaRPr lang="fr-FR" sz="800" dirty="0">
              <a:solidFill>
                <a:srgbClr val="FF0000"/>
              </a:solidFill>
              <a:latin typeface="Arial"/>
              <a:cs typeface="Arial"/>
            </a:endParaRPr>
          </a:p>
        </p:txBody>
      </p:sp>
      <p:sp>
        <p:nvSpPr>
          <p:cNvPr id="18" name="Rectangle 17"/>
          <p:cNvSpPr/>
          <p:nvPr/>
        </p:nvSpPr>
        <p:spPr>
          <a:xfrm rot="16200000">
            <a:off x="4231698" y="2879070"/>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9" name="Rectangle 18"/>
          <p:cNvSpPr/>
          <p:nvPr/>
        </p:nvSpPr>
        <p:spPr>
          <a:xfrm rot="16200000">
            <a:off x="4166927" y="2879071"/>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70" name="Rectangle 69"/>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1" name="Trapèze 80"/>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95" name="Connecteur droit avec flèche 94"/>
          <p:cNvCxnSpPr/>
          <p:nvPr/>
        </p:nvCxnSpPr>
        <p:spPr>
          <a:xfrm>
            <a:off x="4262828" y="2048933"/>
            <a:ext cx="101234" cy="599089"/>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rot="16200000">
            <a:off x="4112440" y="1859936"/>
            <a:ext cx="244573" cy="225455"/>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pic>
        <p:nvPicPr>
          <p:cNvPr id="99" name="Image 9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1395" y="1850377"/>
            <a:ext cx="118818" cy="110332"/>
          </a:xfrm>
          <a:prstGeom prst="rect">
            <a:avLst/>
          </a:prstGeom>
        </p:spPr>
      </p:pic>
      <p:cxnSp>
        <p:nvCxnSpPr>
          <p:cNvPr id="100" name="Connecteur droit avec flèche 99"/>
          <p:cNvCxnSpPr/>
          <p:nvPr/>
        </p:nvCxnSpPr>
        <p:spPr>
          <a:xfrm flipH="1">
            <a:off x="4603471" y="1966244"/>
            <a:ext cx="170312" cy="834107"/>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6" name="ZoneTexte 75"/>
          <p:cNvSpPr txBox="1"/>
          <p:nvPr/>
        </p:nvSpPr>
        <p:spPr>
          <a:xfrm>
            <a:off x="3896436" y="1204651"/>
            <a:ext cx="564081" cy="509883"/>
          </a:xfrm>
          <a:prstGeom prst="rect">
            <a:avLst/>
          </a:prstGeom>
          <a:noFill/>
        </p:spPr>
        <p:txBody>
          <a:bodyPr wrap="square" lIns="0" tIns="0" rIns="0" bIns="0" rtlCol="0">
            <a:spAutoFit/>
          </a:bodyPr>
          <a:lstStyle/>
          <a:p>
            <a:pPr algn="ctr">
              <a:lnSpc>
                <a:spcPct val="120000"/>
              </a:lnSpc>
            </a:pPr>
            <a:r>
              <a:rPr lang="fr-FR" sz="1400" dirty="0" smtClean="0">
                <a:solidFill>
                  <a:srgbClr val="000000"/>
                </a:solidFill>
                <a:latin typeface="Arial"/>
                <a:cs typeface="Arial"/>
              </a:rPr>
              <a:t>Filtres avant</a:t>
            </a:r>
            <a:endParaRPr lang="fr-FR" sz="1400" dirty="0">
              <a:solidFill>
                <a:srgbClr val="000000"/>
              </a:solidFill>
              <a:latin typeface="Arial"/>
              <a:cs typeface="Arial"/>
            </a:endParaRPr>
          </a:p>
        </p:txBody>
      </p:sp>
      <p:sp>
        <p:nvSpPr>
          <p:cNvPr id="77" name="ZoneTexte 76"/>
          <p:cNvSpPr txBox="1"/>
          <p:nvPr/>
        </p:nvSpPr>
        <p:spPr>
          <a:xfrm>
            <a:off x="3668886" y="879009"/>
            <a:ext cx="1484308"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Filtres en verre</a:t>
            </a:r>
            <a:endParaRPr lang="fr-FR" sz="1600" dirty="0">
              <a:solidFill>
                <a:srgbClr val="000000"/>
              </a:solidFill>
              <a:latin typeface="Arial"/>
              <a:cs typeface="Arial"/>
            </a:endParaRPr>
          </a:p>
        </p:txBody>
      </p:sp>
      <p:sp>
        <p:nvSpPr>
          <p:cNvPr id="84" name="ZoneTexte 83"/>
          <p:cNvSpPr txBox="1"/>
          <p:nvPr/>
        </p:nvSpPr>
        <p:spPr>
          <a:xfrm>
            <a:off x="4510792" y="1204651"/>
            <a:ext cx="564081" cy="509883"/>
          </a:xfrm>
          <a:prstGeom prst="rect">
            <a:avLst/>
          </a:prstGeom>
          <a:noFill/>
        </p:spPr>
        <p:txBody>
          <a:bodyPr wrap="square" lIns="0" tIns="0" rIns="0" bIns="0" rtlCol="0">
            <a:spAutoFit/>
          </a:bodyPr>
          <a:lstStyle/>
          <a:p>
            <a:pPr algn="ctr">
              <a:lnSpc>
                <a:spcPct val="120000"/>
              </a:lnSpc>
            </a:pPr>
            <a:r>
              <a:rPr lang="fr-FR" sz="1400" dirty="0" smtClean="0">
                <a:solidFill>
                  <a:srgbClr val="000000"/>
                </a:solidFill>
                <a:latin typeface="Arial"/>
                <a:cs typeface="Arial"/>
              </a:rPr>
              <a:t>Filtre arrière</a:t>
            </a:r>
            <a:endParaRPr lang="fr-FR" sz="1400" dirty="0">
              <a:solidFill>
                <a:srgbClr val="000000"/>
              </a:solidFill>
              <a:latin typeface="Arial"/>
              <a:cs typeface="Arial"/>
            </a:endParaRPr>
          </a:p>
        </p:txBody>
      </p:sp>
      <p:sp>
        <p:nvSpPr>
          <p:cNvPr id="104" name="Ellipse 103"/>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105" name="Image 104" descr="Capture d’écran 2014-11-20 à 12.59.2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106" name="Connecteur droit avec flèche 105"/>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ZoneTexte 110"/>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112" name="Connecteur droit avec flèche 111"/>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flipH="1">
            <a:off x="358679" y="1789723"/>
            <a:ext cx="327120" cy="1868708"/>
          </a:xfrm>
          <a:prstGeom prst="rect">
            <a:avLst/>
          </a:prstGeom>
          <a:blipFill rotWithShape="1">
            <a:blip r:embed="rId6"/>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5" name="Rectangle 54"/>
          <p:cNvSpPr/>
          <p:nvPr/>
        </p:nvSpPr>
        <p:spPr>
          <a:xfrm flipH="1">
            <a:off x="2990083" y="3036470"/>
            <a:ext cx="327120" cy="637005"/>
          </a:xfrm>
          <a:prstGeom prst="rect">
            <a:avLst/>
          </a:prstGeom>
          <a:blipFill rotWithShape="1">
            <a:blip r:embed="rId7"/>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60" name="Connecteur droit 5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6858000" y="566616"/>
            <a:ext cx="2203068" cy="1901740"/>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7" name="ZoneTexte 56"/>
          <p:cNvSpPr txBox="1"/>
          <p:nvPr/>
        </p:nvSpPr>
        <p:spPr>
          <a:xfrm>
            <a:off x="6959600" y="650990"/>
            <a:ext cx="2032000" cy="1746632"/>
          </a:xfrm>
          <a:prstGeom prst="rect">
            <a:avLst/>
          </a:prstGeom>
          <a:noFill/>
        </p:spPr>
        <p:txBody>
          <a:bodyPr wrap="square" rtlCol="0">
            <a:spAutoFit/>
          </a:bodyPr>
          <a:lstStyle/>
          <a:p>
            <a:pPr algn="ctr">
              <a:lnSpc>
                <a:spcPct val="120000"/>
              </a:lnSpc>
            </a:pPr>
            <a:r>
              <a:rPr lang="fr-FR" sz="1500" dirty="0" smtClean="0">
                <a:solidFill>
                  <a:prstClr val="black"/>
                </a:solidFill>
                <a:latin typeface="Arial"/>
                <a:cs typeface="Arial"/>
              </a:rPr>
              <a:t>Diverses stratégies de filtrage en verre sont utilisés sur les plateaux depuis le début de l’ère numérique </a:t>
            </a:r>
            <a:r>
              <a:rPr lang="mr-IN" sz="1500" dirty="0" smtClean="0">
                <a:latin typeface="Arial"/>
                <a:cs typeface="Arial"/>
              </a:rPr>
              <a:t>…</a:t>
            </a:r>
            <a:endParaRPr lang="fr-FR" sz="1500" dirty="0">
              <a:latin typeface="Arial"/>
              <a:cs typeface="Arial"/>
            </a:endParaRPr>
          </a:p>
        </p:txBody>
      </p:sp>
      <p:sp>
        <p:nvSpPr>
          <p:cNvPr id="74" name="ZoneTexte 73"/>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sp>
        <p:nvSpPr>
          <p:cNvPr id="83" name="ZoneTexte 82"/>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85" name="ZoneTexte 84"/>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86" name="ZoneTexte 85"/>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87" name="ZoneTexte 86"/>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88" name="ZoneTexte 87"/>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89" name="ZoneTexte 88"/>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2353841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6679050" y="2623980"/>
            <a:ext cx="560917" cy="306076"/>
          </a:xfrm>
          <a:prstGeom prst="rect">
            <a:avLst/>
          </a:prstGeom>
          <a:solidFill>
            <a:schemeClr val="bg2">
              <a:lumMod val="25000"/>
            </a:schemeClr>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0" name="Trapèze 59"/>
          <p:cNvSpPr/>
          <p:nvPr/>
        </p:nvSpPr>
        <p:spPr>
          <a:xfrm>
            <a:off x="6800380" y="2860557"/>
            <a:ext cx="287187" cy="4571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1" name="Sourire 60"/>
          <p:cNvSpPr/>
          <p:nvPr/>
        </p:nvSpPr>
        <p:spPr>
          <a:xfrm>
            <a:off x="6844150" y="2663238"/>
            <a:ext cx="214842" cy="222464"/>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2" name="Rectangle 61"/>
          <p:cNvSpPr/>
          <p:nvPr/>
        </p:nvSpPr>
        <p:spPr>
          <a:xfrm>
            <a:off x="6677984" y="2952205"/>
            <a:ext cx="560917" cy="66713"/>
          </a:xfrm>
          <a:prstGeom prst="rect">
            <a:avLst/>
          </a:prstGeom>
          <a:solidFill>
            <a:srgbClr val="262626"/>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63" name="Connecteur droit 62"/>
          <p:cNvCxnSpPr/>
          <p:nvPr/>
        </p:nvCxnSpPr>
        <p:spPr>
          <a:xfrm>
            <a:off x="6958443" y="3059139"/>
            <a:ext cx="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6732223" y="3598927"/>
            <a:ext cx="452440" cy="47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65" name="Connecteur droit avec flèche 64"/>
          <p:cNvCxnSpPr/>
          <p:nvPr/>
        </p:nvCxnSpPr>
        <p:spPr>
          <a:xfrm>
            <a:off x="6140449" y="2814761"/>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21" name="ZoneTexte 20"/>
          <p:cNvSpPr txBox="1"/>
          <p:nvPr/>
        </p:nvSpPr>
        <p:spPr>
          <a:xfrm>
            <a:off x="3747954" y="1127481"/>
            <a:ext cx="1535271" cy="509883"/>
          </a:xfrm>
          <a:prstGeom prst="rect">
            <a:avLst/>
          </a:prstGeom>
          <a:noFill/>
        </p:spPr>
        <p:txBody>
          <a:bodyPr wrap="square" lIns="0" tIns="0" rIns="0" bIns="0" rtlCol="0">
            <a:spAutoFit/>
          </a:bodyPr>
          <a:lstStyle/>
          <a:p>
            <a:pPr algn="ctr">
              <a:lnSpc>
                <a:spcPct val="120000"/>
              </a:lnSpc>
            </a:pPr>
            <a:r>
              <a:rPr lang="fr-FR" sz="1400" b="1" dirty="0" smtClean="0">
                <a:solidFill>
                  <a:srgbClr val="000000"/>
                </a:solidFill>
                <a:latin typeface="Arial"/>
                <a:cs typeface="Arial"/>
              </a:rPr>
              <a:t>Bas à l’arrière de l’objectif</a:t>
            </a:r>
            <a:endParaRPr lang="fr-FR" sz="1400" b="1" dirty="0">
              <a:solidFill>
                <a:srgbClr val="000000"/>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4538133" y="2249907"/>
            <a:ext cx="139343" cy="550444"/>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70" name="Rectangle 69"/>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8" name="Trapèze 77"/>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4" name="Ellipse 83"/>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85" name="Image 84" descr="Capture d’écran 2014-11-20 à 12.59.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86" name="Connecteur droit avec flèche 85"/>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8" name="ZoneTexte 97"/>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99" name="Connecteur droit avec flèche 98"/>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flipH="1">
            <a:off x="358679" y="1789723"/>
            <a:ext cx="327120" cy="1868708"/>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49" name="Rectangle 48"/>
          <p:cNvSpPr/>
          <p:nvPr/>
        </p:nvSpPr>
        <p:spPr>
          <a:xfrm flipH="1">
            <a:off x="2990083" y="3036470"/>
            <a:ext cx="327120" cy="637005"/>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54" name="Connecteur droit 5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6858000" y="871133"/>
            <a:ext cx="2203068" cy="918590"/>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1" name="ZoneTexte 50"/>
          <p:cNvSpPr txBox="1"/>
          <p:nvPr/>
        </p:nvSpPr>
        <p:spPr>
          <a:xfrm>
            <a:off x="6959600" y="944169"/>
            <a:ext cx="2032000" cy="675057"/>
          </a:xfrm>
          <a:prstGeom prst="rect">
            <a:avLst/>
          </a:prstGeom>
          <a:noFill/>
        </p:spPr>
        <p:txBody>
          <a:bodyPr wrap="square" rtlCol="0">
            <a:spAutoFit/>
          </a:bodyPr>
          <a:lstStyle/>
          <a:p>
            <a:pPr algn="ctr">
              <a:lnSpc>
                <a:spcPct val="120000"/>
              </a:lnSpc>
            </a:pPr>
            <a:r>
              <a:rPr lang="fr-FR" sz="1600" dirty="0" smtClean="0">
                <a:latin typeface="Arial"/>
                <a:cs typeface="Arial"/>
              </a:rPr>
              <a:t>Mais avec un succès variable</a:t>
            </a:r>
            <a:r>
              <a:rPr lang="mr-IN" sz="1600" dirty="0" smtClean="0">
                <a:latin typeface="Arial"/>
                <a:cs typeface="Arial"/>
              </a:rPr>
              <a:t>…</a:t>
            </a:r>
            <a:endParaRPr lang="fr-FR" sz="1500" dirty="0">
              <a:solidFill>
                <a:prstClr val="black"/>
              </a:solidFill>
              <a:latin typeface="Arial"/>
              <a:cs typeface="Arial"/>
            </a:endParaRPr>
          </a:p>
        </p:txBody>
      </p:sp>
      <p:sp>
        <p:nvSpPr>
          <p:cNvPr id="8" name="Ellipse 7"/>
          <p:cNvSpPr/>
          <p:nvPr/>
        </p:nvSpPr>
        <p:spPr>
          <a:xfrm>
            <a:off x="4157133" y="1701800"/>
            <a:ext cx="520343" cy="476066"/>
          </a:xfrm>
          <a:prstGeom prst="ellipse">
            <a:avLst/>
          </a:prstGeom>
          <a:pattFill prst="pct80">
            <a:fgClr>
              <a:prstClr val="black"/>
            </a:fgClr>
            <a:bgClr>
              <a:prstClr val="white"/>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sp>
        <p:nvSpPr>
          <p:cNvPr id="72" name="ZoneTexte 71"/>
          <p:cNvSpPr txBox="1"/>
          <p:nvPr/>
        </p:nvSpPr>
        <p:spPr>
          <a:xfrm>
            <a:off x="1795465" y="3931436"/>
            <a:ext cx="1182531"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Type de maquillage</a:t>
            </a:r>
            <a:endParaRPr lang="fr-FR" sz="1600" dirty="0">
              <a:solidFill>
                <a:srgbClr val="000000"/>
              </a:solidFill>
              <a:latin typeface="Arial"/>
              <a:cs typeface="Arial"/>
            </a:endParaRPr>
          </a:p>
        </p:txBody>
      </p:sp>
      <p:sp>
        <p:nvSpPr>
          <p:cNvPr id="74" name="ZoneTexte 73"/>
          <p:cNvSpPr txBox="1"/>
          <p:nvPr/>
        </p:nvSpPr>
        <p:spPr>
          <a:xfrm>
            <a:off x="5166423" y="3931436"/>
            <a:ext cx="1020338" cy="627864"/>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de caméra</a:t>
            </a:r>
            <a:endParaRPr lang="fr-FR" sz="1600" dirty="0">
              <a:solidFill>
                <a:srgbClr val="000000"/>
              </a:solidFill>
              <a:latin typeface="Arial"/>
              <a:cs typeface="Arial"/>
            </a:endParaRPr>
          </a:p>
        </p:txBody>
      </p:sp>
      <p:sp>
        <p:nvSpPr>
          <p:cNvPr id="75" name="ZoneTexte 74"/>
          <p:cNvSpPr txBox="1"/>
          <p:nvPr/>
        </p:nvSpPr>
        <p:spPr>
          <a:xfrm>
            <a:off x="685799" y="3933631"/>
            <a:ext cx="1218174" cy="627864"/>
          </a:xfrm>
          <a:prstGeom prst="rect">
            <a:avLst/>
          </a:prstGeom>
          <a:noFill/>
        </p:spPr>
        <p:txBody>
          <a:bodyPr wrap="square" tIns="0" bIns="0" rtlCol="0">
            <a:spAutoFit/>
          </a:bodyPr>
          <a:lstStyle/>
          <a:p>
            <a:pPr algn="ctr">
              <a:lnSpc>
                <a:spcPct val="130000"/>
              </a:lnSpc>
            </a:pPr>
            <a:r>
              <a:rPr lang="fr-FR" sz="1600" dirty="0" smtClean="0">
                <a:solidFill>
                  <a:srgbClr val="000000"/>
                </a:solidFill>
                <a:latin typeface="Arial"/>
                <a:cs typeface="Arial"/>
              </a:rPr>
              <a:t>Structure de la peau</a:t>
            </a:r>
            <a:endParaRPr lang="fr-FR" sz="1600" dirty="0">
              <a:solidFill>
                <a:srgbClr val="000000"/>
              </a:solidFill>
              <a:latin typeface="Arial"/>
              <a:cs typeface="Arial"/>
            </a:endParaRPr>
          </a:p>
        </p:txBody>
      </p:sp>
      <p:sp>
        <p:nvSpPr>
          <p:cNvPr id="76" name="ZoneTexte 75"/>
          <p:cNvSpPr txBox="1"/>
          <p:nvPr/>
        </p:nvSpPr>
        <p:spPr>
          <a:xfrm>
            <a:off x="2880307" y="3933631"/>
            <a:ext cx="1580210" cy="627864"/>
          </a:xfrm>
          <a:prstGeom prst="rect">
            <a:avLst/>
          </a:prstGeom>
          <a:noFill/>
        </p:spPr>
        <p:txBody>
          <a:bodyPr wrap="square" lIns="0" tIns="0" rIns="0" bIns="0" rtlCol="0">
            <a:spAutoFit/>
          </a:bodyPr>
          <a:lstStyle/>
          <a:p>
            <a:pPr algn="ctr">
              <a:lnSpc>
                <a:spcPct val="130000"/>
              </a:lnSpc>
            </a:pPr>
            <a:r>
              <a:rPr lang="fr-FR" sz="1600" dirty="0">
                <a:solidFill>
                  <a:srgbClr val="000000"/>
                </a:solidFill>
                <a:latin typeface="Arial"/>
                <a:cs typeface="Arial"/>
              </a:rPr>
              <a:t>Type de projecteur</a:t>
            </a:r>
          </a:p>
        </p:txBody>
      </p:sp>
      <p:sp>
        <p:nvSpPr>
          <p:cNvPr id="77" name="ZoneTexte 76"/>
          <p:cNvSpPr txBox="1"/>
          <p:nvPr/>
        </p:nvSpPr>
        <p:spPr>
          <a:xfrm>
            <a:off x="1835760" y="4559300"/>
            <a:ext cx="1097262" cy="338554"/>
          </a:xfrm>
          <a:prstGeom prst="rect">
            <a:avLst/>
          </a:prstGeom>
          <a:noFill/>
        </p:spPr>
        <p:txBody>
          <a:bodyPr wrap="square" rtlCol="0">
            <a:spAutoFit/>
          </a:bodyPr>
          <a:lstStyle/>
          <a:p>
            <a:r>
              <a:rPr lang="fr-FR" sz="1600" dirty="0" smtClean="0">
                <a:latin typeface="Arial"/>
                <a:cs typeface="Arial"/>
              </a:rPr>
              <a:t>Costumes</a:t>
            </a:r>
            <a:endParaRPr lang="fr-FR" sz="1600" dirty="0">
              <a:latin typeface="Arial"/>
              <a:cs typeface="Arial"/>
            </a:endParaRPr>
          </a:p>
        </p:txBody>
      </p:sp>
      <p:sp>
        <p:nvSpPr>
          <p:cNvPr id="79" name="ZoneTexte 78"/>
          <p:cNvSpPr txBox="1"/>
          <p:nvPr/>
        </p:nvSpPr>
        <p:spPr>
          <a:xfrm>
            <a:off x="4281134" y="3933631"/>
            <a:ext cx="928848" cy="909480"/>
          </a:xfrm>
          <a:prstGeom prst="rect">
            <a:avLst/>
          </a:prstGeom>
          <a:noFill/>
        </p:spPr>
        <p:txBody>
          <a:bodyPr wrap="square" lIns="0" tIns="0" rIns="0" bIns="0" rtlCol="0">
            <a:spAutoFit/>
          </a:bodyPr>
          <a:lstStyle/>
          <a:p>
            <a:pPr algn="ctr">
              <a:lnSpc>
                <a:spcPct val="130000"/>
              </a:lnSpc>
            </a:pPr>
            <a:r>
              <a:rPr lang="fr-FR" sz="1600" dirty="0" smtClean="0">
                <a:solidFill>
                  <a:srgbClr val="000000"/>
                </a:solidFill>
                <a:latin typeface="Arial"/>
                <a:cs typeface="Arial"/>
              </a:rPr>
              <a:t>Type d’optique</a:t>
            </a:r>
          </a:p>
          <a:p>
            <a:pPr algn="ctr">
              <a:lnSpc>
                <a:spcPct val="130000"/>
              </a:lnSpc>
            </a:pPr>
            <a:r>
              <a:rPr lang="fr-FR" sz="1400" dirty="0" smtClean="0">
                <a:solidFill>
                  <a:srgbClr val="000000"/>
                </a:solidFill>
                <a:latin typeface="Arial"/>
                <a:cs typeface="Arial"/>
              </a:rPr>
              <a:t>ouverture</a:t>
            </a:r>
            <a:endParaRPr lang="fr-FR" sz="1600" dirty="0">
              <a:solidFill>
                <a:srgbClr val="000000"/>
              </a:solidFill>
              <a:latin typeface="Arial"/>
              <a:cs typeface="Arial"/>
            </a:endParaRPr>
          </a:p>
        </p:txBody>
      </p:sp>
    </p:spTree>
    <p:extLst>
      <p:ext uri="{BB962C8B-B14F-4D97-AF65-F5344CB8AC3E}">
        <p14:creationId xmlns:p14="http://schemas.microsoft.com/office/powerpoint/2010/main" val="2024098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2" name="Rectangle 51"/>
          <p:cNvSpPr/>
          <p:nvPr/>
        </p:nvSpPr>
        <p:spPr>
          <a:xfrm>
            <a:off x="6460067" y="1378831"/>
            <a:ext cx="2599266" cy="3144323"/>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18" name="Rectangle 17"/>
          <p:cNvSpPr/>
          <p:nvPr/>
        </p:nvSpPr>
        <p:spPr>
          <a:xfrm rot="16200000">
            <a:off x="4231698" y="2879070"/>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9" name="Rectangle 18"/>
          <p:cNvSpPr/>
          <p:nvPr/>
        </p:nvSpPr>
        <p:spPr>
          <a:xfrm rot="16200000">
            <a:off x="4166927" y="2879071"/>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pic>
        <p:nvPicPr>
          <p:cNvPr id="101" name="Image 100" descr="Capture d’écran 2014-11-20 à 13.29.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4" name="Rectangle 63"/>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5" name="Trapèze 64"/>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90" name="Connecteur droit avec flèche 89"/>
          <p:cNvCxnSpPr/>
          <p:nvPr/>
        </p:nvCxnSpPr>
        <p:spPr>
          <a:xfrm>
            <a:off x="4262828" y="2048933"/>
            <a:ext cx="101234" cy="599089"/>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rot="16200000">
            <a:off x="4112440" y="1859936"/>
            <a:ext cx="244573" cy="225455"/>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6" name="ZoneTexte 75"/>
          <p:cNvSpPr txBox="1"/>
          <p:nvPr/>
        </p:nvSpPr>
        <p:spPr>
          <a:xfrm>
            <a:off x="3896436" y="1204651"/>
            <a:ext cx="564081" cy="509883"/>
          </a:xfrm>
          <a:prstGeom prst="rect">
            <a:avLst/>
          </a:prstGeom>
          <a:noFill/>
        </p:spPr>
        <p:txBody>
          <a:bodyPr wrap="square" lIns="0" tIns="0" rIns="0" bIns="0" rtlCol="0">
            <a:spAutoFit/>
          </a:bodyPr>
          <a:lstStyle/>
          <a:p>
            <a:pPr algn="ctr">
              <a:lnSpc>
                <a:spcPct val="120000"/>
              </a:lnSpc>
            </a:pPr>
            <a:r>
              <a:rPr lang="fr-FR" sz="1400" dirty="0" smtClean="0">
                <a:solidFill>
                  <a:srgbClr val="000000"/>
                </a:solidFill>
                <a:latin typeface="Arial"/>
                <a:cs typeface="Arial"/>
              </a:rPr>
              <a:t>Filtre avant</a:t>
            </a:r>
            <a:endParaRPr lang="fr-FR" sz="1400" dirty="0">
              <a:solidFill>
                <a:srgbClr val="000000"/>
              </a:solidFill>
              <a:latin typeface="Arial"/>
              <a:cs typeface="Arial"/>
            </a:endParaRPr>
          </a:p>
        </p:txBody>
      </p:sp>
      <p:sp>
        <p:nvSpPr>
          <p:cNvPr id="77" name="ZoneTexte 76"/>
          <p:cNvSpPr txBox="1"/>
          <p:nvPr/>
        </p:nvSpPr>
        <p:spPr>
          <a:xfrm>
            <a:off x="3668886" y="879009"/>
            <a:ext cx="1484308"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Filtre en verre</a:t>
            </a:r>
            <a:endParaRPr lang="fr-FR" sz="1600" dirty="0">
              <a:solidFill>
                <a:srgbClr val="000000"/>
              </a:solidFill>
              <a:latin typeface="Arial"/>
              <a:cs typeface="Arial"/>
            </a:endParaRPr>
          </a:p>
        </p:txBody>
      </p:sp>
      <p:sp>
        <p:nvSpPr>
          <p:cNvPr id="102" name="Ellipse 101"/>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106" name="Image 105"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107" name="Connecteur droit avec flèche 106"/>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ZoneTexte 111"/>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113" name="Connecteur droit avec flèche 112"/>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flipH="1">
            <a:off x="358679" y="1789723"/>
            <a:ext cx="327120" cy="1868708"/>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7" name="Rectangle 56"/>
          <p:cNvSpPr/>
          <p:nvPr/>
        </p:nvSpPr>
        <p:spPr>
          <a:xfrm flipH="1">
            <a:off x="2990083" y="3036470"/>
            <a:ext cx="327120" cy="637005"/>
          </a:xfrm>
          <a:prstGeom prst="rect">
            <a:avLst/>
          </a:prstGeom>
          <a:blipFill rotWithShape="1">
            <a:blip r:embed="rId6"/>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71" name="Connecteur droit 7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flipV="1">
            <a:off x="4829872" y="1574801"/>
            <a:ext cx="722861" cy="924573"/>
          </a:xfrm>
          <a:prstGeom prst="straightConnector1">
            <a:avLst/>
          </a:prstGeom>
          <a:ln w="127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4792833" y="1992838"/>
            <a:ext cx="521751" cy="274050"/>
          </a:xfrm>
          <a:prstGeom prst="rect">
            <a:avLst/>
          </a:prstGeom>
          <a:solidFill>
            <a:schemeClr val="tx1"/>
          </a:solidFill>
        </p:spPr>
        <p:txBody>
          <a:bodyPr wrap="square" lIns="0" tIns="46800" rIns="0" bIns="46800" rtlCol="0">
            <a:spAutoFit/>
          </a:bodyPr>
          <a:lstStyle/>
          <a:p>
            <a:pPr algn="ctr">
              <a:lnSpc>
                <a:spcPct val="120000"/>
              </a:lnSpc>
            </a:pPr>
            <a:r>
              <a:rPr lang="fr-FR" sz="1000" dirty="0" smtClean="0">
                <a:solidFill>
                  <a:prstClr val="white"/>
                </a:solidFill>
                <a:latin typeface="Arial"/>
                <a:cs typeface="Arial"/>
              </a:rPr>
              <a:t>EVF</a:t>
            </a:r>
            <a:endParaRPr lang="fr-FR" sz="1000" dirty="0">
              <a:solidFill>
                <a:prstClr val="white"/>
              </a:solidFill>
              <a:latin typeface="Arial"/>
              <a:cs typeface="Arial"/>
            </a:endParaRPr>
          </a:p>
        </p:txBody>
      </p:sp>
      <p:sp>
        <p:nvSpPr>
          <p:cNvPr id="51" name="ZoneTexte 50"/>
          <p:cNvSpPr txBox="1"/>
          <p:nvPr/>
        </p:nvSpPr>
        <p:spPr>
          <a:xfrm>
            <a:off x="112146" y="22219"/>
            <a:ext cx="8280667"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a:t>
            </a:r>
            <a:r>
              <a:rPr lang="fr-FR" sz="2000" dirty="0" smtClean="0">
                <a:latin typeface="Arial"/>
                <a:cs typeface="Arial"/>
              </a:rPr>
              <a:t>TOURNAGE - </a:t>
            </a:r>
            <a:r>
              <a:rPr lang="fr-FR" sz="2000" b="1" dirty="0" smtClean="0">
                <a:solidFill>
                  <a:srgbClr val="800000"/>
                </a:solidFill>
                <a:latin typeface="Arial"/>
                <a:cs typeface="Arial"/>
              </a:rPr>
              <a:t>FILTRES </a:t>
            </a:r>
            <a:r>
              <a:rPr lang="fr-FR" sz="2000" b="1" dirty="0">
                <a:solidFill>
                  <a:srgbClr val="800000"/>
                </a:solidFill>
                <a:latin typeface="Arial"/>
                <a:cs typeface="Arial"/>
              </a:rPr>
              <a:t>EN VERRE ET </a:t>
            </a:r>
            <a:r>
              <a:rPr lang="fr-FR" sz="2000" b="1" dirty="0" smtClean="0">
                <a:solidFill>
                  <a:srgbClr val="800000"/>
                </a:solidFill>
                <a:latin typeface="Arial"/>
                <a:cs typeface="Arial"/>
              </a:rPr>
              <a:t>EVF</a:t>
            </a:r>
            <a:endParaRPr lang="fr-FR" sz="2000" b="1" dirty="0">
              <a:solidFill>
                <a:srgbClr val="800000"/>
              </a:solidFill>
              <a:latin typeface="Arial"/>
              <a:cs typeface="Arial"/>
            </a:endParaRPr>
          </a:p>
        </p:txBody>
      </p:sp>
      <p:sp>
        <p:nvSpPr>
          <p:cNvPr id="53" name="ZoneTexte 52"/>
          <p:cNvSpPr txBox="1"/>
          <p:nvPr/>
        </p:nvSpPr>
        <p:spPr>
          <a:xfrm>
            <a:off x="6561667" y="1469937"/>
            <a:ext cx="2429934" cy="1265988"/>
          </a:xfrm>
          <a:prstGeom prst="rect">
            <a:avLst/>
          </a:prstGeom>
          <a:noFill/>
        </p:spPr>
        <p:txBody>
          <a:bodyPr wrap="square" rtlCol="0">
            <a:spAutoFit/>
          </a:bodyPr>
          <a:lstStyle/>
          <a:p>
            <a:pPr>
              <a:lnSpc>
                <a:spcPct val="120000"/>
              </a:lnSpc>
            </a:pPr>
            <a:r>
              <a:rPr lang="fr-FR" sz="1600" b="1" dirty="0" smtClean="0">
                <a:solidFill>
                  <a:prstClr val="black"/>
                </a:solidFill>
                <a:latin typeface="Arial"/>
                <a:cs typeface="Arial"/>
              </a:rPr>
              <a:t>Question :</a:t>
            </a:r>
          </a:p>
          <a:p>
            <a:pPr>
              <a:lnSpc>
                <a:spcPct val="120000"/>
              </a:lnSpc>
            </a:pPr>
            <a:r>
              <a:rPr lang="fr-FR" sz="1600" dirty="0" smtClean="0">
                <a:solidFill>
                  <a:prstClr val="black"/>
                </a:solidFill>
                <a:latin typeface="Arial"/>
                <a:cs typeface="Arial"/>
              </a:rPr>
              <a:t>Peut-on choisir facilement un filtre en verre avec un EVF?</a:t>
            </a:r>
          </a:p>
        </p:txBody>
      </p:sp>
      <p:sp>
        <p:nvSpPr>
          <p:cNvPr id="59" name="ZoneTexte 58"/>
          <p:cNvSpPr txBox="1"/>
          <p:nvPr/>
        </p:nvSpPr>
        <p:spPr>
          <a:xfrm>
            <a:off x="6561666" y="3056731"/>
            <a:ext cx="2429935" cy="970522"/>
          </a:xfrm>
          <a:prstGeom prst="rect">
            <a:avLst/>
          </a:prstGeom>
          <a:noFill/>
        </p:spPr>
        <p:txBody>
          <a:bodyPr wrap="square" rtlCol="0">
            <a:spAutoFit/>
          </a:bodyPr>
          <a:lstStyle/>
          <a:p>
            <a:pPr>
              <a:lnSpc>
                <a:spcPct val="120000"/>
              </a:lnSpc>
            </a:pPr>
            <a:r>
              <a:rPr lang="fr-FR" sz="1600" b="1" dirty="0" smtClean="0">
                <a:solidFill>
                  <a:prstClr val="black"/>
                </a:solidFill>
                <a:latin typeface="Arial"/>
                <a:cs typeface="Arial"/>
              </a:rPr>
              <a:t>Réponse :</a:t>
            </a:r>
          </a:p>
          <a:p>
            <a:pPr>
              <a:lnSpc>
                <a:spcPct val="120000"/>
              </a:lnSpc>
            </a:pPr>
            <a:r>
              <a:rPr lang="fr-FR" sz="1600" dirty="0" smtClean="0">
                <a:solidFill>
                  <a:prstClr val="black"/>
                </a:solidFill>
                <a:latin typeface="Arial"/>
                <a:cs typeface="Arial"/>
              </a:rPr>
              <a:t>Non, on ne verra pas grand chose…</a:t>
            </a:r>
          </a:p>
        </p:txBody>
      </p:sp>
    </p:spTree>
    <p:extLst>
      <p:ext uri="{BB962C8B-B14F-4D97-AF65-F5344CB8AC3E}">
        <p14:creationId xmlns:p14="http://schemas.microsoft.com/office/powerpoint/2010/main" val="832229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animBg="1"/>
      <p:bldP spid="53" grpId="0"/>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18" name="Rectangle 17"/>
          <p:cNvSpPr/>
          <p:nvPr/>
        </p:nvSpPr>
        <p:spPr>
          <a:xfrm rot="16200000">
            <a:off x="4231698" y="2879070"/>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9" name="Rectangle 18"/>
          <p:cNvSpPr/>
          <p:nvPr/>
        </p:nvSpPr>
        <p:spPr>
          <a:xfrm rot="16200000">
            <a:off x="4166927" y="2879071"/>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64" name="Rectangle 63"/>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5" name="Trapèze 64"/>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90" name="Connecteur droit avec flèche 89"/>
          <p:cNvCxnSpPr/>
          <p:nvPr/>
        </p:nvCxnSpPr>
        <p:spPr>
          <a:xfrm>
            <a:off x="4262828" y="2048933"/>
            <a:ext cx="101234" cy="599089"/>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rot="16200000">
            <a:off x="4112440" y="1859936"/>
            <a:ext cx="244573" cy="225455"/>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6" name="ZoneTexte 75"/>
          <p:cNvSpPr txBox="1"/>
          <p:nvPr/>
        </p:nvSpPr>
        <p:spPr>
          <a:xfrm>
            <a:off x="3896436" y="1204651"/>
            <a:ext cx="564081" cy="509883"/>
          </a:xfrm>
          <a:prstGeom prst="rect">
            <a:avLst/>
          </a:prstGeom>
          <a:noFill/>
        </p:spPr>
        <p:txBody>
          <a:bodyPr wrap="square" lIns="0" tIns="0" rIns="0" bIns="0" rtlCol="0">
            <a:spAutoFit/>
          </a:bodyPr>
          <a:lstStyle/>
          <a:p>
            <a:pPr algn="ctr">
              <a:lnSpc>
                <a:spcPct val="120000"/>
              </a:lnSpc>
            </a:pPr>
            <a:r>
              <a:rPr lang="fr-FR" sz="1400" dirty="0" smtClean="0">
                <a:solidFill>
                  <a:srgbClr val="000000"/>
                </a:solidFill>
                <a:latin typeface="Arial"/>
                <a:cs typeface="Arial"/>
              </a:rPr>
              <a:t>Filtre avant</a:t>
            </a:r>
            <a:endParaRPr lang="fr-FR" sz="1400" dirty="0">
              <a:solidFill>
                <a:srgbClr val="000000"/>
              </a:solidFill>
              <a:latin typeface="Arial"/>
              <a:cs typeface="Arial"/>
            </a:endParaRPr>
          </a:p>
        </p:txBody>
      </p:sp>
      <p:sp>
        <p:nvSpPr>
          <p:cNvPr id="77" name="ZoneTexte 76"/>
          <p:cNvSpPr txBox="1"/>
          <p:nvPr/>
        </p:nvSpPr>
        <p:spPr>
          <a:xfrm>
            <a:off x="3668886" y="879009"/>
            <a:ext cx="1484308"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Filtre en verre</a:t>
            </a:r>
            <a:endParaRPr lang="fr-FR" sz="1600" dirty="0">
              <a:solidFill>
                <a:srgbClr val="000000"/>
              </a:solidFill>
              <a:latin typeface="Arial"/>
              <a:cs typeface="Arial"/>
            </a:endParaRPr>
          </a:p>
        </p:txBody>
      </p:sp>
      <p:sp>
        <p:nvSpPr>
          <p:cNvPr id="102" name="Ellipse 101"/>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106" name="Image 105"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107" name="Connecteur droit avec flèche 106"/>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2" name="ZoneTexte 111"/>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113" name="Connecteur droit avec flèche 112"/>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6460067" y="1378831"/>
            <a:ext cx="2599266" cy="3144323"/>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9" name="ZoneTexte 68"/>
          <p:cNvSpPr txBox="1"/>
          <p:nvPr/>
        </p:nvSpPr>
        <p:spPr>
          <a:xfrm>
            <a:off x="6561667" y="1470616"/>
            <a:ext cx="2429934" cy="1561453"/>
          </a:xfrm>
          <a:prstGeom prst="rect">
            <a:avLst/>
          </a:prstGeom>
          <a:noFill/>
        </p:spPr>
        <p:txBody>
          <a:bodyPr wrap="square" rtlCol="0">
            <a:spAutoFit/>
          </a:bodyPr>
          <a:lstStyle/>
          <a:p>
            <a:pPr>
              <a:lnSpc>
                <a:spcPct val="120000"/>
              </a:lnSpc>
            </a:pPr>
            <a:r>
              <a:rPr lang="fr-FR" sz="1600" b="1" dirty="0" smtClean="0">
                <a:solidFill>
                  <a:prstClr val="black"/>
                </a:solidFill>
                <a:latin typeface="Arial"/>
                <a:cs typeface="Arial"/>
              </a:rPr>
              <a:t>Question :</a:t>
            </a:r>
          </a:p>
          <a:p>
            <a:pPr>
              <a:lnSpc>
                <a:spcPct val="120000"/>
              </a:lnSpc>
            </a:pPr>
            <a:r>
              <a:rPr lang="fr-FR" sz="1600" dirty="0" smtClean="0">
                <a:solidFill>
                  <a:prstClr val="black"/>
                </a:solidFill>
                <a:latin typeface="Arial"/>
                <a:cs typeface="Arial"/>
              </a:rPr>
              <a:t>Peut-on utiliser facilement un filtre en verre lorsqu’on tourne avec VFX ? </a:t>
            </a:r>
          </a:p>
        </p:txBody>
      </p:sp>
      <p:sp>
        <p:nvSpPr>
          <p:cNvPr id="56" name="Rectangle 55"/>
          <p:cNvSpPr/>
          <p:nvPr/>
        </p:nvSpPr>
        <p:spPr>
          <a:xfrm flipH="1">
            <a:off x="358679" y="1789723"/>
            <a:ext cx="327120" cy="1868708"/>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7" name="Rectangle 56"/>
          <p:cNvSpPr/>
          <p:nvPr/>
        </p:nvSpPr>
        <p:spPr>
          <a:xfrm flipH="1">
            <a:off x="2990083" y="3036470"/>
            <a:ext cx="327120" cy="637005"/>
          </a:xfrm>
          <a:prstGeom prst="rect">
            <a:avLst/>
          </a:prstGeom>
          <a:blipFill rotWithShape="1">
            <a:blip r:embed="rId6"/>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71" name="Connecteur droit 7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ZoneTexte 57"/>
          <p:cNvSpPr txBox="1"/>
          <p:nvPr/>
        </p:nvSpPr>
        <p:spPr>
          <a:xfrm>
            <a:off x="6561667" y="3060355"/>
            <a:ext cx="2429935" cy="1265988"/>
          </a:xfrm>
          <a:prstGeom prst="rect">
            <a:avLst/>
          </a:prstGeom>
          <a:noFill/>
        </p:spPr>
        <p:txBody>
          <a:bodyPr wrap="square" rtlCol="0">
            <a:spAutoFit/>
          </a:bodyPr>
          <a:lstStyle/>
          <a:p>
            <a:pPr>
              <a:lnSpc>
                <a:spcPct val="120000"/>
              </a:lnSpc>
            </a:pPr>
            <a:r>
              <a:rPr lang="fr-FR" sz="1600" b="1" dirty="0" smtClean="0">
                <a:solidFill>
                  <a:prstClr val="black"/>
                </a:solidFill>
                <a:latin typeface="Arial"/>
                <a:cs typeface="Arial"/>
              </a:rPr>
              <a:t>Réponse :</a:t>
            </a:r>
          </a:p>
          <a:p>
            <a:pPr>
              <a:lnSpc>
                <a:spcPct val="120000"/>
              </a:lnSpc>
            </a:pPr>
            <a:r>
              <a:rPr lang="fr-FR" sz="1600" dirty="0" smtClean="0">
                <a:solidFill>
                  <a:prstClr val="black"/>
                </a:solidFill>
                <a:latin typeface="Arial"/>
                <a:cs typeface="Arial"/>
              </a:rPr>
              <a:t>Le département VFX ne permettra pas l’utilisation de filtres en verre</a:t>
            </a:r>
          </a:p>
        </p:txBody>
      </p:sp>
      <p:cxnSp>
        <p:nvCxnSpPr>
          <p:cNvPr id="54" name="Connecteur droit avec flèche 53"/>
          <p:cNvCxnSpPr/>
          <p:nvPr/>
        </p:nvCxnSpPr>
        <p:spPr>
          <a:xfrm flipV="1">
            <a:off x="4829872" y="1574801"/>
            <a:ext cx="722861" cy="924573"/>
          </a:xfrm>
          <a:prstGeom prst="straightConnector1">
            <a:avLst/>
          </a:prstGeom>
          <a:ln w="127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4792833" y="1992838"/>
            <a:ext cx="521751" cy="274050"/>
          </a:xfrm>
          <a:prstGeom prst="rect">
            <a:avLst/>
          </a:prstGeom>
          <a:solidFill>
            <a:schemeClr val="tx1"/>
          </a:solidFill>
        </p:spPr>
        <p:txBody>
          <a:bodyPr wrap="square" lIns="0" tIns="46800" rIns="0" bIns="46800" rtlCol="0">
            <a:spAutoFit/>
          </a:bodyPr>
          <a:lstStyle/>
          <a:p>
            <a:pPr algn="ctr">
              <a:lnSpc>
                <a:spcPct val="120000"/>
              </a:lnSpc>
            </a:pPr>
            <a:r>
              <a:rPr lang="fr-FR" sz="1000" dirty="0" smtClean="0">
                <a:solidFill>
                  <a:prstClr val="white"/>
                </a:solidFill>
                <a:latin typeface="Arial"/>
                <a:cs typeface="Arial"/>
              </a:rPr>
              <a:t>EVF</a:t>
            </a:r>
            <a:endParaRPr lang="fr-FR" sz="1000" dirty="0">
              <a:solidFill>
                <a:prstClr val="white"/>
              </a:solidFill>
              <a:latin typeface="Arial"/>
              <a:cs typeface="Arial"/>
            </a:endParaRPr>
          </a:p>
        </p:txBody>
      </p:sp>
      <p:sp>
        <p:nvSpPr>
          <p:cNvPr id="51" name="ZoneTexte 50"/>
          <p:cNvSpPr txBox="1"/>
          <p:nvPr/>
        </p:nvSpPr>
        <p:spPr>
          <a:xfrm>
            <a:off x="112146" y="22219"/>
            <a:ext cx="8280667"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a:t>
            </a:r>
            <a:r>
              <a:rPr lang="fr-FR" sz="2000" dirty="0" smtClean="0">
                <a:latin typeface="Arial"/>
                <a:cs typeface="Arial"/>
              </a:rPr>
              <a:t>TOURNAGE - </a:t>
            </a:r>
            <a:r>
              <a:rPr lang="fr-FR" sz="2000" b="1" dirty="0" smtClean="0">
                <a:solidFill>
                  <a:srgbClr val="800000"/>
                </a:solidFill>
                <a:latin typeface="Arial"/>
                <a:cs typeface="Arial"/>
              </a:rPr>
              <a:t>FILTRES </a:t>
            </a:r>
            <a:r>
              <a:rPr lang="fr-FR" sz="2000" b="1" dirty="0">
                <a:solidFill>
                  <a:srgbClr val="800000"/>
                </a:solidFill>
                <a:latin typeface="Arial"/>
                <a:cs typeface="Arial"/>
              </a:rPr>
              <a:t>EN VERRE ET </a:t>
            </a:r>
            <a:r>
              <a:rPr lang="fr-FR" sz="2000" b="1" dirty="0" smtClean="0">
                <a:solidFill>
                  <a:srgbClr val="800000"/>
                </a:solidFill>
                <a:latin typeface="Arial"/>
                <a:cs typeface="Arial"/>
              </a:rPr>
              <a:t>EVF</a:t>
            </a:r>
            <a:endParaRPr lang="fr-FR" sz="2000" b="1" dirty="0">
              <a:solidFill>
                <a:srgbClr val="800000"/>
              </a:solidFill>
              <a:latin typeface="Arial"/>
              <a:cs typeface="Arial"/>
            </a:endParaRPr>
          </a:p>
        </p:txBody>
      </p:sp>
    </p:spTree>
    <p:extLst>
      <p:ext uri="{BB962C8B-B14F-4D97-AF65-F5344CB8AC3E}">
        <p14:creationId xmlns:p14="http://schemas.microsoft.com/office/powerpoint/2010/main" val="2137318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5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ZoneTexte 105"/>
          <p:cNvSpPr txBox="1"/>
          <p:nvPr/>
        </p:nvSpPr>
        <p:spPr>
          <a:xfrm>
            <a:off x="3896436" y="1204651"/>
            <a:ext cx="564081" cy="509883"/>
          </a:xfrm>
          <a:prstGeom prst="rect">
            <a:avLst/>
          </a:prstGeom>
          <a:noFill/>
        </p:spPr>
        <p:txBody>
          <a:bodyPr wrap="square" lIns="0" tIns="0" rIns="0" bIns="0" rtlCol="0">
            <a:spAutoFit/>
          </a:bodyPr>
          <a:lstStyle/>
          <a:p>
            <a:pPr algn="ctr">
              <a:lnSpc>
                <a:spcPct val="120000"/>
              </a:lnSpc>
            </a:pPr>
            <a:r>
              <a:rPr lang="fr-FR" sz="1400" dirty="0" smtClean="0">
                <a:solidFill>
                  <a:srgbClr val="000000"/>
                </a:solidFill>
                <a:latin typeface="Arial"/>
                <a:cs typeface="Arial"/>
              </a:rPr>
              <a:t>Filtre avant</a:t>
            </a:r>
            <a:endParaRPr lang="fr-FR" sz="1400" dirty="0">
              <a:solidFill>
                <a:srgbClr val="000000"/>
              </a:solidFill>
              <a:latin typeface="Arial"/>
              <a:cs typeface="Arial"/>
            </a:endParaRPr>
          </a:p>
        </p:txBody>
      </p:sp>
      <p:sp>
        <p:nvSpPr>
          <p:cNvPr id="107" name="ZoneTexte 106"/>
          <p:cNvSpPr txBox="1"/>
          <p:nvPr/>
        </p:nvSpPr>
        <p:spPr>
          <a:xfrm>
            <a:off x="3668886" y="879009"/>
            <a:ext cx="1484308" cy="287258"/>
          </a:xfrm>
          <a:prstGeom prst="rect">
            <a:avLst/>
          </a:prstGeom>
          <a:noFill/>
        </p:spPr>
        <p:txBody>
          <a:bodyPr wrap="square" lIns="0" tIns="0" rIns="0" bIns="0" rtlCol="0">
            <a:spAutoFit/>
          </a:bodyPr>
          <a:lstStyle/>
          <a:p>
            <a:pPr algn="ctr">
              <a:lnSpc>
                <a:spcPct val="120000"/>
              </a:lnSpc>
            </a:pPr>
            <a:r>
              <a:rPr lang="fr-FR" sz="1600" dirty="0" smtClean="0">
                <a:solidFill>
                  <a:srgbClr val="000000"/>
                </a:solidFill>
                <a:latin typeface="Arial"/>
                <a:cs typeface="Arial"/>
              </a:rPr>
              <a:t>Filtre en verre</a:t>
            </a:r>
            <a:endParaRPr lang="fr-FR" sz="1600" dirty="0">
              <a:solidFill>
                <a:srgbClr val="000000"/>
              </a:solidFill>
              <a:latin typeface="Arial"/>
              <a:cs typeface="Arial"/>
            </a:endParaRPr>
          </a:p>
        </p:txBody>
      </p:sp>
      <p:sp>
        <p:nvSpPr>
          <p:cNvPr id="109" name="ZoneTexte 108"/>
          <p:cNvSpPr txBox="1"/>
          <p:nvPr/>
        </p:nvSpPr>
        <p:spPr>
          <a:xfrm>
            <a:off x="6527801" y="1848145"/>
            <a:ext cx="888999" cy="549381"/>
          </a:xfrm>
          <a:prstGeom prst="rect">
            <a:avLst/>
          </a:prstGeom>
          <a:noFill/>
        </p:spPr>
        <p:txBody>
          <a:bodyPr wrap="square" lIns="0" tIns="0" rIns="0" bIns="0" rtlCol="0">
            <a:spAutoFit/>
          </a:bodyPr>
          <a:lstStyle/>
          <a:p>
            <a:pPr algn="ctr">
              <a:lnSpc>
                <a:spcPct val="130000"/>
              </a:lnSpc>
            </a:pPr>
            <a:r>
              <a:rPr lang="fr-FR" sz="1400" dirty="0" smtClean="0">
                <a:solidFill>
                  <a:srgbClr val="000000"/>
                </a:solidFill>
                <a:latin typeface="Arial"/>
                <a:cs typeface="Arial"/>
              </a:rPr>
              <a:t>Moniteurs HD</a:t>
            </a:r>
            <a:endParaRPr lang="fr-FR" sz="1100" dirty="0">
              <a:solidFill>
                <a:srgbClr val="000000"/>
              </a:solidFill>
              <a:latin typeface="Arial"/>
              <a:cs typeface="Arial"/>
            </a:endParaRPr>
          </a:p>
        </p:txBody>
      </p:sp>
      <p:sp>
        <p:nvSpPr>
          <p:cNvPr id="110" name="ZoneTexte 109"/>
          <p:cNvSpPr txBox="1"/>
          <p:nvPr/>
        </p:nvSpPr>
        <p:spPr>
          <a:xfrm>
            <a:off x="7723626" y="1833030"/>
            <a:ext cx="921532" cy="867930"/>
          </a:xfrm>
          <a:prstGeom prst="rect">
            <a:avLst/>
          </a:prstGeom>
          <a:noFill/>
        </p:spPr>
        <p:txBody>
          <a:bodyPr wrap="square" lIns="0" tIns="0" rIns="0" bIns="0" rtlCol="0">
            <a:spAutoFit/>
          </a:bodyPr>
          <a:lstStyle/>
          <a:p>
            <a:pPr algn="ctr">
              <a:lnSpc>
                <a:spcPct val="130000"/>
              </a:lnSpc>
            </a:pPr>
            <a:r>
              <a:rPr lang="fr-FR" sz="1400" dirty="0" smtClean="0">
                <a:solidFill>
                  <a:srgbClr val="000000"/>
                </a:solidFill>
                <a:latin typeface="Arial"/>
                <a:cs typeface="Arial"/>
              </a:rPr>
              <a:t>Moniteurs 4K</a:t>
            </a:r>
            <a:endParaRPr lang="fr-FR" sz="1400" dirty="0">
              <a:solidFill>
                <a:srgbClr val="000000"/>
              </a:solidFill>
              <a:latin typeface="Arial"/>
              <a:cs typeface="Arial"/>
            </a:endParaRPr>
          </a:p>
          <a:p>
            <a:pPr algn="ctr">
              <a:lnSpc>
                <a:spcPct val="130000"/>
              </a:lnSpc>
            </a:pPr>
            <a:endParaRPr lang="fr-FR" sz="1600" dirty="0" smtClean="0">
              <a:solidFill>
                <a:srgbClr val="000000"/>
              </a:solidFill>
              <a:latin typeface="Arial"/>
              <a:cs typeface="Arial"/>
            </a:endParaRPr>
          </a:p>
        </p:txBody>
      </p: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 name="Rectangle 7"/>
          <p:cNvSpPr/>
          <p:nvPr/>
        </p:nvSpPr>
        <p:spPr>
          <a:xfrm>
            <a:off x="6679050" y="2623980"/>
            <a:ext cx="560917" cy="306076"/>
          </a:xfrm>
          <a:prstGeom prst="rect">
            <a:avLst/>
          </a:prstGeom>
          <a:solidFill>
            <a:schemeClr val="bg2">
              <a:lumMod val="25000"/>
            </a:schemeClr>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18" name="Rectangle 17"/>
          <p:cNvSpPr/>
          <p:nvPr/>
        </p:nvSpPr>
        <p:spPr>
          <a:xfrm rot="16200000">
            <a:off x="4231698" y="2879070"/>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9" name="Rectangle 18"/>
          <p:cNvSpPr/>
          <p:nvPr/>
        </p:nvSpPr>
        <p:spPr>
          <a:xfrm rot="16200000">
            <a:off x="4166927" y="2879071"/>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54" name="Connecteur droit 53"/>
          <p:cNvCxnSpPr/>
          <p:nvPr/>
        </p:nvCxnSpPr>
        <p:spPr>
          <a:xfrm>
            <a:off x="6958443" y="3059139"/>
            <a:ext cx="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6732223" y="3598927"/>
            <a:ext cx="452440" cy="47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8" name="Trapèze 57"/>
          <p:cNvSpPr/>
          <p:nvPr/>
        </p:nvSpPr>
        <p:spPr>
          <a:xfrm>
            <a:off x="6800380" y="2860557"/>
            <a:ext cx="287187" cy="4571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2" name="Sourire 51"/>
          <p:cNvSpPr/>
          <p:nvPr/>
        </p:nvSpPr>
        <p:spPr>
          <a:xfrm>
            <a:off x="6844150" y="2663238"/>
            <a:ext cx="214842" cy="222464"/>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2" name="Rectangle 61"/>
          <p:cNvSpPr/>
          <p:nvPr/>
        </p:nvSpPr>
        <p:spPr>
          <a:xfrm>
            <a:off x="7743992" y="2476562"/>
            <a:ext cx="901166" cy="468739"/>
          </a:xfrm>
          <a:prstGeom prst="rect">
            <a:avLst/>
          </a:prstGeom>
          <a:solidFill>
            <a:schemeClr val="bg2">
              <a:lumMod val="25000"/>
            </a:schemeClr>
          </a:soli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63" name="Connecteur droit 62"/>
          <p:cNvCxnSpPr/>
          <p:nvPr/>
        </p:nvCxnSpPr>
        <p:spPr>
          <a:xfrm>
            <a:off x="8192452" y="3074384"/>
            <a:ext cx="0" cy="5715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7966232" y="3614172"/>
            <a:ext cx="452440" cy="47625"/>
          </a:xfrm>
          <a:prstGeom prst="rect">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5" name="Trapèze 64"/>
          <p:cNvSpPr/>
          <p:nvPr/>
        </p:nvSpPr>
        <p:spPr>
          <a:xfrm>
            <a:off x="7964539" y="2830046"/>
            <a:ext cx="454133" cy="91476"/>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6" name="Sourire 65"/>
          <p:cNvSpPr/>
          <p:nvPr/>
        </p:nvSpPr>
        <p:spPr>
          <a:xfrm>
            <a:off x="8006188" y="2540062"/>
            <a:ext cx="368037" cy="348185"/>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9" name="Rectangle 68"/>
          <p:cNvSpPr/>
          <p:nvPr/>
        </p:nvSpPr>
        <p:spPr>
          <a:xfrm>
            <a:off x="7740817" y="2958541"/>
            <a:ext cx="901166" cy="95458"/>
          </a:xfrm>
          <a:prstGeom prst="rect">
            <a:avLst/>
          </a:prstGeom>
          <a:solidFill>
            <a:schemeClr val="tx1">
              <a:lumMod val="85000"/>
              <a:lumOff val="15000"/>
            </a:schemeClr>
          </a:soli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70" name="Rectangle 69"/>
          <p:cNvSpPr/>
          <p:nvPr/>
        </p:nvSpPr>
        <p:spPr>
          <a:xfrm>
            <a:off x="6677984" y="2952205"/>
            <a:ext cx="560917" cy="66713"/>
          </a:xfrm>
          <a:prstGeom prst="rect">
            <a:avLst/>
          </a:prstGeom>
          <a:solidFill>
            <a:srgbClr val="262626"/>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90" name="Rectangle 89"/>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1" name="Trapèze 90"/>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95" name="Connecteur droit avec flèche 94"/>
          <p:cNvCxnSpPr/>
          <p:nvPr/>
        </p:nvCxnSpPr>
        <p:spPr>
          <a:xfrm>
            <a:off x="4262828" y="2048933"/>
            <a:ext cx="101234" cy="599089"/>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rot="16200000">
            <a:off x="4112440" y="1859936"/>
            <a:ext cx="244573" cy="225455"/>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1" name="Ellipse 110"/>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112" name="Image 111"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113" name="Connecteur droit avec flèche 112"/>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Connecteur droit avec flèche 113"/>
          <p:cNvCxnSpPr/>
          <p:nvPr/>
        </p:nvCxnSpPr>
        <p:spPr>
          <a:xfrm>
            <a:off x="6140449" y="2814761"/>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Connecteur droit avec flèche 114"/>
          <p:cNvCxnSpPr/>
          <p:nvPr/>
        </p:nvCxnSpPr>
        <p:spPr>
          <a:xfrm>
            <a:off x="7290767" y="2824523"/>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8" name="ZoneTexte 117"/>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119" name="Connecteur droit avec flèche 118"/>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flipH="1">
            <a:off x="358679" y="1789723"/>
            <a:ext cx="327120" cy="1868708"/>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74" name="Rectangle 73"/>
          <p:cNvSpPr/>
          <p:nvPr/>
        </p:nvSpPr>
        <p:spPr>
          <a:xfrm flipH="1">
            <a:off x="2990083" y="3036470"/>
            <a:ext cx="327120" cy="637005"/>
          </a:xfrm>
          <a:prstGeom prst="rect">
            <a:avLst/>
          </a:prstGeom>
          <a:blipFill rotWithShape="1">
            <a:blip r:embed="rId6"/>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78" name="Connecteur droit 7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ZoneTexte 71"/>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sp>
        <p:nvSpPr>
          <p:cNvPr id="75" name="Rectangle 74"/>
          <p:cNvSpPr/>
          <p:nvPr/>
        </p:nvSpPr>
        <p:spPr>
          <a:xfrm>
            <a:off x="112147" y="4039513"/>
            <a:ext cx="8963551" cy="933627"/>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6" name="ZoneTexte 75"/>
          <p:cNvSpPr txBox="1"/>
          <p:nvPr/>
        </p:nvSpPr>
        <p:spPr>
          <a:xfrm>
            <a:off x="211667" y="4019405"/>
            <a:ext cx="8779934" cy="915635"/>
          </a:xfrm>
          <a:prstGeom prst="rect">
            <a:avLst/>
          </a:prstGeom>
          <a:noFill/>
        </p:spPr>
        <p:txBody>
          <a:bodyPr wrap="square" rtlCol="0">
            <a:spAutoFit/>
          </a:bodyPr>
          <a:lstStyle/>
          <a:p>
            <a:pPr algn="ctr">
              <a:lnSpc>
                <a:spcPct val="120000"/>
              </a:lnSpc>
            </a:pPr>
            <a:r>
              <a:rPr lang="fr-FR" sz="1500" dirty="0" smtClean="0">
                <a:solidFill>
                  <a:prstClr val="black"/>
                </a:solidFill>
                <a:latin typeface="Arial"/>
                <a:cs typeface="Arial"/>
              </a:rPr>
              <a:t>Le </a:t>
            </a:r>
            <a:r>
              <a:rPr lang="fr-FR" sz="1500" dirty="0">
                <a:solidFill>
                  <a:prstClr val="black"/>
                </a:solidFill>
                <a:latin typeface="Arial"/>
                <a:cs typeface="Arial"/>
              </a:rPr>
              <a:t>fait d’utiliser un moniteur 4K peut générer un coût supplémentaire pour le </a:t>
            </a:r>
            <a:r>
              <a:rPr lang="fr-FR" sz="1500" dirty="0" err="1" smtClean="0">
                <a:solidFill>
                  <a:prstClr val="black"/>
                </a:solidFill>
                <a:latin typeface="Arial"/>
                <a:cs typeface="Arial"/>
              </a:rPr>
              <a:t>tournage.Mais</a:t>
            </a:r>
            <a:r>
              <a:rPr lang="fr-FR" sz="1500" dirty="0" smtClean="0">
                <a:solidFill>
                  <a:prstClr val="black"/>
                </a:solidFill>
                <a:latin typeface="Arial"/>
                <a:cs typeface="Arial"/>
              </a:rPr>
              <a:t> il est préférable d’avoir </a:t>
            </a:r>
            <a:r>
              <a:rPr lang="fr-FR" sz="1500" dirty="0">
                <a:solidFill>
                  <a:prstClr val="black"/>
                </a:solidFill>
                <a:latin typeface="Arial"/>
                <a:cs typeface="Arial"/>
              </a:rPr>
              <a:t>un moniteur 4K lors des tests </a:t>
            </a:r>
            <a:r>
              <a:rPr lang="fr-FR" sz="1500" dirty="0" smtClean="0">
                <a:solidFill>
                  <a:prstClr val="black"/>
                </a:solidFill>
                <a:latin typeface="Arial"/>
                <a:cs typeface="Arial"/>
              </a:rPr>
              <a:t>pour vérifier </a:t>
            </a:r>
            <a:r>
              <a:rPr lang="fr-FR" sz="1500" dirty="0">
                <a:solidFill>
                  <a:prstClr val="black"/>
                </a:solidFill>
                <a:latin typeface="Arial"/>
                <a:cs typeface="Arial"/>
              </a:rPr>
              <a:t>la </a:t>
            </a:r>
            <a:r>
              <a:rPr lang="fr-FR" sz="1500" dirty="0" smtClean="0">
                <a:solidFill>
                  <a:prstClr val="black"/>
                </a:solidFill>
                <a:latin typeface="Arial"/>
                <a:cs typeface="Arial"/>
              </a:rPr>
              <a:t>texture, choisir des optiques ou des filtres.</a:t>
            </a:r>
            <a:endParaRPr lang="fr-FR" sz="1500" dirty="0">
              <a:solidFill>
                <a:prstClr val="black"/>
              </a:solidFill>
              <a:latin typeface="Arial"/>
              <a:cs typeface="Arial"/>
            </a:endParaRPr>
          </a:p>
        </p:txBody>
      </p:sp>
    </p:spTree>
    <p:extLst>
      <p:ext uri="{BB962C8B-B14F-4D97-AF65-F5344CB8AC3E}">
        <p14:creationId xmlns:p14="http://schemas.microsoft.com/office/powerpoint/2010/main" val="4110868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8" grpId="0" animBg="1"/>
      <p:bldP spid="56" grpId="0" animBg="1"/>
      <p:bldP spid="58" grpId="0" animBg="1"/>
      <p:bldP spid="52" grpId="0" animBg="1"/>
      <p:bldP spid="62" grpId="0" animBg="1"/>
      <p:bldP spid="64" grpId="0" animBg="1"/>
      <p:bldP spid="65" grpId="0" animBg="1"/>
      <p:bldP spid="66" grpId="0" animBg="1"/>
      <p:bldP spid="69" grpId="0" animBg="1"/>
      <p:bldP spid="70" grpId="0" animBg="1"/>
      <p:bldP spid="75" grpId="0" animBg="1"/>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45932"/>
            <a:ext cx="9143999" cy="2527872"/>
          </a:xfrm>
          <a:prstGeom prst="rect">
            <a:avLst/>
          </a:prstGeom>
          <a:noFill/>
        </p:spPr>
        <p:txBody>
          <a:bodyPr wrap="square" rtlCol="0">
            <a:spAutoFit/>
          </a:bodyPr>
          <a:lstStyle/>
          <a:p>
            <a:pPr algn="ctr">
              <a:lnSpc>
                <a:spcPct val="140000"/>
              </a:lnSpc>
            </a:pPr>
            <a:r>
              <a:rPr lang="fr-FR" dirty="0" smtClean="0">
                <a:solidFill>
                  <a:srgbClr val="000000"/>
                </a:solidFill>
                <a:latin typeface="Arial"/>
                <a:cs typeface="Arial"/>
              </a:rPr>
              <a:t>Cette présentation comprend plusieurs diapositives</a:t>
            </a:r>
          </a:p>
          <a:p>
            <a:pPr algn="ctr">
              <a:lnSpc>
                <a:spcPct val="140000"/>
              </a:lnSpc>
            </a:pPr>
            <a:r>
              <a:rPr lang="fr-FR" dirty="0">
                <a:solidFill>
                  <a:srgbClr val="000000"/>
                </a:solidFill>
                <a:latin typeface="Arial"/>
                <a:cs typeface="Arial"/>
              </a:rPr>
              <a:t>p</a:t>
            </a:r>
            <a:r>
              <a:rPr lang="fr-FR" dirty="0" smtClean="0">
                <a:solidFill>
                  <a:srgbClr val="000000"/>
                </a:solidFill>
                <a:latin typeface="Arial"/>
                <a:cs typeface="Arial"/>
              </a:rPr>
              <a:t>rojetées à </a:t>
            </a:r>
            <a:r>
              <a:rPr lang="fr-FR" dirty="0" err="1" smtClean="0">
                <a:solidFill>
                  <a:srgbClr val="000000"/>
                </a:solidFill>
                <a:latin typeface="Arial"/>
                <a:cs typeface="Arial"/>
              </a:rPr>
              <a:t>Camerimage</a:t>
            </a:r>
            <a:r>
              <a:rPr lang="fr-FR" dirty="0" smtClean="0">
                <a:solidFill>
                  <a:srgbClr val="000000"/>
                </a:solidFill>
                <a:latin typeface="Arial"/>
                <a:cs typeface="Arial"/>
              </a:rPr>
              <a:t> 2017 lors du</a:t>
            </a:r>
          </a:p>
          <a:p>
            <a:pPr algn="ctr">
              <a:lnSpc>
                <a:spcPct val="140000"/>
              </a:lnSpc>
            </a:pPr>
            <a:endParaRPr lang="fr-FR" sz="1400" dirty="0" smtClean="0">
              <a:solidFill>
                <a:srgbClr val="800000"/>
              </a:solidFill>
              <a:latin typeface="Arial"/>
              <a:cs typeface="Arial"/>
            </a:endParaRPr>
          </a:p>
          <a:p>
            <a:pPr algn="ctr">
              <a:lnSpc>
                <a:spcPct val="140000"/>
              </a:lnSpc>
            </a:pPr>
            <a:r>
              <a:rPr lang="fr-FR" sz="2400" dirty="0" smtClean="0">
                <a:solidFill>
                  <a:srgbClr val="800000"/>
                </a:solidFill>
                <a:latin typeface="Arial"/>
                <a:cs typeface="Arial"/>
              </a:rPr>
              <a:t>PANEL ASC / IMAGO</a:t>
            </a:r>
          </a:p>
          <a:p>
            <a:pPr algn="ctr">
              <a:lnSpc>
                <a:spcPct val="140000"/>
              </a:lnSpc>
            </a:pPr>
            <a:r>
              <a:rPr lang="fr-FR" sz="2000" dirty="0" smtClean="0">
                <a:solidFill>
                  <a:srgbClr val="800000"/>
                </a:solidFill>
                <a:latin typeface="Arial"/>
                <a:cs typeface="Arial"/>
              </a:rPr>
              <a:t>L’importance de la collaboration avec le D.O.P.</a:t>
            </a:r>
          </a:p>
          <a:p>
            <a:pPr algn="ctr">
              <a:lnSpc>
                <a:spcPct val="140000"/>
              </a:lnSpc>
            </a:pPr>
            <a:r>
              <a:rPr lang="fr-FR" sz="2000" dirty="0">
                <a:solidFill>
                  <a:srgbClr val="800000"/>
                </a:solidFill>
                <a:latin typeface="Arial"/>
                <a:cs typeface="Arial"/>
              </a:rPr>
              <a:t>a</a:t>
            </a:r>
            <a:r>
              <a:rPr lang="fr-FR" sz="2000" dirty="0" smtClean="0">
                <a:solidFill>
                  <a:srgbClr val="800000"/>
                </a:solidFill>
                <a:latin typeface="Arial"/>
                <a:cs typeface="Arial"/>
              </a:rPr>
              <a:t>u-delà des frontières</a:t>
            </a:r>
            <a:endParaRPr lang="fr-FR" sz="2000" dirty="0">
              <a:solidFill>
                <a:srgbClr val="800000"/>
              </a:solidFill>
              <a:latin typeface="Arial"/>
              <a:cs typeface="Arial"/>
            </a:endParaRPr>
          </a:p>
        </p:txBody>
      </p:sp>
      <p:sp>
        <p:nvSpPr>
          <p:cNvPr id="3" name="Rectangle 2"/>
          <p:cNvSpPr/>
          <p:nvPr/>
        </p:nvSpPr>
        <p:spPr>
          <a:xfrm>
            <a:off x="4809067" y="4572014"/>
            <a:ext cx="2878666" cy="5418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5926" y="2997200"/>
            <a:ext cx="2643614" cy="19515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71990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ZoneTexte 108"/>
          <p:cNvSpPr txBox="1"/>
          <p:nvPr/>
        </p:nvSpPr>
        <p:spPr>
          <a:xfrm>
            <a:off x="6392735" y="1661871"/>
            <a:ext cx="1063141" cy="691152"/>
          </a:xfrm>
          <a:prstGeom prst="rect">
            <a:avLst/>
          </a:prstGeom>
          <a:solidFill>
            <a:srgbClr val="FFF8E0"/>
          </a:solidFill>
          <a:ln w="19050" cmpd="sng">
            <a:solidFill>
              <a:srgbClr val="000000"/>
            </a:solidFill>
          </a:ln>
          <a:effectLst>
            <a:outerShdw blurRad="50800" dist="38100" dir="2700000" algn="tl" rotWithShape="0">
              <a:prstClr val="black">
                <a:alpha val="40000"/>
              </a:prstClr>
            </a:outerShdw>
          </a:effectLst>
        </p:spPr>
        <p:txBody>
          <a:bodyPr wrap="square" lIns="0" tIns="0" rIns="0" bIns="140400" rtlCol="0">
            <a:spAutoFit/>
          </a:bodyPr>
          <a:lstStyle/>
          <a:p>
            <a:pPr algn="ctr">
              <a:lnSpc>
                <a:spcPct val="130000"/>
              </a:lnSpc>
            </a:pPr>
            <a:r>
              <a:rPr lang="fr-FR" sz="1400" b="1" dirty="0" smtClean="0">
                <a:solidFill>
                  <a:srgbClr val="000000"/>
                </a:solidFill>
                <a:latin typeface="Arial"/>
                <a:cs typeface="Arial"/>
              </a:rPr>
              <a:t>Moniteurs</a:t>
            </a:r>
          </a:p>
          <a:p>
            <a:pPr algn="ctr">
              <a:lnSpc>
                <a:spcPct val="130000"/>
              </a:lnSpc>
            </a:pPr>
            <a:r>
              <a:rPr lang="fr-FR" sz="1400" b="1" dirty="0" smtClean="0">
                <a:solidFill>
                  <a:srgbClr val="000000"/>
                </a:solidFill>
                <a:latin typeface="Arial"/>
                <a:cs typeface="Arial"/>
              </a:rPr>
              <a:t>HD</a:t>
            </a:r>
            <a:endParaRPr lang="fr-FR" sz="1100" b="1" dirty="0">
              <a:solidFill>
                <a:srgbClr val="000000"/>
              </a:solidFill>
              <a:latin typeface="Arial"/>
              <a:cs typeface="Arial"/>
            </a:endParaRPr>
          </a:p>
        </p:txBody>
      </p:sp>
      <p:sp>
        <p:nvSpPr>
          <p:cNvPr id="4" name="Rectangle 3"/>
          <p:cNvSpPr/>
          <p:nvPr/>
        </p:nvSpPr>
        <p:spPr>
          <a:xfrm>
            <a:off x="4422600" y="2836333"/>
            <a:ext cx="419976" cy="149043"/>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Trapèze 4"/>
          <p:cNvSpPr/>
          <p:nvPr/>
        </p:nvSpPr>
        <p:spPr>
          <a:xfrm rot="5400000">
            <a:off x="4201755" y="2815625"/>
            <a:ext cx="270058" cy="17163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 name="Rectangle 7"/>
          <p:cNvSpPr/>
          <p:nvPr/>
        </p:nvSpPr>
        <p:spPr>
          <a:xfrm>
            <a:off x="6679050" y="2623980"/>
            <a:ext cx="560917" cy="306076"/>
          </a:xfrm>
          <a:prstGeom prst="rect">
            <a:avLst/>
          </a:prstGeom>
          <a:solidFill>
            <a:schemeClr val="bg2">
              <a:lumMod val="25000"/>
            </a:schemeClr>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2"/>
          <p:cNvSpPr/>
          <p:nvPr/>
        </p:nvSpPr>
        <p:spPr>
          <a:xfrm>
            <a:off x="4740973" y="2707145"/>
            <a:ext cx="584200" cy="35034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3" name="Connecteur droit 12"/>
          <p:cNvCxnSpPr/>
          <p:nvPr/>
        </p:nvCxnSpPr>
        <p:spPr>
          <a:xfrm flipH="1">
            <a:off x="4677476" y="3155913"/>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045772" y="3162263"/>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460517" y="2847976"/>
            <a:ext cx="419101" cy="123111"/>
          </a:xfrm>
          <a:prstGeom prst="rect">
            <a:avLst/>
          </a:prstGeom>
          <a:noFill/>
        </p:spPr>
        <p:txBody>
          <a:bodyPr wrap="square" lIns="0" tIns="0" rIns="0" bIns="0" rtlCol="0">
            <a:spAutoFit/>
          </a:bodyPr>
          <a:lstStyle/>
          <a:p>
            <a:r>
              <a:rPr lang="fr-FR" sz="800" dirty="0" smtClean="0">
                <a:solidFill>
                  <a:srgbClr val="FFFFFF"/>
                </a:solidFill>
                <a:latin typeface="Arial"/>
                <a:cs typeface="Arial"/>
              </a:rPr>
              <a:t>Lens</a:t>
            </a:r>
            <a:endParaRPr lang="fr-FR" sz="800" dirty="0">
              <a:solidFill>
                <a:srgbClr val="FFFFFF"/>
              </a:solidFill>
              <a:latin typeface="Arial"/>
              <a:cs typeface="Arial"/>
            </a:endParaRPr>
          </a:p>
        </p:txBody>
      </p:sp>
      <p:sp>
        <p:nvSpPr>
          <p:cNvPr id="18" name="Rectangle 17"/>
          <p:cNvSpPr/>
          <p:nvPr/>
        </p:nvSpPr>
        <p:spPr>
          <a:xfrm rot="16200000">
            <a:off x="4231698" y="2879070"/>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9" name="Rectangle 18"/>
          <p:cNvSpPr/>
          <p:nvPr/>
        </p:nvSpPr>
        <p:spPr>
          <a:xfrm rot="16200000">
            <a:off x="4166927" y="2879071"/>
            <a:ext cx="311113" cy="45721"/>
          </a:xfrm>
          <a:prstGeom prst="rect">
            <a:avLst/>
          </a:prstGeom>
          <a:blipFill rotWithShape="1">
            <a:blip r:embed="rId2"/>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4" name="Forme libre 23"/>
          <p:cNvSpPr/>
          <p:nvPr/>
        </p:nvSpPr>
        <p:spPr>
          <a:xfrm>
            <a:off x="2247048" y="2965314"/>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Sourire 10"/>
          <p:cNvSpPr/>
          <p:nvPr/>
        </p:nvSpPr>
        <p:spPr>
          <a:xfrm>
            <a:off x="2286701" y="2691344"/>
            <a:ext cx="296334" cy="296332"/>
          </a:xfrm>
          <a:prstGeom prst="smileyFac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25" name="Connecteur droit 24"/>
          <p:cNvCxnSpPr/>
          <p:nvPr/>
        </p:nvCxnSpPr>
        <p:spPr>
          <a:xfrm flipH="1">
            <a:off x="3690048" y="2249907"/>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3321753"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3690049" y="3152738"/>
            <a:ext cx="355597" cy="511213"/>
          </a:xfrm>
          <a:prstGeom prst="line">
            <a:avLst/>
          </a:prstGeom>
        </p:spPr>
        <p:style>
          <a:lnRef idx="2">
            <a:schemeClr val="accent1"/>
          </a:lnRef>
          <a:fillRef idx="0">
            <a:schemeClr val="accent1"/>
          </a:fillRef>
          <a:effectRef idx="1">
            <a:schemeClr val="accent1"/>
          </a:effectRef>
          <a:fontRef idx="minor">
            <a:schemeClr val="tx1"/>
          </a:fontRef>
        </p:style>
      </p:cxnSp>
      <p:sp>
        <p:nvSpPr>
          <p:cNvPr id="6" name="Trapèze 5"/>
          <p:cNvSpPr/>
          <p:nvPr/>
        </p:nvSpPr>
        <p:spPr>
          <a:xfrm rot="3604305">
            <a:off x="3352232" y="2120142"/>
            <a:ext cx="491721"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0" name="Trapèze 9"/>
          <p:cNvSpPr/>
          <p:nvPr/>
        </p:nvSpPr>
        <p:spPr>
          <a:xfrm rot="3604305">
            <a:off x="3036893" y="2249734"/>
            <a:ext cx="748743" cy="163483"/>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1" name="Rectangle 30"/>
          <p:cNvSpPr/>
          <p:nvPr/>
        </p:nvSpPr>
        <p:spPr>
          <a:xfrm>
            <a:off x="4938349" y="3079479"/>
            <a:ext cx="214845" cy="1237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32" name="Connecteur droit 31"/>
          <p:cNvCxnSpPr/>
          <p:nvPr/>
        </p:nvCxnSpPr>
        <p:spPr>
          <a:xfrm>
            <a:off x="5069048" y="3108250"/>
            <a:ext cx="332321" cy="6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344464" y="2501042"/>
            <a:ext cx="1" cy="931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1184962" y="3429621"/>
            <a:ext cx="159502" cy="23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1344464" y="3432486"/>
            <a:ext cx="159502" cy="231465"/>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4400000">
            <a:off x="2898489" y="2327737"/>
            <a:ext cx="795734" cy="139379"/>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5" name="Rectangle 44"/>
          <p:cNvSpPr/>
          <p:nvPr/>
        </p:nvSpPr>
        <p:spPr>
          <a:xfrm>
            <a:off x="2286701" y="3358287"/>
            <a:ext cx="270937" cy="302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6" name="Forme libre 45"/>
          <p:cNvSpPr/>
          <p:nvPr/>
        </p:nvSpPr>
        <p:spPr>
          <a:xfrm>
            <a:off x="2628543" y="3254376"/>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7" name="Forme libre 46"/>
          <p:cNvSpPr/>
          <p:nvPr/>
        </p:nvSpPr>
        <p:spPr>
          <a:xfrm>
            <a:off x="2423102" y="3254376"/>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44" name="Forme libre 43"/>
          <p:cNvSpPr/>
          <p:nvPr/>
        </p:nvSpPr>
        <p:spPr>
          <a:xfrm>
            <a:off x="2247194" y="3067051"/>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7" name="Trapèze 6"/>
          <p:cNvSpPr/>
          <p:nvPr/>
        </p:nvSpPr>
        <p:spPr>
          <a:xfrm rot="17759370">
            <a:off x="1261845" y="2440354"/>
            <a:ext cx="328825" cy="261824"/>
          </a:xfrm>
          <a:prstGeom prst="trapezoid">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54" name="Connecteur droit 53"/>
          <p:cNvCxnSpPr/>
          <p:nvPr/>
        </p:nvCxnSpPr>
        <p:spPr>
          <a:xfrm>
            <a:off x="6958443" y="3059139"/>
            <a:ext cx="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6732223" y="3598927"/>
            <a:ext cx="452440" cy="47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8" name="Trapèze 57"/>
          <p:cNvSpPr/>
          <p:nvPr/>
        </p:nvSpPr>
        <p:spPr>
          <a:xfrm>
            <a:off x="6800380" y="2860557"/>
            <a:ext cx="287187" cy="4571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2" name="Sourire 51"/>
          <p:cNvSpPr/>
          <p:nvPr/>
        </p:nvSpPr>
        <p:spPr>
          <a:xfrm>
            <a:off x="6844150" y="2663238"/>
            <a:ext cx="214842" cy="222464"/>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2" name="Rectangle 61"/>
          <p:cNvSpPr/>
          <p:nvPr/>
        </p:nvSpPr>
        <p:spPr>
          <a:xfrm>
            <a:off x="7743992" y="2476562"/>
            <a:ext cx="901166" cy="468739"/>
          </a:xfrm>
          <a:prstGeom prst="rect">
            <a:avLst/>
          </a:prstGeom>
          <a:solidFill>
            <a:schemeClr val="bg2">
              <a:lumMod val="25000"/>
            </a:schemeClr>
          </a:soli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63" name="Connecteur droit 62"/>
          <p:cNvCxnSpPr/>
          <p:nvPr/>
        </p:nvCxnSpPr>
        <p:spPr>
          <a:xfrm>
            <a:off x="8192452" y="3074384"/>
            <a:ext cx="0" cy="5715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7966232" y="3614172"/>
            <a:ext cx="452440" cy="47625"/>
          </a:xfrm>
          <a:prstGeom prst="rect">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5" name="Trapèze 64"/>
          <p:cNvSpPr/>
          <p:nvPr/>
        </p:nvSpPr>
        <p:spPr>
          <a:xfrm>
            <a:off x="7964539" y="2830046"/>
            <a:ext cx="454133" cy="91476"/>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6" name="Sourire 65"/>
          <p:cNvSpPr/>
          <p:nvPr/>
        </p:nvSpPr>
        <p:spPr>
          <a:xfrm>
            <a:off x="8006188" y="2540062"/>
            <a:ext cx="368037" cy="348185"/>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9" name="Rectangle 68"/>
          <p:cNvSpPr/>
          <p:nvPr/>
        </p:nvSpPr>
        <p:spPr>
          <a:xfrm>
            <a:off x="7740817" y="2958541"/>
            <a:ext cx="901166" cy="95458"/>
          </a:xfrm>
          <a:prstGeom prst="rect">
            <a:avLst/>
          </a:prstGeom>
          <a:solidFill>
            <a:schemeClr val="tx1">
              <a:lumMod val="85000"/>
              <a:lumOff val="15000"/>
            </a:schemeClr>
          </a:soli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70" name="Rectangle 69"/>
          <p:cNvSpPr/>
          <p:nvPr/>
        </p:nvSpPr>
        <p:spPr>
          <a:xfrm>
            <a:off x="6677984" y="2952205"/>
            <a:ext cx="560917" cy="66713"/>
          </a:xfrm>
          <a:prstGeom prst="rect">
            <a:avLst/>
          </a:prstGeom>
          <a:solidFill>
            <a:srgbClr val="262626"/>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3" name="Rectangle 72"/>
          <p:cNvSpPr/>
          <p:nvPr/>
        </p:nvSpPr>
        <p:spPr>
          <a:xfrm rot="6825072">
            <a:off x="1378313" y="2605864"/>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80" name="Rectangle 79"/>
          <p:cNvSpPr/>
          <p:nvPr/>
        </p:nvSpPr>
        <p:spPr>
          <a:xfrm>
            <a:off x="322759" y="3679078"/>
            <a:ext cx="8533387" cy="123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101" name="Image 100" descr="Capture d’écran 2014-11-20 à 13.29.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5081" y="2824523"/>
            <a:ext cx="281854" cy="175780"/>
          </a:xfrm>
          <a:prstGeom prst="rect">
            <a:avLst/>
          </a:prstGeom>
          <a:ln>
            <a:solidFill>
              <a:srgbClr val="FF0000"/>
            </a:solidFill>
          </a:ln>
        </p:spPr>
      </p:pic>
      <p:sp>
        <p:nvSpPr>
          <p:cNvPr id="90" name="Rectangle 89"/>
          <p:cNvSpPr/>
          <p:nvPr/>
        </p:nvSpPr>
        <p:spPr>
          <a:xfrm>
            <a:off x="4685937" y="2602444"/>
            <a:ext cx="194737" cy="95176"/>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1" name="Trapèze 90"/>
          <p:cNvSpPr/>
          <p:nvPr/>
        </p:nvSpPr>
        <p:spPr>
          <a:xfrm rot="16200000">
            <a:off x="4780435" y="2627736"/>
            <a:ext cx="140757" cy="45719"/>
          </a:xfrm>
          <a:prstGeom prst="trapezoid">
            <a:avLst/>
          </a:prstGeom>
          <a:solidFill>
            <a:srgbClr val="4A45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1" name="Ellipse 110"/>
          <p:cNvSpPr/>
          <p:nvPr/>
        </p:nvSpPr>
        <p:spPr>
          <a:xfrm>
            <a:off x="5532032" y="811563"/>
            <a:ext cx="821627" cy="762000"/>
          </a:xfrm>
          <a:prstGeom prst="ellipse">
            <a:avLst/>
          </a:prstGeom>
          <a:solidFill>
            <a:schemeClr val="bg1">
              <a:lumMod val="65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Calibri"/>
            </a:endParaRPr>
          </a:p>
        </p:txBody>
      </p:sp>
      <p:pic>
        <p:nvPicPr>
          <p:cNvPr id="112" name="Image 111"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566952" y="1012100"/>
            <a:ext cx="730727" cy="366732"/>
          </a:xfrm>
          <a:prstGeom prst="rect">
            <a:avLst/>
          </a:prstGeom>
          <a:scene3d>
            <a:camera prst="perspectiveLeft"/>
            <a:lightRig rig="threePt" dir="t"/>
          </a:scene3d>
        </p:spPr>
      </p:pic>
      <p:cxnSp>
        <p:nvCxnSpPr>
          <p:cNvPr id="113" name="Connecteur droit avec flèche 112"/>
          <p:cNvCxnSpPr/>
          <p:nvPr/>
        </p:nvCxnSpPr>
        <p:spPr>
          <a:xfrm flipV="1">
            <a:off x="5932065" y="1701800"/>
            <a:ext cx="0" cy="727868"/>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Connecteur droit avec flèche 113"/>
          <p:cNvCxnSpPr/>
          <p:nvPr/>
        </p:nvCxnSpPr>
        <p:spPr>
          <a:xfrm>
            <a:off x="6140449" y="2814761"/>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Connecteur droit avec flèche 114"/>
          <p:cNvCxnSpPr/>
          <p:nvPr/>
        </p:nvCxnSpPr>
        <p:spPr>
          <a:xfrm>
            <a:off x="7290767" y="2824523"/>
            <a:ext cx="429684" cy="0"/>
          </a:xfrm>
          <a:prstGeom prst="straightConnector1">
            <a:avLst/>
          </a:prstGeom>
          <a:ln w="5715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8" name="ZoneTexte 117"/>
          <p:cNvSpPr txBox="1"/>
          <p:nvPr/>
        </p:nvSpPr>
        <p:spPr>
          <a:xfrm>
            <a:off x="5334272" y="2177866"/>
            <a:ext cx="969022" cy="753439"/>
          </a:xfrm>
          <a:prstGeom prst="rect">
            <a:avLst/>
          </a:prstGeom>
          <a:solidFill>
            <a:srgbClr val="FF6600"/>
          </a:solidFill>
          <a:ln w="19050" cmpd="sng">
            <a:noFill/>
          </a:ln>
        </p:spPr>
        <p:txBody>
          <a:bodyPr wrap="square" lIns="108000" tIns="79200" rIns="108000" bIns="162000" rtlCol="0">
            <a:spAutoFit/>
          </a:bodyPr>
          <a:lstStyle/>
          <a:p>
            <a:pPr algn="ctr">
              <a:lnSpc>
                <a:spcPct val="120000"/>
              </a:lnSpc>
            </a:pPr>
            <a:r>
              <a:rPr lang="fr-FR" sz="1400" b="1" dirty="0" err="1" smtClean="0">
                <a:solidFill>
                  <a:srgbClr val="000000"/>
                </a:solidFill>
                <a:latin typeface="Arial"/>
                <a:cs typeface="Arial"/>
              </a:rPr>
              <a:t>DeBayer</a:t>
            </a:r>
            <a:r>
              <a:rPr lang="fr-FR" sz="1400" b="1" dirty="0" smtClean="0">
                <a:solidFill>
                  <a:srgbClr val="000000"/>
                </a:solidFill>
                <a:latin typeface="Arial"/>
                <a:cs typeface="Arial"/>
              </a:rPr>
              <a:t> interne</a:t>
            </a:r>
            <a:endParaRPr lang="fr-FR" sz="1400" b="1" dirty="0">
              <a:solidFill>
                <a:srgbClr val="000000"/>
              </a:solidFill>
              <a:latin typeface="Arial"/>
              <a:cs typeface="Arial"/>
            </a:endParaRPr>
          </a:p>
        </p:txBody>
      </p:sp>
      <p:cxnSp>
        <p:nvCxnSpPr>
          <p:cNvPr id="119" name="Connecteur droit avec flèche 118"/>
          <p:cNvCxnSpPr/>
          <p:nvPr/>
        </p:nvCxnSpPr>
        <p:spPr>
          <a:xfrm flipV="1">
            <a:off x="5069048" y="2602444"/>
            <a:ext cx="332321" cy="203782"/>
          </a:xfrm>
          <a:prstGeom prst="straightConnector1">
            <a:avLst/>
          </a:prstGeom>
          <a:ln w="57150" cmpd="sng">
            <a:solidFill>
              <a:srgbClr val="00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flipH="1">
            <a:off x="358679" y="1789723"/>
            <a:ext cx="327120" cy="1868708"/>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74" name="Rectangle 73"/>
          <p:cNvSpPr/>
          <p:nvPr/>
        </p:nvSpPr>
        <p:spPr>
          <a:xfrm flipH="1">
            <a:off x="2990083" y="3036470"/>
            <a:ext cx="327120" cy="637005"/>
          </a:xfrm>
          <a:prstGeom prst="rect">
            <a:avLst/>
          </a:prstGeom>
          <a:blipFill rotWithShape="1">
            <a:blip r:embed="rId6"/>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78" name="Connecteur droit 7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Connecteur droit avec flèche 71"/>
          <p:cNvCxnSpPr/>
          <p:nvPr/>
        </p:nvCxnSpPr>
        <p:spPr>
          <a:xfrm flipV="1">
            <a:off x="4829872" y="1574801"/>
            <a:ext cx="722861" cy="924573"/>
          </a:xfrm>
          <a:prstGeom prst="straightConnector1">
            <a:avLst/>
          </a:prstGeom>
          <a:ln w="28575"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6" name="ZoneTexte 75"/>
          <p:cNvSpPr txBox="1"/>
          <p:nvPr/>
        </p:nvSpPr>
        <p:spPr>
          <a:xfrm>
            <a:off x="4059758" y="1337552"/>
            <a:ext cx="1215671" cy="777907"/>
          </a:xfrm>
          <a:prstGeom prst="rect">
            <a:avLst/>
          </a:prstGeom>
          <a:solidFill>
            <a:srgbClr val="FFF8E0"/>
          </a:solidFill>
          <a:ln w="19050" cmpd="sng">
            <a:solidFill>
              <a:schemeClr val="tx1"/>
            </a:solidFill>
          </a:ln>
          <a:effectLst>
            <a:outerShdw blurRad="50800" dist="38100" dir="2700000" algn="tl" rotWithShape="0">
              <a:prstClr val="black">
                <a:alpha val="40000"/>
              </a:prstClr>
            </a:outerShdw>
          </a:effectLst>
        </p:spPr>
        <p:txBody>
          <a:bodyPr wrap="square" lIns="0" tIns="46800" rIns="0" bIns="140400" rtlCol="0">
            <a:spAutoFit/>
          </a:bodyPr>
          <a:lstStyle/>
          <a:p>
            <a:pPr algn="ctr">
              <a:lnSpc>
                <a:spcPct val="140000"/>
              </a:lnSpc>
            </a:pPr>
            <a:r>
              <a:rPr lang="fr-FR" sz="1400" b="1" dirty="0" smtClean="0">
                <a:latin typeface="Arial"/>
                <a:cs typeface="Arial"/>
              </a:rPr>
              <a:t>Viseur électronique</a:t>
            </a:r>
            <a:endParaRPr lang="fr-FR" sz="1400" b="1" dirty="0">
              <a:latin typeface="Arial"/>
              <a:cs typeface="Arial"/>
            </a:endParaRPr>
          </a:p>
        </p:txBody>
      </p:sp>
      <p:sp>
        <p:nvSpPr>
          <p:cNvPr id="67" name="ZoneTexte 66"/>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a:t>
            </a:r>
            <a:r>
              <a:rPr lang="fr-FR" sz="2000" dirty="0" smtClean="0">
                <a:latin typeface="Arial"/>
                <a:cs typeface="Arial"/>
              </a:rPr>
              <a:t>TOURNAGE : </a:t>
            </a:r>
            <a:r>
              <a:rPr lang="fr-FR" sz="2000" b="1" dirty="0">
                <a:solidFill>
                  <a:srgbClr val="800000"/>
                </a:solidFill>
                <a:latin typeface="Arial"/>
                <a:cs typeface="Arial"/>
              </a:rPr>
              <a:t>LES </a:t>
            </a:r>
            <a:r>
              <a:rPr lang="fr-FR" sz="2000" b="1" dirty="0" smtClean="0">
                <a:solidFill>
                  <a:srgbClr val="800000"/>
                </a:solidFill>
                <a:latin typeface="Arial"/>
                <a:cs typeface="Arial"/>
              </a:rPr>
              <a:t>MONITEURS</a:t>
            </a:r>
            <a:endParaRPr lang="fr-FR" sz="2000" b="1" dirty="0">
              <a:solidFill>
                <a:srgbClr val="800000"/>
              </a:solidFill>
              <a:latin typeface="Arial"/>
              <a:cs typeface="Arial"/>
            </a:endParaRPr>
          </a:p>
        </p:txBody>
      </p:sp>
      <p:sp>
        <p:nvSpPr>
          <p:cNvPr id="86" name="ZoneTexte 85"/>
          <p:cNvSpPr txBox="1"/>
          <p:nvPr/>
        </p:nvSpPr>
        <p:spPr>
          <a:xfrm>
            <a:off x="7660881" y="1661871"/>
            <a:ext cx="1063141" cy="691152"/>
          </a:xfrm>
          <a:prstGeom prst="rect">
            <a:avLst/>
          </a:prstGeom>
          <a:solidFill>
            <a:srgbClr val="FFF8E0"/>
          </a:solidFill>
          <a:ln w="19050" cmpd="sng">
            <a:solidFill>
              <a:srgbClr val="000000"/>
            </a:solidFill>
          </a:ln>
          <a:effectLst>
            <a:outerShdw blurRad="50800" dist="38100" dir="2700000" algn="tl" rotWithShape="0">
              <a:prstClr val="black">
                <a:alpha val="40000"/>
              </a:prstClr>
            </a:outerShdw>
          </a:effectLst>
        </p:spPr>
        <p:txBody>
          <a:bodyPr wrap="square" lIns="0" tIns="0" rIns="0" bIns="140400" rtlCol="0">
            <a:spAutoFit/>
          </a:bodyPr>
          <a:lstStyle/>
          <a:p>
            <a:pPr algn="ctr">
              <a:lnSpc>
                <a:spcPct val="130000"/>
              </a:lnSpc>
            </a:pPr>
            <a:r>
              <a:rPr lang="fr-FR" sz="1400" b="1" dirty="0" smtClean="0">
                <a:solidFill>
                  <a:srgbClr val="000000"/>
                </a:solidFill>
                <a:latin typeface="Arial"/>
                <a:cs typeface="Arial"/>
              </a:rPr>
              <a:t>Moniteurs</a:t>
            </a:r>
          </a:p>
          <a:p>
            <a:pPr algn="ctr">
              <a:lnSpc>
                <a:spcPct val="130000"/>
              </a:lnSpc>
            </a:pPr>
            <a:r>
              <a:rPr lang="fr-FR" sz="1400" b="1" dirty="0" smtClean="0">
                <a:solidFill>
                  <a:srgbClr val="000000"/>
                </a:solidFill>
                <a:latin typeface="Arial"/>
                <a:cs typeface="Arial"/>
              </a:rPr>
              <a:t>HD</a:t>
            </a:r>
            <a:endParaRPr lang="fr-FR" sz="1100" b="1" dirty="0">
              <a:solidFill>
                <a:srgbClr val="000000"/>
              </a:solidFill>
              <a:latin typeface="Arial"/>
              <a:cs typeface="Arial"/>
            </a:endParaRPr>
          </a:p>
        </p:txBody>
      </p:sp>
      <p:sp>
        <p:nvSpPr>
          <p:cNvPr id="68" name="Rectangle 67"/>
          <p:cNvSpPr/>
          <p:nvPr/>
        </p:nvSpPr>
        <p:spPr>
          <a:xfrm>
            <a:off x="112147" y="4039513"/>
            <a:ext cx="8963551" cy="933627"/>
          </a:xfrm>
          <a:prstGeom prst="rect">
            <a:avLst/>
          </a:prstGeom>
          <a:solidFill>
            <a:srgbClr val="FFFFE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75" name="ZoneTexte 74"/>
          <p:cNvSpPr txBox="1"/>
          <p:nvPr/>
        </p:nvSpPr>
        <p:spPr>
          <a:xfrm>
            <a:off x="211667" y="4019405"/>
            <a:ext cx="8779934" cy="915635"/>
          </a:xfrm>
          <a:prstGeom prst="rect">
            <a:avLst/>
          </a:prstGeom>
          <a:noFill/>
        </p:spPr>
        <p:txBody>
          <a:bodyPr wrap="square" rtlCol="0">
            <a:spAutoFit/>
          </a:bodyPr>
          <a:lstStyle/>
          <a:p>
            <a:pPr algn="ctr">
              <a:lnSpc>
                <a:spcPct val="120000"/>
              </a:lnSpc>
            </a:pPr>
            <a:r>
              <a:rPr lang="fr-FR" sz="1500" dirty="0" smtClean="0">
                <a:solidFill>
                  <a:prstClr val="black"/>
                </a:solidFill>
                <a:latin typeface="Arial"/>
                <a:cs typeface="Arial"/>
              </a:rPr>
              <a:t>Le </a:t>
            </a:r>
            <a:r>
              <a:rPr lang="fr-FR" sz="1500" dirty="0">
                <a:solidFill>
                  <a:prstClr val="black"/>
                </a:solidFill>
                <a:latin typeface="Arial"/>
                <a:cs typeface="Arial"/>
              </a:rPr>
              <a:t>fait d’utiliser un moniteur 4K peut générer un coût supplémentaire pour le </a:t>
            </a:r>
            <a:r>
              <a:rPr lang="fr-FR" sz="1500" dirty="0" err="1" smtClean="0">
                <a:solidFill>
                  <a:prstClr val="black"/>
                </a:solidFill>
                <a:latin typeface="Arial"/>
                <a:cs typeface="Arial"/>
              </a:rPr>
              <a:t>tournage.Mais</a:t>
            </a:r>
            <a:r>
              <a:rPr lang="fr-FR" sz="1500" dirty="0" smtClean="0">
                <a:solidFill>
                  <a:prstClr val="black"/>
                </a:solidFill>
                <a:latin typeface="Arial"/>
                <a:cs typeface="Arial"/>
              </a:rPr>
              <a:t> il est préférable d’avoir </a:t>
            </a:r>
            <a:r>
              <a:rPr lang="fr-FR" sz="1500" dirty="0">
                <a:solidFill>
                  <a:prstClr val="black"/>
                </a:solidFill>
                <a:latin typeface="Arial"/>
                <a:cs typeface="Arial"/>
              </a:rPr>
              <a:t>un moniteur 4K lors des tests </a:t>
            </a:r>
            <a:r>
              <a:rPr lang="fr-FR" sz="1500" dirty="0" smtClean="0">
                <a:solidFill>
                  <a:prstClr val="black"/>
                </a:solidFill>
                <a:latin typeface="Arial"/>
                <a:cs typeface="Arial"/>
              </a:rPr>
              <a:t>pour vérifier </a:t>
            </a:r>
            <a:r>
              <a:rPr lang="fr-FR" sz="1500" dirty="0">
                <a:solidFill>
                  <a:prstClr val="black"/>
                </a:solidFill>
                <a:latin typeface="Arial"/>
                <a:cs typeface="Arial"/>
              </a:rPr>
              <a:t>la </a:t>
            </a:r>
            <a:r>
              <a:rPr lang="fr-FR" sz="1500" dirty="0" smtClean="0">
                <a:solidFill>
                  <a:prstClr val="black"/>
                </a:solidFill>
                <a:latin typeface="Arial"/>
                <a:cs typeface="Arial"/>
              </a:rPr>
              <a:t>texture, choisir des optiques ou des filtres.</a:t>
            </a:r>
            <a:endParaRPr lang="fr-FR" sz="1500" dirty="0">
              <a:solidFill>
                <a:prstClr val="black"/>
              </a:solidFill>
              <a:latin typeface="Arial"/>
              <a:cs typeface="Arial"/>
            </a:endParaRPr>
          </a:p>
        </p:txBody>
      </p:sp>
    </p:spTree>
    <p:extLst>
      <p:ext uri="{BB962C8B-B14F-4D97-AF65-F5344CB8AC3E}">
        <p14:creationId xmlns:p14="http://schemas.microsoft.com/office/powerpoint/2010/main" val="20980169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1440" y="1915525"/>
            <a:ext cx="419976" cy="149043"/>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Trapèze 2"/>
          <p:cNvSpPr/>
          <p:nvPr/>
        </p:nvSpPr>
        <p:spPr>
          <a:xfrm rot="5400000">
            <a:off x="5630595" y="1894817"/>
            <a:ext cx="270058" cy="17163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Rectangle 3"/>
          <p:cNvSpPr/>
          <p:nvPr/>
        </p:nvSpPr>
        <p:spPr>
          <a:xfrm>
            <a:off x="6169813" y="1786337"/>
            <a:ext cx="584200" cy="350343"/>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900" dirty="0" smtClean="0">
                <a:solidFill>
                  <a:prstClr val="white"/>
                </a:solidFill>
                <a:latin typeface="Arial"/>
                <a:cs typeface="Arial"/>
              </a:rPr>
              <a:t>CAMERA</a:t>
            </a:r>
            <a:endParaRPr lang="fr-FR" sz="900" dirty="0">
              <a:solidFill>
                <a:prstClr val="white"/>
              </a:solidFill>
              <a:latin typeface="Arial"/>
              <a:cs typeface="Arial"/>
            </a:endParaRPr>
          </a:p>
        </p:txBody>
      </p:sp>
      <p:cxnSp>
        <p:nvCxnSpPr>
          <p:cNvPr id="5" name="Connecteur droit 4"/>
          <p:cNvCxnSpPr/>
          <p:nvPr/>
        </p:nvCxnSpPr>
        <p:spPr>
          <a:xfrm flipH="1">
            <a:off x="6066626" y="2219229"/>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Connecteur droit 5"/>
          <p:cNvCxnSpPr/>
          <p:nvPr/>
        </p:nvCxnSpPr>
        <p:spPr>
          <a:xfrm>
            <a:off x="6434922" y="2225579"/>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889357" y="1927168"/>
            <a:ext cx="419101" cy="123111"/>
          </a:xfrm>
          <a:prstGeom prst="rect">
            <a:avLst/>
          </a:prstGeom>
          <a:noFill/>
        </p:spPr>
        <p:txBody>
          <a:bodyPr wrap="square" lIns="0" tIns="0" rIns="0" bIns="0" rtlCol="0">
            <a:spAutoFit/>
          </a:bodyPr>
          <a:lstStyle/>
          <a:p>
            <a:r>
              <a:rPr lang="fr-FR" sz="800" dirty="0" smtClean="0">
                <a:solidFill>
                  <a:schemeClr val="bg1"/>
                </a:solidFill>
                <a:latin typeface="Arial"/>
                <a:cs typeface="Arial"/>
              </a:rPr>
              <a:t>Lens</a:t>
            </a:r>
            <a:endParaRPr lang="fr-FR" sz="800" dirty="0">
              <a:solidFill>
                <a:schemeClr val="bg1"/>
              </a:solidFill>
              <a:latin typeface="Arial"/>
              <a:cs typeface="Arial"/>
            </a:endParaRPr>
          </a:p>
        </p:txBody>
      </p:sp>
      <p:sp>
        <p:nvSpPr>
          <p:cNvPr id="8" name="Forme libre 7"/>
          <p:cNvSpPr/>
          <p:nvPr/>
        </p:nvSpPr>
        <p:spPr>
          <a:xfrm>
            <a:off x="3636198" y="2060382"/>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Sourire 8"/>
          <p:cNvSpPr/>
          <p:nvPr/>
        </p:nvSpPr>
        <p:spPr>
          <a:xfrm>
            <a:off x="3675851" y="1786412"/>
            <a:ext cx="296334" cy="296332"/>
          </a:xfrm>
          <a:prstGeom prst="smileyFace">
            <a:avLst/>
          </a:prstGeom>
          <a:solidFill>
            <a:schemeClr val="accent6">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5" name="Rectangle 14"/>
          <p:cNvSpPr/>
          <p:nvPr/>
        </p:nvSpPr>
        <p:spPr>
          <a:xfrm>
            <a:off x="6327499" y="2142795"/>
            <a:ext cx="214845" cy="1237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6" name="Connecteur droit 15"/>
          <p:cNvCxnSpPr/>
          <p:nvPr/>
        </p:nvCxnSpPr>
        <p:spPr>
          <a:xfrm>
            <a:off x="6458198" y="2171566"/>
            <a:ext cx="332321" cy="603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733614" y="1564358"/>
            <a:ext cx="1" cy="931444"/>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H="1">
            <a:off x="2574112" y="2492937"/>
            <a:ext cx="159502" cy="231465"/>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2733614" y="2495802"/>
            <a:ext cx="159502" cy="231465"/>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675851" y="2445417"/>
            <a:ext cx="270937" cy="302799"/>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2" name="Forme libre 21"/>
          <p:cNvSpPr/>
          <p:nvPr/>
        </p:nvSpPr>
        <p:spPr>
          <a:xfrm>
            <a:off x="4017693" y="2349444"/>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3" name="Forme libre 22"/>
          <p:cNvSpPr/>
          <p:nvPr/>
        </p:nvSpPr>
        <p:spPr>
          <a:xfrm>
            <a:off x="3812252" y="2349444"/>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4" name="Forme libre 23"/>
          <p:cNvSpPr/>
          <p:nvPr/>
        </p:nvSpPr>
        <p:spPr>
          <a:xfrm>
            <a:off x="3636344" y="2162119"/>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5" name="Trapèze 24"/>
          <p:cNvSpPr/>
          <p:nvPr/>
        </p:nvSpPr>
        <p:spPr>
          <a:xfrm rot="17759370">
            <a:off x="2650995" y="1503670"/>
            <a:ext cx="328825" cy="261824"/>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7" name="Rectangle 26"/>
          <p:cNvSpPr/>
          <p:nvPr/>
        </p:nvSpPr>
        <p:spPr>
          <a:xfrm>
            <a:off x="322759" y="274239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29" name="Rectangle 28"/>
          <p:cNvSpPr/>
          <p:nvPr/>
        </p:nvSpPr>
        <p:spPr>
          <a:xfrm>
            <a:off x="6114777" y="1681636"/>
            <a:ext cx="194737" cy="95176"/>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0" name="Trapèze 29"/>
          <p:cNvSpPr/>
          <p:nvPr/>
        </p:nvSpPr>
        <p:spPr>
          <a:xfrm rot="16200000">
            <a:off x="6209275" y="1706928"/>
            <a:ext cx="140757" cy="45719"/>
          </a:xfrm>
          <a:prstGeom prst="trapezoid">
            <a:avLst/>
          </a:prstGeom>
          <a:solidFill>
            <a:srgbClr val="4A452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4" name="ZoneTexte 43"/>
          <p:cNvSpPr txBox="1"/>
          <p:nvPr/>
        </p:nvSpPr>
        <p:spPr>
          <a:xfrm>
            <a:off x="547718" y="2896648"/>
            <a:ext cx="1377713" cy="369332"/>
          </a:xfrm>
          <a:prstGeom prst="rect">
            <a:avLst/>
          </a:prstGeom>
          <a:noFill/>
        </p:spPr>
        <p:txBody>
          <a:bodyPr wrap="none" rtlCol="0">
            <a:spAutoFit/>
          </a:bodyPr>
          <a:lstStyle/>
          <a:p>
            <a:r>
              <a:rPr lang="fr-FR" dirty="0" smtClean="0">
                <a:latin typeface="Arial"/>
                <a:cs typeface="Arial"/>
              </a:rPr>
              <a:t>Paramètres  </a:t>
            </a:r>
            <a:endParaRPr lang="fr-FR" dirty="0">
              <a:latin typeface="Arial"/>
              <a:cs typeface="Arial"/>
            </a:endParaRPr>
          </a:p>
        </p:txBody>
      </p:sp>
      <p:sp>
        <p:nvSpPr>
          <p:cNvPr id="45" name="ZoneTexte 44"/>
          <p:cNvSpPr txBox="1"/>
          <p:nvPr/>
        </p:nvSpPr>
        <p:spPr>
          <a:xfrm>
            <a:off x="952556" y="3300902"/>
            <a:ext cx="3596476" cy="1415772"/>
          </a:xfrm>
          <a:prstGeom prst="rect">
            <a:avLst/>
          </a:prstGeom>
          <a:noFill/>
        </p:spPr>
        <p:txBody>
          <a:bodyPr wrap="square" rtlCol="0">
            <a:spAutoFit/>
          </a:bodyPr>
          <a:lstStyle/>
          <a:p>
            <a:pPr marL="269875" indent="-269875">
              <a:lnSpc>
                <a:spcPct val="120000"/>
              </a:lnSpc>
              <a:buClr>
                <a:srgbClr val="FF0000"/>
              </a:buClr>
              <a:buFont typeface="Arial"/>
              <a:buChar char="•"/>
            </a:pPr>
            <a:r>
              <a:rPr lang="fr-FR" sz="1200" dirty="0" smtClean="0">
                <a:latin typeface="Arial"/>
                <a:cs typeface="Arial"/>
              </a:rPr>
              <a:t>Caméra </a:t>
            </a:r>
            <a:r>
              <a:rPr lang="fr-FR" sz="1200" dirty="0">
                <a:latin typeface="Arial"/>
                <a:cs typeface="Arial"/>
              </a:rPr>
              <a:t>- type </a:t>
            </a:r>
            <a:r>
              <a:rPr lang="fr-FR" sz="1200" dirty="0" smtClean="0">
                <a:latin typeface="Arial"/>
                <a:cs typeface="Arial"/>
              </a:rPr>
              <a:t>de capteur*</a:t>
            </a:r>
            <a:endParaRPr lang="fr-FR" sz="1200" dirty="0">
              <a:latin typeface="Arial"/>
              <a:cs typeface="Arial"/>
            </a:endParaRPr>
          </a:p>
          <a:p>
            <a:pPr marL="449263" lvl="1" indent="-177800">
              <a:lnSpc>
                <a:spcPct val="120000"/>
              </a:lnSpc>
              <a:buClr>
                <a:srgbClr val="FF0000"/>
              </a:buClr>
              <a:buFont typeface="Wingdings" charset="2"/>
              <a:buChar char="ü"/>
            </a:pPr>
            <a:r>
              <a:rPr lang="fr-FR" sz="1200" dirty="0" smtClean="0">
                <a:latin typeface="Arial"/>
                <a:cs typeface="Arial"/>
              </a:rPr>
              <a:t>Spécificités du fichier d’enregistrement </a:t>
            </a:r>
          </a:p>
          <a:p>
            <a:pPr marL="449263" lvl="1" indent="-177800">
              <a:lnSpc>
                <a:spcPct val="120000"/>
              </a:lnSpc>
              <a:buClr>
                <a:srgbClr val="FF0000"/>
              </a:buClr>
              <a:buFont typeface="Wingdings" charset="2"/>
              <a:buChar char="ü"/>
            </a:pPr>
            <a:r>
              <a:rPr lang="fr-FR" sz="1200" dirty="0" smtClean="0">
                <a:latin typeface="Arial"/>
                <a:cs typeface="Arial"/>
              </a:rPr>
              <a:t>Réglages (Gamma/netteté/OLPF</a:t>
            </a:r>
            <a:r>
              <a:rPr lang="mr-IN" sz="1200" dirty="0" smtClean="0">
                <a:latin typeface="Arial"/>
                <a:cs typeface="Arial"/>
              </a:rPr>
              <a:t>…</a:t>
            </a:r>
            <a:r>
              <a:rPr lang="fr-FR" sz="1200" dirty="0" smtClean="0">
                <a:latin typeface="Arial"/>
                <a:cs typeface="Arial"/>
              </a:rPr>
              <a:t>)</a:t>
            </a:r>
          </a:p>
          <a:p>
            <a:pPr marL="449263" lvl="1" indent="-177800">
              <a:lnSpc>
                <a:spcPct val="120000"/>
              </a:lnSpc>
              <a:buClr>
                <a:srgbClr val="FF0000"/>
              </a:buClr>
              <a:buFont typeface="Wingdings" charset="2"/>
              <a:buChar char="ü"/>
            </a:pPr>
            <a:r>
              <a:rPr lang="fr-FR" sz="1200" dirty="0" smtClean="0">
                <a:latin typeface="Arial"/>
                <a:cs typeface="Arial"/>
              </a:rPr>
              <a:t>Réduction de bruit</a:t>
            </a:r>
          </a:p>
          <a:p>
            <a:pPr marL="269875" indent="-269875">
              <a:lnSpc>
                <a:spcPct val="120000"/>
              </a:lnSpc>
              <a:buClr>
                <a:srgbClr val="FF0000"/>
              </a:buClr>
              <a:buFont typeface="Arial"/>
              <a:buChar char="•"/>
            </a:pPr>
            <a:r>
              <a:rPr lang="fr-FR" sz="1200" dirty="0" smtClean="0">
                <a:latin typeface="Arial"/>
                <a:cs typeface="Arial"/>
              </a:rPr>
              <a:t>Optique et ouverture</a:t>
            </a:r>
          </a:p>
          <a:p>
            <a:pPr marL="269875" indent="-269875">
              <a:lnSpc>
                <a:spcPct val="120000"/>
              </a:lnSpc>
              <a:buClr>
                <a:srgbClr val="FF0000"/>
              </a:buClr>
              <a:buFont typeface="Arial"/>
              <a:buChar char="•"/>
            </a:pPr>
            <a:r>
              <a:rPr lang="fr-FR" sz="1200" dirty="0" smtClean="0">
                <a:latin typeface="Arial"/>
                <a:cs typeface="Arial"/>
              </a:rPr>
              <a:t>Filtres en verre</a:t>
            </a:r>
          </a:p>
        </p:txBody>
      </p:sp>
      <p:sp>
        <p:nvSpPr>
          <p:cNvPr id="46" name="ZoneTexte 45"/>
          <p:cNvSpPr txBox="1"/>
          <p:nvPr/>
        </p:nvSpPr>
        <p:spPr>
          <a:xfrm>
            <a:off x="4734098" y="3300902"/>
            <a:ext cx="4286809" cy="1415772"/>
          </a:xfrm>
          <a:prstGeom prst="rect">
            <a:avLst/>
          </a:prstGeom>
          <a:noFill/>
        </p:spPr>
        <p:txBody>
          <a:bodyPr wrap="square" rtlCol="0">
            <a:spAutoFit/>
          </a:bodyPr>
          <a:lstStyle/>
          <a:p>
            <a:pPr marL="182563" indent="-182563">
              <a:lnSpc>
                <a:spcPct val="120000"/>
              </a:lnSpc>
              <a:buClr>
                <a:srgbClr val="FF0000"/>
              </a:buClr>
              <a:buFont typeface="Arial"/>
              <a:buChar char="•"/>
            </a:pPr>
            <a:r>
              <a:rPr lang="fr-FR" sz="1200" dirty="0" smtClean="0">
                <a:latin typeface="Arial"/>
                <a:cs typeface="Arial"/>
              </a:rPr>
              <a:t>Type d’éclairage</a:t>
            </a:r>
          </a:p>
          <a:p>
            <a:pPr marL="182563" indent="-182563">
              <a:lnSpc>
                <a:spcPct val="120000"/>
              </a:lnSpc>
              <a:buClr>
                <a:srgbClr val="FF0000"/>
              </a:buClr>
              <a:buFont typeface="Arial"/>
              <a:buChar char="•"/>
            </a:pPr>
            <a:r>
              <a:rPr lang="fr-FR" sz="1200" dirty="0" smtClean="0">
                <a:latin typeface="Arial"/>
                <a:cs typeface="Arial"/>
              </a:rPr>
              <a:t>Projecteurs - type/diffusion</a:t>
            </a:r>
          </a:p>
          <a:p>
            <a:pPr marL="182563" indent="-182563">
              <a:lnSpc>
                <a:spcPct val="120000"/>
              </a:lnSpc>
              <a:buClr>
                <a:srgbClr val="FF0000"/>
              </a:buClr>
              <a:buFont typeface="Arial"/>
              <a:buChar char="•"/>
            </a:pPr>
            <a:r>
              <a:rPr lang="fr-FR" sz="1200" dirty="0" smtClean="0">
                <a:latin typeface="Arial"/>
                <a:cs typeface="Arial"/>
              </a:rPr>
              <a:t>Texture de la peau/ Maquillage</a:t>
            </a:r>
          </a:p>
          <a:p>
            <a:pPr marL="182563" indent="-182563">
              <a:lnSpc>
                <a:spcPct val="120000"/>
              </a:lnSpc>
              <a:buClr>
                <a:srgbClr val="FF0000"/>
              </a:buClr>
              <a:buFont typeface="Arial"/>
              <a:buChar char="•"/>
            </a:pPr>
            <a:r>
              <a:rPr lang="fr-FR" sz="1200" dirty="0" smtClean="0">
                <a:latin typeface="Arial"/>
                <a:cs typeface="Arial"/>
              </a:rPr>
              <a:t>Costumes</a:t>
            </a:r>
            <a:endParaRPr lang="fr-FR" sz="1200" dirty="0">
              <a:latin typeface="Arial"/>
              <a:cs typeface="Arial"/>
            </a:endParaRPr>
          </a:p>
          <a:p>
            <a:pPr marL="182563" indent="-182563">
              <a:lnSpc>
                <a:spcPct val="120000"/>
              </a:lnSpc>
              <a:buClr>
                <a:srgbClr val="FF0000"/>
              </a:buClr>
              <a:buFont typeface="Arial"/>
              <a:buChar char="•"/>
            </a:pPr>
            <a:r>
              <a:rPr lang="fr-FR" sz="1200" dirty="0" smtClean="0">
                <a:latin typeface="Arial"/>
                <a:cs typeface="Arial"/>
              </a:rPr>
              <a:t>Densité de l’atmosphère</a:t>
            </a:r>
            <a:r>
              <a:rPr lang="fr-FR" sz="1200" dirty="0">
                <a:latin typeface="Arial"/>
                <a:cs typeface="Arial"/>
              </a:rPr>
              <a:t>: </a:t>
            </a:r>
            <a:r>
              <a:rPr lang="fr-FR" sz="1100" dirty="0" smtClean="0">
                <a:latin typeface="Arial"/>
                <a:cs typeface="Arial"/>
              </a:rPr>
              <a:t>particules / brouillard / poussière…</a:t>
            </a:r>
            <a:endParaRPr lang="fr-FR" sz="1200" dirty="0">
              <a:latin typeface="Arial"/>
              <a:cs typeface="Arial"/>
            </a:endParaRPr>
          </a:p>
          <a:p>
            <a:pPr marL="182563" indent="-182563">
              <a:lnSpc>
                <a:spcPct val="120000"/>
              </a:lnSpc>
              <a:buClr>
                <a:srgbClr val="FF0000"/>
              </a:buClr>
              <a:buFont typeface="Arial"/>
              <a:buChar char="•"/>
            </a:pPr>
            <a:r>
              <a:rPr lang="fr-FR" sz="1200" dirty="0" smtClean="0">
                <a:latin typeface="Arial"/>
                <a:cs typeface="Arial"/>
              </a:rPr>
              <a:t>Aménagement du plateau : arrière-plan / avant-plan</a:t>
            </a:r>
            <a:endParaRPr lang="fr-FR" sz="1200" dirty="0">
              <a:latin typeface="Arial"/>
              <a:cs typeface="Arial"/>
            </a:endParaRPr>
          </a:p>
        </p:txBody>
      </p:sp>
      <p:cxnSp>
        <p:nvCxnSpPr>
          <p:cNvPr id="52" name="Connecteur droit 51"/>
          <p:cNvCxnSpPr/>
          <p:nvPr/>
        </p:nvCxnSpPr>
        <p:spPr>
          <a:xfrm>
            <a:off x="4610608" y="3429488"/>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a:off x="899745" y="3429488"/>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rot="16200000">
            <a:off x="5660150" y="1943980"/>
            <a:ext cx="311113" cy="45721"/>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sp>
        <p:nvSpPr>
          <p:cNvPr id="38" name="Rectangle 37"/>
          <p:cNvSpPr/>
          <p:nvPr/>
        </p:nvSpPr>
        <p:spPr>
          <a:xfrm rot="6825072">
            <a:off x="2752052" y="1670936"/>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sp>
        <p:nvSpPr>
          <p:cNvPr id="42" name="Rectangle 41"/>
          <p:cNvSpPr/>
          <p:nvPr/>
        </p:nvSpPr>
        <p:spPr>
          <a:xfrm flipH="1">
            <a:off x="2054707" y="863046"/>
            <a:ext cx="327120" cy="1868708"/>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43" name="Rectangle 42"/>
          <p:cNvSpPr/>
          <p:nvPr/>
        </p:nvSpPr>
        <p:spPr>
          <a:xfrm flipH="1">
            <a:off x="4686111" y="2109793"/>
            <a:ext cx="327120" cy="637005"/>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47" name="Connecteur droit 46"/>
          <p:cNvCxnSpPr/>
          <p:nvPr/>
        </p:nvCxnSpPr>
        <p:spPr>
          <a:xfrm>
            <a:off x="8196360" y="794884"/>
            <a:ext cx="73386" cy="14243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flipH="1">
            <a:off x="7914149" y="2216054"/>
            <a:ext cx="355597" cy="5112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p:nvCxnSpPr>
        <p:spPr>
          <a:xfrm>
            <a:off x="8282445" y="2216054"/>
            <a:ext cx="355597" cy="5112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rapèze 50"/>
          <p:cNvSpPr/>
          <p:nvPr/>
        </p:nvSpPr>
        <p:spPr>
          <a:xfrm rot="4327585">
            <a:off x="7876891" y="770106"/>
            <a:ext cx="491721" cy="261824"/>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6" name="Trapèze 55"/>
          <p:cNvSpPr/>
          <p:nvPr/>
        </p:nvSpPr>
        <p:spPr>
          <a:xfrm rot="4327585">
            <a:off x="7561553" y="925137"/>
            <a:ext cx="748743" cy="163483"/>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57" name="Connecteur droit 56"/>
          <p:cNvCxnSpPr/>
          <p:nvPr/>
        </p:nvCxnSpPr>
        <p:spPr>
          <a:xfrm rot="723280" flipH="1">
            <a:off x="7573895" y="1329953"/>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rot="723280" flipH="1">
            <a:off x="7163234" y="634296"/>
            <a:ext cx="575732" cy="10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9" name="Soleil 58"/>
          <p:cNvSpPr/>
          <p:nvPr/>
        </p:nvSpPr>
        <p:spPr>
          <a:xfrm>
            <a:off x="4960140" y="650114"/>
            <a:ext cx="719667" cy="647970"/>
          </a:xfrm>
          <a:prstGeom prst="sun">
            <a:avLst/>
          </a:prstGeom>
          <a:solidFill>
            <a:srgbClr val="FFFF00"/>
          </a:solidFill>
          <a:ln w="317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Lune 59"/>
          <p:cNvSpPr/>
          <p:nvPr/>
        </p:nvSpPr>
        <p:spPr>
          <a:xfrm>
            <a:off x="3760514" y="631095"/>
            <a:ext cx="257179" cy="645441"/>
          </a:xfrm>
          <a:prstGeom prst="moon">
            <a:avLst/>
          </a:prstGeom>
          <a:solidFill>
            <a:srgbClr val="FFFF00"/>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Rectangle 61"/>
          <p:cNvSpPr/>
          <p:nvPr/>
        </p:nvSpPr>
        <p:spPr>
          <a:xfrm rot="15123280">
            <a:off x="6629109" y="1174739"/>
            <a:ext cx="1357150" cy="158534"/>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cxnSp>
        <p:nvCxnSpPr>
          <p:cNvPr id="53" name="Connecteur droit 5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928709" y="4866501"/>
            <a:ext cx="7914731" cy="276999"/>
          </a:xfrm>
          <a:prstGeom prst="rect">
            <a:avLst/>
          </a:prstGeom>
          <a:noFill/>
        </p:spPr>
        <p:txBody>
          <a:bodyPr wrap="square" rtlCol="0">
            <a:spAutoFit/>
          </a:bodyPr>
          <a:lstStyle/>
          <a:p>
            <a:r>
              <a:rPr lang="fr-FR" sz="1200" dirty="0" smtClean="0">
                <a:latin typeface="Arial"/>
                <a:cs typeface="Arial"/>
              </a:rPr>
              <a:t>* Dans cette présentation, on se concentrera sur les caméras CMOS. Capteurs différents : textures différentes.</a:t>
            </a:r>
            <a:endParaRPr lang="fr-FR" sz="1200" dirty="0">
              <a:latin typeface="Arial"/>
              <a:cs typeface="Arial"/>
            </a:endParaRPr>
          </a:p>
        </p:txBody>
      </p:sp>
      <p:sp>
        <p:nvSpPr>
          <p:cNvPr id="61" name="ZoneTexte 60"/>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cxnSp>
        <p:nvCxnSpPr>
          <p:cNvPr id="63" name="Connecteur droit 62"/>
          <p:cNvCxnSpPr/>
          <p:nvPr/>
        </p:nvCxnSpPr>
        <p:spPr>
          <a:xfrm>
            <a:off x="627098" y="3277088"/>
            <a:ext cx="822904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1734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5">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6">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6">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6">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51440" y="1915525"/>
            <a:ext cx="419976" cy="149043"/>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Trapèze 2"/>
          <p:cNvSpPr/>
          <p:nvPr/>
        </p:nvSpPr>
        <p:spPr>
          <a:xfrm rot="5400000">
            <a:off x="5630595" y="1894817"/>
            <a:ext cx="270058" cy="17163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Rectangle 3"/>
          <p:cNvSpPr/>
          <p:nvPr/>
        </p:nvSpPr>
        <p:spPr>
          <a:xfrm>
            <a:off x="6169813" y="1786337"/>
            <a:ext cx="584200" cy="350343"/>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900" dirty="0" smtClean="0">
                <a:solidFill>
                  <a:prstClr val="white"/>
                </a:solidFill>
                <a:latin typeface="Arial"/>
                <a:cs typeface="Arial"/>
              </a:rPr>
              <a:t>CAMERA</a:t>
            </a:r>
            <a:endParaRPr lang="fr-FR" sz="900" dirty="0">
              <a:solidFill>
                <a:prstClr val="white"/>
              </a:solidFill>
              <a:latin typeface="Arial"/>
              <a:cs typeface="Arial"/>
            </a:endParaRPr>
          </a:p>
        </p:txBody>
      </p:sp>
      <p:cxnSp>
        <p:nvCxnSpPr>
          <p:cNvPr id="5" name="Connecteur droit 4"/>
          <p:cNvCxnSpPr/>
          <p:nvPr/>
        </p:nvCxnSpPr>
        <p:spPr>
          <a:xfrm flipH="1">
            <a:off x="6066626" y="2219229"/>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Connecteur droit 5"/>
          <p:cNvCxnSpPr/>
          <p:nvPr/>
        </p:nvCxnSpPr>
        <p:spPr>
          <a:xfrm>
            <a:off x="6434922" y="2225579"/>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889357" y="1927168"/>
            <a:ext cx="419101" cy="123111"/>
          </a:xfrm>
          <a:prstGeom prst="rect">
            <a:avLst/>
          </a:prstGeom>
          <a:noFill/>
        </p:spPr>
        <p:txBody>
          <a:bodyPr wrap="square" lIns="0" tIns="0" rIns="0" bIns="0" rtlCol="0">
            <a:spAutoFit/>
          </a:bodyPr>
          <a:lstStyle/>
          <a:p>
            <a:r>
              <a:rPr lang="fr-FR" sz="800" dirty="0" smtClean="0">
                <a:solidFill>
                  <a:schemeClr val="bg1"/>
                </a:solidFill>
                <a:latin typeface="Arial"/>
                <a:cs typeface="Arial"/>
              </a:rPr>
              <a:t>Lens</a:t>
            </a:r>
            <a:endParaRPr lang="fr-FR" sz="800" dirty="0">
              <a:solidFill>
                <a:schemeClr val="bg1"/>
              </a:solidFill>
              <a:latin typeface="Arial"/>
              <a:cs typeface="Arial"/>
            </a:endParaRPr>
          </a:p>
        </p:txBody>
      </p:sp>
      <p:sp>
        <p:nvSpPr>
          <p:cNvPr id="8" name="Forme libre 7"/>
          <p:cNvSpPr/>
          <p:nvPr/>
        </p:nvSpPr>
        <p:spPr>
          <a:xfrm>
            <a:off x="3636198" y="2060382"/>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Sourire 8"/>
          <p:cNvSpPr/>
          <p:nvPr/>
        </p:nvSpPr>
        <p:spPr>
          <a:xfrm>
            <a:off x="3675851" y="1786412"/>
            <a:ext cx="296334" cy="296332"/>
          </a:xfrm>
          <a:prstGeom prst="smileyFace">
            <a:avLst/>
          </a:prstGeom>
          <a:solidFill>
            <a:schemeClr val="accent6">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5" name="Rectangle 14"/>
          <p:cNvSpPr/>
          <p:nvPr/>
        </p:nvSpPr>
        <p:spPr>
          <a:xfrm>
            <a:off x="6327499" y="2142795"/>
            <a:ext cx="214845" cy="1237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6" name="Connecteur droit 15"/>
          <p:cNvCxnSpPr/>
          <p:nvPr/>
        </p:nvCxnSpPr>
        <p:spPr>
          <a:xfrm>
            <a:off x="6458198" y="2171566"/>
            <a:ext cx="332321" cy="603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733614" y="1564358"/>
            <a:ext cx="1" cy="931444"/>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H="1">
            <a:off x="2574112" y="2492937"/>
            <a:ext cx="159502" cy="231465"/>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2733614" y="2495802"/>
            <a:ext cx="159502" cy="231465"/>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675851" y="2445417"/>
            <a:ext cx="270937" cy="302799"/>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2" name="Forme libre 21"/>
          <p:cNvSpPr/>
          <p:nvPr/>
        </p:nvSpPr>
        <p:spPr>
          <a:xfrm>
            <a:off x="4017693" y="2349444"/>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3" name="Forme libre 22"/>
          <p:cNvSpPr/>
          <p:nvPr/>
        </p:nvSpPr>
        <p:spPr>
          <a:xfrm>
            <a:off x="3812252" y="2349444"/>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4" name="Forme libre 23"/>
          <p:cNvSpPr/>
          <p:nvPr/>
        </p:nvSpPr>
        <p:spPr>
          <a:xfrm>
            <a:off x="3636344" y="2162119"/>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5" name="Trapèze 24"/>
          <p:cNvSpPr/>
          <p:nvPr/>
        </p:nvSpPr>
        <p:spPr>
          <a:xfrm rot="17759370">
            <a:off x="2650995" y="1503670"/>
            <a:ext cx="328825" cy="261824"/>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7" name="Rectangle 26"/>
          <p:cNvSpPr/>
          <p:nvPr/>
        </p:nvSpPr>
        <p:spPr>
          <a:xfrm>
            <a:off x="322759" y="274239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29" name="Rectangle 28"/>
          <p:cNvSpPr/>
          <p:nvPr/>
        </p:nvSpPr>
        <p:spPr>
          <a:xfrm>
            <a:off x="6114777" y="1681636"/>
            <a:ext cx="194737" cy="95176"/>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0" name="Trapèze 29"/>
          <p:cNvSpPr/>
          <p:nvPr/>
        </p:nvSpPr>
        <p:spPr>
          <a:xfrm rot="16200000">
            <a:off x="6209275" y="1706928"/>
            <a:ext cx="140757" cy="45719"/>
          </a:xfrm>
          <a:prstGeom prst="trapezoid">
            <a:avLst/>
          </a:prstGeom>
          <a:solidFill>
            <a:srgbClr val="4A452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6" name="Rectangle 35"/>
          <p:cNvSpPr/>
          <p:nvPr/>
        </p:nvSpPr>
        <p:spPr>
          <a:xfrm rot="16200000">
            <a:off x="5660150" y="1943980"/>
            <a:ext cx="311113" cy="45721"/>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sp>
        <p:nvSpPr>
          <p:cNvPr id="38" name="Rectangle 37"/>
          <p:cNvSpPr/>
          <p:nvPr/>
        </p:nvSpPr>
        <p:spPr>
          <a:xfrm rot="6825072">
            <a:off x="2752052" y="1670936"/>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sp>
        <p:nvSpPr>
          <p:cNvPr id="42" name="Rectangle 41"/>
          <p:cNvSpPr/>
          <p:nvPr/>
        </p:nvSpPr>
        <p:spPr>
          <a:xfrm flipH="1">
            <a:off x="2054707" y="863046"/>
            <a:ext cx="327120" cy="1868708"/>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43" name="Rectangle 42"/>
          <p:cNvSpPr/>
          <p:nvPr/>
        </p:nvSpPr>
        <p:spPr>
          <a:xfrm flipH="1">
            <a:off x="4686111" y="2109793"/>
            <a:ext cx="327120" cy="637005"/>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47" name="Connecteur droit 46"/>
          <p:cNvCxnSpPr/>
          <p:nvPr/>
        </p:nvCxnSpPr>
        <p:spPr>
          <a:xfrm>
            <a:off x="8196360" y="794884"/>
            <a:ext cx="73386" cy="14243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flipH="1">
            <a:off x="7914149" y="2216054"/>
            <a:ext cx="355597" cy="5112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p:nvCxnSpPr>
        <p:spPr>
          <a:xfrm>
            <a:off x="8282445" y="2216054"/>
            <a:ext cx="355597" cy="5112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rapèze 50"/>
          <p:cNvSpPr/>
          <p:nvPr/>
        </p:nvSpPr>
        <p:spPr>
          <a:xfrm rot="4327585">
            <a:off x="7876891" y="770106"/>
            <a:ext cx="491721" cy="261824"/>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6" name="Trapèze 55"/>
          <p:cNvSpPr/>
          <p:nvPr/>
        </p:nvSpPr>
        <p:spPr>
          <a:xfrm rot="4327585">
            <a:off x="7561553" y="925137"/>
            <a:ext cx="748743" cy="163483"/>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57" name="Connecteur droit 56"/>
          <p:cNvCxnSpPr/>
          <p:nvPr/>
        </p:nvCxnSpPr>
        <p:spPr>
          <a:xfrm rot="723280" flipH="1">
            <a:off x="7573895" y="1329953"/>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rot="723280" flipH="1">
            <a:off x="7163234" y="634296"/>
            <a:ext cx="575732" cy="10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9" name="Soleil 58"/>
          <p:cNvSpPr/>
          <p:nvPr/>
        </p:nvSpPr>
        <p:spPr>
          <a:xfrm>
            <a:off x="4960140" y="650114"/>
            <a:ext cx="719667" cy="647970"/>
          </a:xfrm>
          <a:prstGeom prst="sun">
            <a:avLst/>
          </a:prstGeom>
          <a:solidFill>
            <a:srgbClr val="FFFF00"/>
          </a:solidFill>
          <a:ln w="317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Lune 59"/>
          <p:cNvSpPr/>
          <p:nvPr/>
        </p:nvSpPr>
        <p:spPr>
          <a:xfrm>
            <a:off x="3760514" y="631095"/>
            <a:ext cx="257179" cy="645441"/>
          </a:xfrm>
          <a:prstGeom prst="moon">
            <a:avLst/>
          </a:prstGeom>
          <a:solidFill>
            <a:srgbClr val="FFFF00"/>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Rectangle 61"/>
          <p:cNvSpPr/>
          <p:nvPr/>
        </p:nvSpPr>
        <p:spPr>
          <a:xfrm rot="15123280">
            <a:off x="6629109" y="1174739"/>
            <a:ext cx="1357150" cy="158534"/>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cxnSp>
        <p:nvCxnSpPr>
          <p:cNvPr id="53" name="Connecteur droit 5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627098" y="3962400"/>
            <a:ext cx="8010944" cy="523220"/>
          </a:xfrm>
          <a:prstGeom prst="rect">
            <a:avLst/>
          </a:prstGeom>
          <a:noFill/>
        </p:spPr>
        <p:txBody>
          <a:bodyPr wrap="square" rtlCol="0">
            <a:spAutoFit/>
          </a:bodyPr>
          <a:lstStyle/>
          <a:p>
            <a:pPr algn="ctr"/>
            <a:r>
              <a:rPr lang="fr-FR" sz="2800" dirty="0" smtClean="0">
                <a:latin typeface="Arial"/>
                <a:cs typeface="Arial"/>
              </a:rPr>
              <a:t>TROP DE PARAMÈTRES !</a:t>
            </a:r>
            <a:endParaRPr lang="fr-FR" sz="2800" dirty="0">
              <a:latin typeface="Arial"/>
              <a:cs typeface="Arial"/>
            </a:endParaRPr>
          </a:p>
        </p:txBody>
      </p:sp>
      <p:sp>
        <p:nvSpPr>
          <p:cNvPr id="45" name="ZoneTexte 44"/>
          <p:cNvSpPr txBox="1"/>
          <p:nvPr/>
        </p:nvSpPr>
        <p:spPr>
          <a:xfrm>
            <a:off x="547718" y="2896648"/>
            <a:ext cx="1377713" cy="369332"/>
          </a:xfrm>
          <a:prstGeom prst="rect">
            <a:avLst/>
          </a:prstGeom>
          <a:noFill/>
        </p:spPr>
        <p:txBody>
          <a:bodyPr wrap="none" rtlCol="0">
            <a:spAutoFit/>
          </a:bodyPr>
          <a:lstStyle/>
          <a:p>
            <a:r>
              <a:rPr lang="fr-FR" dirty="0" smtClean="0">
                <a:latin typeface="Arial"/>
                <a:cs typeface="Arial"/>
              </a:rPr>
              <a:t>Paramètres  </a:t>
            </a:r>
            <a:endParaRPr lang="fr-FR" dirty="0">
              <a:latin typeface="Arial"/>
              <a:cs typeface="Arial"/>
            </a:endParaRPr>
          </a:p>
        </p:txBody>
      </p:sp>
      <p:cxnSp>
        <p:nvCxnSpPr>
          <p:cNvPr id="46" name="Connecteur droit 45"/>
          <p:cNvCxnSpPr/>
          <p:nvPr/>
        </p:nvCxnSpPr>
        <p:spPr>
          <a:xfrm>
            <a:off x="627098" y="3277088"/>
            <a:ext cx="822904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4" name="ZoneTexte 43"/>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 </a:t>
            </a:r>
            <a:r>
              <a:rPr lang="fr-FR" sz="2000" dirty="0">
                <a:latin typeface="Arial"/>
                <a:cs typeface="Arial"/>
              </a:rPr>
              <a:t>PARAMÈTRES DE TOURNAGE</a:t>
            </a:r>
          </a:p>
        </p:txBody>
      </p:sp>
    </p:spTree>
    <p:extLst>
      <p:ext uri="{BB962C8B-B14F-4D97-AF65-F5344CB8AC3E}">
        <p14:creationId xmlns:p14="http://schemas.microsoft.com/office/powerpoint/2010/main" val="37569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ZoneTexte 105"/>
          <p:cNvSpPr txBox="1"/>
          <p:nvPr/>
        </p:nvSpPr>
        <p:spPr>
          <a:xfrm>
            <a:off x="112147" y="22219"/>
            <a:ext cx="8743986" cy="461665"/>
          </a:xfrm>
          <a:prstGeom prst="rect">
            <a:avLst/>
          </a:prstGeom>
          <a:noFill/>
        </p:spPr>
        <p:txBody>
          <a:bodyPr wrap="square" rtlCol="0">
            <a:spAutoFit/>
          </a:bodyPr>
          <a:lstStyle/>
          <a:p>
            <a:r>
              <a:rPr lang="fr-FR" sz="2400" b="1" dirty="0" smtClean="0">
                <a:latin typeface="Arial"/>
                <a:cs typeface="Arial"/>
              </a:rPr>
              <a:t>2</a:t>
            </a:r>
            <a:r>
              <a:rPr lang="fr-FR" sz="2000" dirty="0" smtClean="0">
                <a:latin typeface="Arial"/>
                <a:cs typeface="Arial"/>
              </a:rPr>
              <a:t> </a:t>
            </a:r>
            <a:r>
              <a:rPr lang="fr-FR" sz="2000" dirty="0">
                <a:latin typeface="Arial"/>
                <a:cs typeface="Arial"/>
              </a:rPr>
              <a:t>-</a:t>
            </a:r>
            <a:r>
              <a:rPr lang="fr-FR" sz="2000" dirty="0" smtClean="0">
                <a:latin typeface="Arial"/>
                <a:cs typeface="Arial"/>
              </a:rPr>
              <a:t> PARAMÈTRES DE TOURNAGE : </a:t>
            </a:r>
            <a:r>
              <a:rPr lang="fr-FR" sz="2000" b="1" dirty="0" smtClean="0">
                <a:solidFill>
                  <a:srgbClr val="800000"/>
                </a:solidFill>
                <a:latin typeface="Arial"/>
                <a:cs typeface="Arial"/>
              </a:rPr>
              <a:t>MONITEURS ET PROJECTIONS</a:t>
            </a:r>
            <a:endParaRPr lang="fr-FR" sz="2000" b="1" dirty="0">
              <a:solidFill>
                <a:srgbClr val="800000"/>
              </a:solidFill>
              <a:latin typeface="Arial"/>
              <a:cs typeface="Arial"/>
            </a:endParaRPr>
          </a:p>
        </p:txBody>
      </p:sp>
      <p:sp>
        <p:nvSpPr>
          <p:cNvPr id="12" name="ZoneTexte 11"/>
          <p:cNvSpPr txBox="1"/>
          <p:nvPr/>
        </p:nvSpPr>
        <p:spPr>
          <a:xfrm>
            <a:off x="237068" y="3699929"/>
            <a:ext cx="8644466" cy="933589"/>
          </a:xfrm>
          <a:prstGeom prst="rect">
            <a:avLst/>
          </a:prstGeom>
          <a:noFill/>
        </p:spPr>
        <p:txBody>
          <a:bodyPr wrap="square" rtlCol="0">
            <a:spAutoFit/>
          </a:bodyPr>
          <a:lstStyle/>
          <a:p>
            <a:pPr algn="ctr">
              <a:lnSpc>
                <a:spcPct val="140000"/>
              </a:lnSpc>
            </a:pPr>
            <a:r>
              <a:rPr lang="fr-FR" sz="2000" dirty="0" smtClean="0">
                <a:latin typeface="Arial"/>
                <a:cs typeface="Arial"/>
              </a:rPr>
              <a:t>Sans un moniteur de référence ou une projection professionnelle, il est pratiquement impossible de décider du niveau de piqué.</a:t>
            </a:r>
          </a:p>
        </p:txBody>
      </p:sp>
      <p:sp>
        <p:nvSpPr>
          <p:cNvPr id="50" name="ZoneTexte 49"/>
          <p:cNvSpPr txBox="1"/>
          <p:nvPr/>
        </p:nvSpPr>
        <p:spPr>
          <a:xfrm>
            <a:off x="2370662" y="939807"/>
            <a:ext cx="4883046" cy="461665"/>
          </a:xfrm>
          <a:prstGeom prst="rect">
            <a:avLst/>
          </a:prstGeom>
          <a:noFill/>
        </p:spPr>
        <p:txBody>
          <a:bodyPr wrap="square" rtlCol="0">
            <a:spAutoFit/>
          </a:bodyPr>
          <a:lstStyle/>
          <a:p>
            <a:r>
              <a:rPr lang="fr-FR" sz="2400" dirty="0" smtClean="0">
                <a:solidFill>
                  <a:srgbClr val="800000"/>
                </a:solidFill>
                <a:latin typeface="Arial"/>
                <a:cs typeface="Arial"/>
              </a:rPr>
              <a:t>MONITEURS ET PROJECTIONS</a:t>
            </a:r>
            <a:endParaRPr lang="fr-FR" sz="2400" dirty="0">
              <a:solidFill>
                <a:srgbClr val="800000"/>
              </a:solidFill>
            </a:endParaRPr>
          </a:p>
        </p:txBody>
      </p:sp>
      <p:sp>
        <p:nvSpPr>
          <p:cNvPr id="51" name="Rectangle 50"/>
          <p:cNvSpPr/>
          <p:nvPr/>
        </p:nvSpPr>
        <p:spPr>
          <a:xfrm>
            <a:off x="4692142" y="1615131"/>
            <a:ext cx="4207799" cy="1845214"/>
          </a:xfrm>
          <a:prstGeom prst="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52" name="Rectangle 51"/>
          <p:cNvSpPr/>
          <p:nvPr/>
        </p:nvSpPr>
        <p:spPr>
          <a:xfrm>
            <a:off x="237076" y="1617693"/>
            <a:ext cx="4207799" cy="1845214"/>
          </a:xfrm>
          <a:prstGeom prst="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54" name="Rectangle 53"/>
          <p:cNvSpPr/>
          <p:nvPr/>
        </p:nvSpPr>
        <p:spPr>
          <a:xfrm>
            <a:off x="7519270" y="2511985"/>
            <a:ext cx="762017" cy="391744"/>
          </a:xfrm>
          <a:prstGeom prst="rect">
            <a:avLst/>
          </a:prstGeom>
          <a:solidFill>
            <a:schemeClr val="bg2">
              <a:lumMod val="25000"/>
            </a:schemeClr>
          </a:solid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55" name="Image 54" descr="Capture d’écran 2014-11-20 à 12.59.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6204" y="2520452"/>
            <a:ext cx="736125" cy="364571"/>
          </a:xfrm>
          <a:prstGeom prst="rect">
            <a:avLst/>
          </a:prstGeom>
        </p:spPr>
      </p:pic>
      <p:cxnSp>
        <p:nvCxnSpPr>
          <p:cNvPr id="56" name="Connecteur droit 55"/>
          <p:cNvCxnSpPr/>
          <p:nvPr/>
        </p:nvCxnSpPr>
        <p:spPr>
          <a:xfrm>
            <a:off x="7892968" y="2899374"/>
            <a:ext cx="0" cy="14982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7666748" y="3025390"/>
            <a:ext cx="452440" cy="47625"/>
          </a:xfrm>
          <a:prstGeom prst="rect">
            <a:avLst/>
          </a:prstGeom>
          <a:solidFill>
            <a:schemeClr val="bg2">
              <a:lumMod val="2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58" name="ZoneTexte 57"/>
          <p:cNvSpPr txBox="1"/>
          <p:nvPr/>
        </p:nvSpPr>
        <p:spPr>
          <a:xfrm>
            <a:off x="7253708" y="3140900"/>
            <a:ext cx="1278520"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Moniteur 4K/UHD</a:t>
            </a:r>
            <a:endParaRPr lang="fr-FR" sz="1100" dirty="0">
              <a:latin typeface="Arial"/>
              <a:cs typeface="Arial"/>
            </a:endParaRPr>
          </a:p>
        </p:txBody>
      </p:sp>
      <p:pic>
        <p:nvPicPr>
          <p:cNvPr id="59" name="Image 58" descr="digci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3457" y="2250452"/>
            <a:ext cx="1765208" cy="808760"/>
          </a:xfrm>
          <a:prstGeom prst="rect">
            <a:avLst/>
          </a:prstGeom>
          <a:effectLst>
            <a:outerShdw blurRad="50800" dist="38100" dir="2700000" algn="tl" rotWithShape="0">
              <a:prstClr val="black">
                <a:alpha val="40000"/>
              </a:prstClr>
            </a:outerShdw>
          </a:effectLst>
        </p:spPr>
      </p:pic>
      <p:pic>
        <p:nvPicPr>
          <p:cNvPr id="60" name="Image 59"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00000" flipH="1">
            <a:off x="4944269" y="2332144"/>
            <a:ext cx="853468" cy="428333"/>
          </a:xfrm>
          <a:prstGeom prst="rect">
            <a:avLst/>
          </a:prstGeom>
          <a:scene3d>
            <a:camera prst="perspectiveHeroicExtremeRightFacing"/>
            <a:lightRig rig="threePt" dir="t"/>
          </a:scene3d>
        </p:spPr>
      </p:pic>
      <p:sp>
        <p:nvSpPr>
          <p:cNvPr id="62" name="ZoneTexte 61"/>
          <p:cNvSpPr txBox="1"/>
          <p:nvPr/>
        </p:nvSpPr>
        <p:spPr>
          <a:xfrm>
            <a:off x="4809946" y="1706887"/>
            <a:ext cx="2022651" cy="324498"/>
          </a:xfrm>
          <a:prstGeom prst="rect">
            <a:avLst/>
          </a:prstGeom>
          <a:solidFill>
            <a:srgbClr val="FFF8E0"/>
          </a:solidFill>
          <a:ln w="9525" cmpd="sng">
            <a:solidFill>
              <a:srgbClr val="000000"/>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POST-PRODUCTION</a:t>
            </a:r>
            <a:endParaRPr lang="fr-FR" sz="1400" b="1" dirty="0">
              <a:latin typeface="Arial"/>
              <a:cs typeface="Arial"/>
            </a:endParaRPr>
          </a:p>
        </p:txBody>
      </p:sp>
      <p:sp>
        <p:nvSpPr>
          <p:cNvPr id="63" name="ZoneTexte 62"/>
          <p:cNvSpPr txBox="1"/>
          <p:nvPr/>
        </p:nvSpPr>
        <p:spPr>
          <a:xfrm>
            <a:off x="4927227" y="3140900"/>
            <a:ext cx="1761438"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SÉANCE D’ÉTALONNAGE </a:t>
            </a:r>
            <a:endParaRPr lang="fr-FR" sz="1100" dirty="0">
              <a:latin typeface="Arial"/>
              <a:cs typeface="Arial"/>
            </a:endParaRPr>
          </a:p>
        </p:txBody>
      </p:sp>
      <p:cxnSp>
        <p:nvCxnSpPr>
          <p:cNvPr id="64" name="Connecteur droit 6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Image 1" descr="Capture d’écran 2018-11-01 à 10.45.5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106" y="1885354"/>
            <a:ext cx="3850189" cy="1406962"/>
          </a:xfrm>
          <a:prstGeom prst="rect">
            <a:avLst/>
          </a:prstGeom>
        </p:spPr>
      </p:pic>
      <p:sp>
        <p:nvSpPr>
          <p:cNvPr id="61" name="ZoneTexte 60"/>
          <p:cNvSpPr txBox="1"/>
          <p:nvPr/>
        </p:nvSpPr>
        <p:spPr>
          <a:xfrm>
            <a:off x="337799" y="1706887"/>
            <a:ext cx="1457142" cy="324498"/>
          </a:xfrm>
          <a:prstGeom prst="rect">
            <a:avLst/>
          </a:prstGeom>
          <a:solidFill>
            <a:srgbClr val="FFF8E0"/>
          </a:solidFill>
          <a:ln w="9525" cmpd="sng">
            <a:solidFill>
              <a:srgbClr val="000000"/>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TOURNAGE</a:t>
            </a:r>
            <a:endParaRPr lang="fr-FR" sz="1400" b="1" dirty="0">
              <a:latin typeface="Arial"/>
              <a:cs typeface="Arial"/>
            </a:endParaRPr>
          </a:p>
        </p:txBody>
      </p:sp>
    </p:spTree>
    <p:extLst>
      <p:ext uri="{BB962C8B-B14F-4D97-AF65-F5344CB8AC3E}">
        <p14:creationId xmlns:p14="http://schemas.microsoft.com/office/powerpoint/2010/main" val="1000461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0" grpId="0"/>
      <p:bldP spid="51" grpId="0" animBg="1"/>
      <p:bldP spid="52" grpId="0" animBg="1"/>
      <p:bldP spid="54" grpId="0" animBg="1"/>
      <p:bldP spid="57" grpId="0" animBg="1"/>
      <p:bldP spid="58" grpId="0"/>
      <p:bldP spid="62" grpId="0" animBg="1"/>
      <p:bldP spid="63" grpId="0"/>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2590800"/>
            <a:ext cx="9017000" cy="646331"/>
          </a:xfrm>
          <a:prstGeom prst="rect">
            <a:avLst/>
          </a:prstGeom>
          <a:noFill/>
        </p:spPr>
        <p:txBody>
          <a:bodyPr wrap="square" rtlCol="0">
            <a:spAutoFit/>
          </a:bodyPr>
          <a:lstStyle/>
          <a:p>
            <a:pPr algn="ctr"/>
            <a:r>
              <a:rPr lang="fr-FR" sz="3600" b="1" dirty="0">
                <a:latin typeface="Arial"/>
                <a:cs typeface="Arial"/>
              </a:rPr>
              <a:t>3</a:t>
            </a:r>
            <a:r>
              <a:rPr lang="fr-FR" sz="2800" dirty="0">
                <a:latin typeface="Arial"/>
                <a:cs typeface="Arial"/>
              </a:rPr>
              <a:t> -</a:t>
            </a:r>
            <a:r>
              <a:rPr lang="fr-FR" sz="2800" dirty="0" smtClean="0">
                <a:latin typeface="Arial"/>
                <a:cs typeface="Arial"/>
              </a:rPr>
              <a:t> TYPES DE PROJECTEURS</a:t>
            </a:r>
            <a:endParaRPr lang="fr-FR" sz="2800" dirty="0">
              <a:latin typeface="Arial"/>
              <a:cs typeface="Arial"/>
            </a:endParaRPr>
          </a:p>
        </p:txBody>
      </p:sp>
      <p:sp>
        <p:nvSpPr>
          <p:cNvPr id="5" name="Rectangle 4"/>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 name="ZoneTexte 5"/>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2488333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ZoneTexte 53"/>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cxnSp>
        <p:nvCxnSpPr>
          <p:cNvPr id="53" name="Connecteur droit 5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350189" y="2846754"/>
            <a:ext cx="8525474" cy="1907189"/>
          </a:xfrm>
          <a:prstGeom prst="rect">
            <a:avLst/>
          </a:prstGeom>
          <a:noFill/>
        </p:spPr>
        <p:txBody>
          <a:bodyPr wrap="square" rtlCol="0">
            <a:spAutoFit/>
          </a:bodyPr>
          <a:lstStyle/>
          <a:p>
            <a:pPr>
              <a:lnSpc>
                <a:spcPct val="140000"/>
              </a:lnSpc>
            </a:pPr>
            <a:r>
              <a:rPr lang="fr-FR" sz="1600" dirty="0" smtClean="0">
                <a:latin typeface="Arial"/>
                <a:cs typeface="Arial"/>
              </a:rPr>
              <a:t>Depuis l’arrivée des caméras numériques, beaucoup de fabricants ont conçu des systèmes pour adoucir la lumière.</a:t>
            </a:r>
          </a:p>
          <a:p>
            <a:pPr>
              <a:lnSpc>
                <a:spcPct val="140000"/>
              </a:lnSpc>
            </a:pPr>
            <a:r>
              <a:rPr lang="fr-FR" sz="1600" dirty="0" smtClean="0">
                <a:latin typeface="Arial"/>
                <a:cs typeface="Arial"/>
              </a:rPr>
              <a:t>Parce que l’on a moins de temps pour éclairer  ? </a:t>
            </a:r>
            <a:r>
              <a:rPr lang="fr-FR" sz="1600" dirty="0">
                <a:latin typeface="Arial"/>
                <a:cs typeface="Arial"/>
              </a:rPr>
              <a:t>O</a:t>
            </a:r>
            <a:r>
              <a:rPr lang="fr-FR" sz="1600" dirty="0" smtClean="0">
                <a:latin typeface="Arial"/>
                <a:cs typeface="Arial"/>
              </a:rPr>
              <a:t>u / et  parce qu’il y a trop de surpiqué ?</a:t>
            </a:r>
          </a:p>
          <a:p>
            <a:pPr>
              <a:lnSpc>
                <a:spcPct val="140000"/>
              </a:lnSpc>
            </a:pPr>
            <a:endParaRPr lang="fr-FR" sz="500" dirty="0" smtClean="0">
              <a:latin typeface="Arial"/>
              <a:cs typeface="Arial"/>
            </a:endParaRPr>
          </a:p>
          <a:p>
            <a:pPr>
              <a:lnSpc>
                <a:spcPct val="140000"/>
              </a:lnSpc>
            </a:pPr>
            <a:r>
              <a:rPr lang="fr-FR" sz="1600" dirty="0">
                <a:latin typeface="Arial"/>
                <a:cs typeface="Arial"/>
              </a:rPr>
              <a:t>Les LED, même avec </a:t>
            </a:r>
            <a:r>
              <a:rPr lang="fr-FR" sz="1600" dirty="0" smtClean="0">
                <a:latin typeface="Arial"/>
                <a:cs typeface="Arial"/>
              </a:rPr>
              <a:t>différents niveaux </a:t>
            </a:r>
            <a:r>
              <a:rPr lang="fr-FR" sz="1600" dirty="0">
                <a:latin typeface="Arial"/>
                <a:cs typeface="Arial"/>
              </a:rPr>
              <a:t>de qualité et de systèmes de </a:t>
            </a:r>
            <a:r>
              <a:rPr lang="fr-FR" sz="1600" dirty="0" smtClean="0">
                <a:latin typeface="Arial"/>
                <a:cs typeface="Arial"/>
              </a:rPr>
              <a:t>diffusion plus ou moins efficaces, </a:t>
            </a:r>
            <a:r>
              <a:rPr lang="fr-FR" sz="1600" dirty="0">
                <a:latin typeface="Arial"/>
                <a:cs typeface="Arial"/>
              </a:rPr>
              <a:t>sont devenus la norme. </a:t>
            </a:r>
          </a:p>
        </p:txBody>
      </p:sp>
      <p:pic>
        <p:nvPicPr>
          <p:cNvPr id="12" name="Image 11" descr="Capture d’écran 2018-04-15 à 17.30.0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9844" y="483884"/>
            <a:ext cx="1566765" cy="2063750"/>
          </a:xfrm>
          <a:prstGeom prst="rect">
            <a:avLst/>
          </a:prstGeom>
        </p:spPr>
      </p:pic>
      <p:pic>
        <p:nvPicPr>
          <p:cNvPr id="15" name="Image 14" descr="Capture d’écran 2018-04-15 à 17.31.2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9750" y="691095"/>
            <a:ext cx="2116823" cy="1958457"/>
          </a:xfrm>
          <a:prstGeom prst="rect">
            <a:avLst/>
          </a:prstGeom>
        </p:spPr>
      </p:pic>
      <p:pic>
        <p:nvPicPr>
          <p:cNvPr id="3" name="Image 2" descr="Capture d’écran 2018-11-01 à 10.51.5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189" y="691095"/>
            <a:ext cx="3722148" cy="1731674"/>
          </a:xfrm>
          <a:prstGeom prst="rect">
            <a:avLst/>
          </a:prstGeom>
          <a:ln>
            <a:solidFill>
              <a:srgbClr val="000000"/>
            </a:solidFill>
          </a:ln>
        </p:spPr>
      </p:pic>
    </p:spTree>
    <p:extLst>
      <p:ext uri="{BB962C8B-B14F-4D97-AF65-F5344CB8AC3E}">
        <p14:creationId xmlns:p14="http://schemas.microsoft.com/office/powerpoint/2010/main" val="3192396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364067" y="3767071"/>
            <a:ext cx="7666566" cy="765338"/>
          </a:xfrm>
          <a:prstGeom prst="rect">
            <a:avLst/>
          </a:prstGeom>
          <a:noFill/>
        </p:spPr>
        <p:txBody>
          <a:bodyPr wrap="square" rtlCol="0">
            <a:spAutoFit/>
          </a:bodyPr>
          <a:lstStyle/>
          <a:p>
            <a:pPr algn="just">
              <a:lnSpc>
                <a:spcPct val="140000"/>
              </a:lnSpc>
            </a:pPr>
            <a:r>
              <a:rPr lang="fr-FR" sz="1600" dirty="0" smtClean="0">
                <a:latin typeface="Arial"/>
                <a:cs typeface="Arial"/>
                <a:hlinkClick r:id="rId2"/>
              </a:rPr>
              <a:t>https</a:t>
            </a:r>
            <a:r>
              <a:rPr lang="fr-FR" sz="1600" dirty="0">
                <a:latin typeface="Arial"/>
                <a:cs typeface="Arial"/>
                <a:hlinkClick r:id="rId2"/>
              </a:rPr>
              <a:t>://www.led-light-test.com</a:t>
            </a:r>
            <a:endParaRPr lang="fr-FR" sz="1600" dirty="0">
              <a:latin typeface="Arial"/>
              <a:cs typeface="Arial"/>
            </a:endParaRPr>
          </a:p>
          <a:p>
            <a:pPr algn="just">
              <a:lnSpc>
                <a:spcPct val="140000"/>
              </a:lnSpc>
            </a:pPr>
            <a:r>
              <a:rPr lang="fr-FR" sz="1600" dirty="0">
                <a:latin typeface="Arial"/>
                <a:cs typeface="Arial"/>
                <a:hlinkClick r:id="rId3"/>
              </a:rPr>
              <a:t>https://www.led-light-test.com/the-idea-</a:t>
            </a:r>
            <a:r>
              <a:rPr lang="fr-FR" sz="1600" dirty="0" smtClean="0">
                <a:latin typeface="Arial"/>
                <a:cs typeface="Arial"/>
                <a:hlinkClick r:id="rId3"/>
              </a:rPr>
              <a:t>behind</a:t>
            </a:r>
            <a:endParaRPr lang="fr-FR" sz="1600" dirty="0">
              <a:latin typeface="Arial"/>
              <a:cs typeface="Arial"/>
            </a:endParaRPr>
          </a:p>
        </p:txBody>
      </p:sp>
      <p:pic>
        <p:nvPicPr>
          <p:cNvPr id="12" name="Image 11" descr="Capture d’écran 2018-04-15 à 18.11.2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6770" y="1512233"/>
            <a:ext cx="3594830" cy="1777067"/>
          </a:xfrm>
          <a:prstGeom prst="rect">
            <a:avLst/>
          </a:prstGeom>
        </p:spPr>
      </p:pic>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 TYPES DE PROJECTEURS</a:t>
            </a:r>
            <a:endParaRPr lang="fr-FR" sz="2000" dirty="0">
              <a:latin typeface="Arial"/>
              <a:cs typeface="Arial"/>
            </a:endParaRPr>
          </a:p>
        </p:txBody>
      </p:sp>
      <p:sp>
        <p:nvSpPr>
          <p:cNvPr id="10" name="ZoneTexte 9"/>
          <p:cNvSpPr txBox="1"/>
          <p:nvPr/>
        </p:nvSpPr>
        <p:spPr>
          <a:xfrm>
            <a:off x="364067" y="481627"/>
            <a:ext cx="4754033" cy="3092128"/>
          </a:xfrm>
          <a:prstGeom prst="rect">
            <a:avLst/>
          </a:prstGeom>
          <a:noFill/>
        </p:spPr>
        <p:txBody>
          <a:bodyPr wrap="square" rtlCol="0">
            <a:spAutoFit/>
          </a:bodyPr>
          <a:lstStyle/>
          <a:p>
            <a:pPr>
              <a:lnSpc>
                <a:spcPct val="140000"/>
              </a:lnSpc>
            </a:pPr>
            <a:r>
              <a:rPr lang="fr-FR" sz="2000" dirty="0">
                <a:latin typeface="Arial"/>
                <a:cs typeface="Arial"/>
              </a:rPr>
              <a:t>L'IMPRESSION DE PIQUÉ ET LES LED</a:t>
            </a:r>
          </a:p>
          <a:p>
            <a:pPr algn="just">
              <a:lnSpc>
                <a:spcPct val="140000"/>
              </a:lnSpc>
            </a:pPr>
            <a:endParaRPr lang="fr-FR" sz="1400" dirty="0" smtClean="0">
              <a:latin typeface="Arial"/>
              <a:cs typeface="Arial"/>
            </a:endParaRPr>
          </a:p>
          <a:p>
            <a:pPr algn="just">
              <a:lnSpc>
                <a:spcPct val="140000"/>
              </a:lnSpc>
            </a:pPr>
            <a:endParaRPr lang="fr-FR" sz="1000" dirty="0">
              <a:latin typeface="Arial"/>
              <a:cs typeface="Arial"/>
            </a:endParaRPr>
          </a:p>
          <a:p>
            <a:pPr algn="just">
              <a:lnSpc>
                <a:spcPct val="140000"/>
              </a:lnSpc>
            </a:pPr>
            <a:r>
              <a:rPr lang="fr-FR" sz="1600" dirty="0" smtClean="0">
                <a:latin typeface="Arial"/>
                <a:cs typeface="Arial"/>
              </a:rPr>
              <a:t>A l’initiative d’un D.O.P. John-Christian </a:t>
            </a:r>
            <a:r>
              <a:rPr lang="fr-FR" sz="1600" dirty="0" err="1" smtClean="0">
                <a:latin typeface="Arial"/>
                <a:cs typeface="Arial"/>
              </a:rPr>
              <a:t>Rosenlund</a:t>
            </a:r>
            <a:r>
              <a:rPr lang="fr-FR" sz="1600" dirty="0" smtClean="0">
                <a:latin typeface="Arial"/>
                <a:cs typeface="Arial"/>
              </a:rPr>
              <a:t>, </a:t>
            </a:r>
            <a:r>
              <a:rPr lang="fr-FR" sz="1600" dirty="0" err="1" smtClean="0">
                <a:latin typeface="Arial"/>
                <a:cs typeface="Arial"/>
              </a:rPr>
              <a:t>membe</a:t>
            </a:r>
            <a:r>
              <a:rPr lang="fr-FR" sz="1600" dirty="0" smtClean="0">
                <a:latin typeface="Arial"/>
                <a:cs typeface="Arial"/>
              </a:rPr>
              <a:t> du Comité </a:t>
            </a:r>
            <a:r>
              <a:rPr lang="fr-FR" sz="1600" dirty="0" err="1" smtClean="0">
                <a:latin typeface="Arial"/>
                <a:cs typeface="Arial"/>
              </a:rPr>
              <a:t>technologoique</a:t>
            </a:r>
            <a:r>
              <a:rPr lang="fr-FR" sz="1600" dirty="0" smtClean="0">
                <a:latin typeface="Arial"/>
                <a:cs typeface="Arial"/>
              </a:rPr>
              <a:t> d’Imago un test de LED a été effectué le 30 août 2016 en coopération avec la </a:t>
            </a:r>
            <a:r>
              <a:rPr lang="fr-FR" sz="1600" dirty="0" smtClean="0">
                <a:solidFill>
                  <a:srgbClr val="000000"/>
                </a:solidFill>
                <a:latin typeface="Arial"/>
                <a:cs typeface="Arial"/>
              </a:rPr>
              <a:t>FNF (</a:t>
            </a:r>
            <a:r>
              <a:rPr lang="fr-FR" sz="1600" dirty="0" err="1" smtClean="0">
                <a:solidFill>
                  <a:srgbClr val="000000"/>
                </a:solidFill>
                <a:latin typeface="Arial"/>
                <a:cs typeface="Arial"/>
              </a:rPr>
              <a:t>Norwegian</a:t>
            </a:r>
            <a:r>
              <a:rPr lang="fr-FR" sz="1600" dirty="0" smtClean="0">
                <a:solidFill>
                  <a:srgbClr val="000000"/>
                </a:solidFill>
                <a:latin typeface="Arial"/>
                <a:cs typeface="Arial"/>
              </a:rPr>
              <a:t> Society of </a:t>
            </a:r>
            <a:r>
              <a:rPr lang="fr-FR" sz="1600" dirty="0" err="1" smtClean="0">
                <a:solidFill>
                  <a:srgbClr val="000000"/>
                </a:solidFill>
                <a:latin typeface="Arial"/>
                <a:cs typeface="Arial"/>
              </a:rPr>
              <a:t>Cinematographers</a:t>
            </a:r>
            <a:r>
              <a:rPr lang="fr-FR" sz="1600" dirty="0" smtClean="0">
                <a:solidFill>
                  <a:srgbClr val="000000"/>
                </a:solidFill>
                <a:latin typeface="Arial"/>
                <a:cs typeface="Arial"/>
              </a:rPr>
              <a:t>) et la NRK </a:t>
            </a:r>
            <a:r>
              <a:rPr lang="fr-FR" sz="1600" dirty="0">
                <a:solidFill>
                  <a:srgbClr val="000000"/>
                </a:solidFill>
                <a:latin typeface="Arial"/>
                <a:cs typeface="Arial"/>
              </a:rPr>
              <a:t>(</a:t>
            </a:r>
            <a:r>
              <a:rPr lang="fr-FR" sz="1600" dirty="0" err="1">
                <a:solidFill>
                  <a:srgbClr val="000000"/>
                </a:solidFill>
                <a:latin typeface="Arial"/>
                <a:cs typeface="Arial"/>
              </a:rPr>
              <a:t>Norwegian</a:t>
            </a:r>
            <a:r>
              <a:rPr lang="fr-FR" sz="1600" dirty="0">
                <a:solidFill>
                  <a:srgbClr val="000000"/>
                </a:solidFill>
                <a:latin typeface="Arial"/>
                <a:cs typeface="Arial"/>
              </a:rPr>
              <a:t> </a:t>
            </a:r>
            <a:r>
              <a:rPr lang="fr-FR" sz="1600" dirty="0" err="1">
                <a:solidFill>
                  <a:srgbClr val="000000"/>
                </a:solidFill>
                <a:latin typeface="Arial"/>
                <a:cs typeface="Arial"/>
              </a:rPr>
              <a:t>Broadcasting</a:t>
            </a:r>
            <a:r>
              <a:rPr lang="fr-FR" sz="1600" dirty="0">
                <a:solidFill>
                  <a:srgbClr val="000000"/>
                </a:solidFill>
                <a:latin typeface="Arial"/>
                <a:cs typeface="Arial"/>
              </a:rPr>
              <a:t> Corporation</a:t>
            </a:r>
            <a:r>
              <a:rPr lang="fr-FR" sz="1600" dirty="0" smtClean="0">
                <a:solidFill>
                  <a:srgbClr val="000000"/>
                </a:solidFill>
                <a:latin typeface="Arial"/>
                <a:cs typeface="Arial"/>
              </a:rPr>
              <a:t>)</a:t>
            </a:r>
            <a:endParaRPr lang="fr-FR" sz="1600" dirty="0">
              <a:solidFill>
                <a:srgbClr val="000000"/>
              </a:solidFill>
              <a:latin typeface="Arial"/>
              <a:cs typeface="Arial"/>
            </a:endParaRPr>
          </a:p>
        </p:txBody>
      </p:sp>
    </p:spTree>
    <p:extLst>
      <p:ext uri="{BB962C8B-B14F-4D97-AF65-F5344CB8AC3E}">
        <p14:creationId xmlns:p14="http://schemas.microsoft.com/office/powerpoint/2010/main" val="1993513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64067" y="475531"/>
            <a:ext cx="8411633" cy="4332468"/>
          </a:xfrm>
          <a:prstGeom prst="rect">
            <a:avLst/>
          </a:prstGeom>
          <a:noFill/>
        </p:spPr>
        <p:txBody>
          <a:bodyPr wrap="square" rtlCol="0">
            <a:spAutoFit/>
          </a:bodyPr>
          <a:lstStyle/>
          <a:p>
            <a:pPr>
              <a:lnSpc>
                <a:spcPct val="140000"/>
              </a:lnSpc>
            </a:pPr>
            <a:r>
              <a:rPr lang="fr-FR" sz="2000" dirty="0">
                <a:latin typeface="Arial"/>
                <a:cs typeface="Arial"/>
              </a:rPr>
              <a:t>L'IMPRESSION DE PIQUÉ ET LES LED</a:t>
            </a:r>
          </a:p>
          <a:p>
            <a:pPr algn="just">
              <a:lnSpc>
                <a:spcPct val="140000"/>
              </a:lnSpc>
            </a:pPr>
            <a:endParaRPr lang="fr-FR" sz="800" dirty="0">
              <a:latin typeface="Arial"/>
              <a:cs typeface="Arial"/>
            </a:endParaRPr>
          </a:p>
          <a:p>
            <a:pPr>
              <a:lnSpc>
                <a:spcPct val="140000"/>
              </a:lnSpc>
            </a:pPr>
            <a:r>
              <a:rPr lang="fr-FR" dirty="0" smtClean="0">
                <a:latin typeface="Arial"/>
                <a:cs typeface="Arial"/>
              </a:rPr>
              <a:t>L’IDÉE DERRIÈRE LE TEST</a:t>
            </a:r>
            <a:endParaRPr lang="fr-FR" dirty="0">
              <a:latin typeface="Arial"/>
              <a:cs typeface="Arial"/>
            </a:endParaRPr>
          </a:p>
          <a:p>
            <a:pPr marL="285750" indent="-285750">
              <a:lnSpc>
                <a:spcPct val="140000"/>
              </a:lnSpc>
              <a:buClr>
                <a:srgbClr val="FF0000"/>
              </a:buClr>
              <a:buFont typeface="Arial"/>
              <a:buChar char="•"/>
            </a:pPr>
            <a:r>
              <a:rPr lang="fr-FR" sz="1600" dirty="0" smtClean="0">
                <a:latin typeface="Arial"/>
                <a:cs typeface="Arial"/>
              </a:rPr>
              <a:t>Comment réagit la caméra avec les LED, par rapport aux sources de lumière classiques ?</a:t>
            </a:r>
          </a:p>
          <a:p>
            <a:pPr marL="285750" indent="-285750">
              <a:lnSpc>
                <a:spcPct val="140000"/>
              </a:lnSpc>
              <a:buClr>
                <a:srgbClr val="FF0000"/>
              </a:buClr>
              <a:buFont typeface="Arial"/>
              <a:buChar char="•"/>
            </a:pPr>
            <a:r>
              <a:rPr lang="fr-FR" sz="1600" dirty="0" smtClean="0">
                <a:latin typeface="Arial"/>
                <a:cs typeface="Arial"/>
              </a:rPr>
              <a:t>Y</a:t>
            </a:r>
            <a:r>
              <a:rPr lang="fr-FR" sz="1600" dirty="0">
                <a:latin typeface="Arial"/>
                <a:cs typeface="Arial"/>
              </a:rPr>
              <a:t> </a:t>
            </a:r>
            <a:r>
              <a:rPr lang="fr-FR" sz="1600" dirty="0" smtClean="0">
                <a:latin typeface="Arial"/>
                <a:cs typeface="Arial"/>
              </a:rPr>
              <a:t>a-t-il des différences de couleur dans un fichier RAW issu d’un tournage avec des sources LED comparée aux sources de lumière classiques telles que </a:t>
            </a:r>
            <a:r>
              <a:rPr lang="fr-FR" sz="1600" dirty="0" err="1" smtClean="0">
                <a:latin typeface="Arial"/>
                <a:cs typeface="Arial"/>
              </a:rPr>
              <a:t>Daylight</a:t>
            </a:r>
            <a:r>
              <a:rPr lang="fr-FR" sz="1600" dirty="0" smtClean="0">
                <a:latin typeface="Arial"/>
                <a:cs typeface="Arial"/>
              </a:rPr>
              <a:t> ou Tungstène ?</a:t>
            </a:r>
          </a:p>
          <a:p>
            <a:pPr>
              <a:lnSpc>
                <a:spcPct val="140000"/>
              </a:lnSpc>
              <a:buClr>
                <a:srgbClr val="FF0000"/>
              </a:buClr>
            </a:pPr>
            <a:endParaRPr lang="fr-FR" sz="300" dirty="0" smtClean="0">
              <a:latin typeface="Arial"/>
              <a:cs typeface="Arial"/>
            </a:endParaRPr>
          </a:p>
          <a:p>
            <a:pPr marL="285750" indent="-285750">
              <a:lnSpc>
                <a:spcPct val="140000"/>
              </a:lnSpc>
              <a:buClr>
                <a:srgbClr val="FF0000"/>
              </a:buClr>
              <a:buFont typeface="Arial"/>
              <a:buChar char="•"/>
            </a:pPr>
            <a:r>
              <a:rPr lang="fr-FR" sz="1600" dirty="0" smtClean="0">
                <a:latin typeface="Arial"/>
                <a:cs typeface="Arial"/>
              </a:rPr>
              <a:t>Est-ce que la gamme de couleurs limitée </a:t>
            </a:r>
          </a:p>
          <a:p>
            <a:pPr marL="263525">
              <a:lnSpc>
                <a:spcPct val="140000"/>
              </a:lnSpc>
              <a:buClr>
                <a:srgbClr val="FF0000"/>
              </a:buClr>
            </a:pPr>
            <a:r>
              <a:rPr lang="fr-FR" sz="1600" dirty="0" smtClean="0">
                <a:latin typeface="Arial"/>
                <a:cs typeface="Arial"/>
              </a:rPr>
              <a:t>des LED donne une apparence </a:t>
            </a:r>
            <a:r>
              <a:rPr lang="fr-FR" sz="1600" dirty="0">
                <a:latin typeface="Arial"/>
                <a:cs typeface="Arial"/>
              </a:rPr>
              <a:t>« plastique </a:t>
            </a:r>
            <a:r>
              <a:rPr lang="fr-FR" sz="1600" dirty="0" smtClean="0">
                <a:latin typeface="Arial"/>
                <a:cs typeface="Arial"/>
              </a:rPr>
              <a:t>/</a:t>
            </a:r>
          </a:p>
          <a:p>
            <a:pPr marL="263525">
              <a:lnSpc>
                <a:spcPct val="140000"/>
              </a:lnSpc>
              <a:buClr>
                <a:srgbClr val="FF0000"/>
              </a:buClr>
            </a:pPr>
            <a:r>
              <a:rPr lang="fr-FR" sz="1600" dirty="0" smtClean="0">
                <a:latin typeface="Arial"/>
                <a:cs typeface="Arial"/>
              </a:rPr>
              <a:t>numérique</a:t>
            </a:r>
            <a:r>
              <a:rPr lang="fr-FR" sz="1600" dirty="0">
                <a:latin typeface="Arial"/>
                <a:cs typeface="Arial"/>
              </a:rPr>
              <a:t> » de </a:t>
            </a:r>
            <a:r>
              <a:rPr lang="fr-FR" sz="1600" dirty="0" smtClean="0">
                <a:latin typeface="Arial"/>
                <a:cs typeface="Arial"/>
              </a:rPr>
              <a:t>la peau</a:t>
            </a:r>
            <a:r>
              <a:rPr lang="fr-FR" sz="1600" dirty="0">
                <a:latin typeface="Arial"/>
                <a:cs typeface="Arial"/>
              </a:rPr>
              <a:t> </a:t>
            </a:r>
            <a:r>
              <a:rPr lang="fr-FR" sz="1600" dirty="0" smtClean="0">
                <a:latin typeface="Arial"/>
                <a:cs typeface="Arial"/>
              </a:rPr>
              <a:t>humaine lors de la</a:t>
            </a:r>
          </a:p>
          <a:p>
            <a:pPr marL="263525">
              <a:lnSpc>
                <a:spcPct val="140000"/>
              </a:lnSpc>
              <a:buClr>
                <a:srgbClr val="FF0000"/>
              </a:buClr>
            </a:pPr>
            <a:r>
              <a:rPr lang="fr-FR" sz="1600" dirty="0" smtClean="0">
                <a:latin typeface="Arial"/>
                <a:cs typeface="Arial"/>
              </a:rPr>
              <a:t>post-production ?</a:t>
            </a:r>
            <a:endParaRPr lang="fr-FR" sz="400" dirty="0">
              <a:latin typeface="Arial"/>
              <a:cs typeface="Arial"/>
            </a:endParaRPr>
          </a:p>
          <a:p>
            <a:pPr>
              <a:lnSpc>
                <a:spcPct val="140000"/>
              </a:lnSpc>
              <a:buClr>
                <a:srgbClr val="FF0000"/>
              </a:buClr>
            </a:pPr>
            <a:endParaRPr lang="fr-FR" sz="400" dirty="0" smtClean="0">
              <a:latin typeface="Arial"/>
              <a:cs typeface="Arial"/>
            </a:endParaRP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Image 2" descr="Capture d’écran 2018-04-15 à 18.20.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5610" y="3092479"/>
            <a:ext cx="3162300" cy="1735966"/>
          </a:xfrm>
          <a:prstGeom prst="rect">
            <a:avLst/>
          </a:prstGeom>
          <a:ln>
            <a:solidFill>
              <a:srgbClr val="000000"/>
            </a:solidFill>
          </a:ln>
          <a:effectLst>
            <a:outerShdw blurRad="50800" dist="38100" dir="2700000" algn="tl" rotWithShape="0">
              <a:prstClr val="black">
                <a:alpha val="40000"/>
              </a:prstClr>
            </a:outerShdw>
          </a:effectLst>
        </p:spPr>
      </p:pic>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pic>
        <p:nvPicPr>
          <p:cNvPr id="9" name="Image 8" descr="Capture d’écran 2018-04-15 à 18.11.2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1847" y="77256"/>
            <a:ext cx="1307258" cy="64623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005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00568" y="492504"/>
            <a:ext cx="2722034" cy="933589"/>
          </a:xfrm>
          <a:prstGeom prst="rect">
            <a:avLst/>
          </a:prstGeom>
          <a:noFill/>
        </p:spPr>
        <p:txBody>
          <a:bodyPr wrap="square" rtlCol="0">
            <a:spAutoFit/>
          </a:bodyPr>
          <a:lstStyle/>
          <a:p>
            <a:pPr>
              <a:lnSpc>
                <a:spcPct val="140000"/>
              </a:lnSpc>
            </a:pPr>
            <a:r>
              <a:rPr lang="fr-FR" sz="2000" dirty="0">
                <a:latin typeface="Arial"/>
                <a:cs typeface="Arial"/>
              </a:rPr>
              <a:t>L'IMPRESSION DE PIQUÉ ET LES LED</a:t>
            </a: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Image 1" descr="Skjermbilde 2018-04-09 kl. 13.06.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2601" y="906873"/>
            <a:ext cx="5930900" cy="4028657"/>
          </a:xfrm>
          <a:prstGeom prst="rect">
            <a:avLst/>
          </a:prstGeom>
          <a:ln>
            <a:solidFill>
              <a:schemeClr val="tx1"/>
            </a:solidFill>
          </a:ln>
          <a:effectLst>
            <a:outerShdw blurRad="50800" dist="38100" dir="2700000" algn="tl" rotWithShape="0">
              <a:prstClr val="black">
                <a:alpha val="40000"/>
              </a:prstClr>
            </a:outerShdw>
          </a:effectLst>
        </p:spPr>
      </p:pic>
      <p:sp>
        <p:nvSpPr>
          <p:cNvPr id="5" name="ZoneTexte 4"/>
          <p:cNvSpPr txBox="1"/>
          <p:nvPr/>
        </p:nvSpPr>
        <p:spPr>
          <a:xfrm>
            <a:off x="300567" y="2446644"/>
            <a:ext cx="2480733" cy="2339102"/>
          </a:xfrm>
          <a:prstGeom prst="rect">
            <a:avLst/>
          </a:prstGeom>
          <a:noFill/>
        </p:spPr>
        <p:txBody>
          <a:bodyPr wrap="square" rtlCol="0">
            <a:spAutoFit/>
          </a:bodyPr>
          <a:lstStyle/>
          <a:p>
            <a:pPr algn="just">
              <a:lnSpc>
                <a:spcPct val="140000"/>
              </a:lnSpc>
            </a:pPr>
            <a:r>
              <a:rPr lang="fr-FR" sz="1500" i="1" dirty="0" smtClean="0">
                <a:latin typeface="Arial"/>
                <a:cs typeface="Arial"/>
              </a:rPr>
              <a:t>Gros plan montrant la différence de contraste et de profondeur de couleur de quelques LED de grande qualité (optique, caméra et </a:t>
            </a:r>
            <a:r>
              <a:rPr lang="fr-FR" sz="1500" i="1" dirty="0" err="1" smtClean="0">
                <a:latin typeface="Arial"/>
                <a:cs typeface="Arial"/>
              </a:rPr>
              <a:t>workflow</a:t>
            </a:r>
            <a:r>
              <a:rPr lang="fr-FR" sz="1500" i="1" dirty="0" smtClean="0">
                <a:latin typeface="Arial"/>
                <a:cs typeface="Arial"/>
              </a:rPr>
              <a:t> identiques)</a:t>
            </a:r>
            <a:endParaRPr lang="fr-FR" sz="1500" dirty="0">
              <a:latin typeface="Arial"/>
              <a:cs typeface="Arial"/>
            </a:endParaRPr>
          </a:p>
        </p:txBody>
      </p:sp>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pic>
        <p:nvPicPr>
          <p:cNvPr id="9" name="Image 8" descr="Capture d’écran 2018-04-15 à 18.11.2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1847" y="77256"/>
            <a:ext cx="1307258" cy="64623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2365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64067" y="647700"/>
            <a:ext cx="8779933" cy="3194721"/>
          </a:xfrm>
          <a:prstGeom prst="rect">
            <a:avLst/>
          </a:prstGeom>
          <a:noFill/>
        </p:spPr>
        <p:txBody>
          <a:bodyPr wrap="square" rtlCol="0">
            <a:spAutoFit/>
          </a:bodyPr>
          <a:lstStyle/>
          <a:p>
            <a:pPr>
              <a:lnSpc>
                <a:spcPct val="140000"/>
              </a:lnSpc>
            </a:pPr>
            <a:r>
              <a:rPr lang="fr-FR" sz="2000" dirty="0" smtClean="0">
                <a:latin typeface="Arial"/>
                <a:cs typeface="Arial"/>
              </a:rPr>
              <a:t>L'IMPRESSION DE PIQUÉ ET LES LED</a:t>
            </a:r>
            <a:endParaRPr lang="fr-FR" sz="2000" dirty="0">
              <a:latin typeface="Arial"/>
              <a:cs typeface="Arial"/>
            </a:endParaRPr>
          </a:p>
          <a:p>
            <a:pPr>
              <a:lnSpc>
                <a:spcPct val="140000"/>
              </a:lnSpc>
            </a:pPr>
            <a:endParaRPr lang="fr-FR" sz="1000" dirty="0">
              <a:latin typeface="Arial"/>
              <a:cs typeface="Arial"/>
            </a:endParaRPr>
          </a:p>
          <a:p>
            <a:pPr>
              <a:lnSpc>
                <a:spcPct val="140000"/>
              </a:lnSpc>
            </a:pPr>
            <a:r>
              <a:rPr lang="fr-FR" dirty="0" smtClean="0">
                <a:latin typeface="Arial"/>
                <a:cs typeface="Arial"/>
              </a:rPr>
              <a:t>Quels outils pour mesurer la qualité ?</a:t>
            </a:r>
          </a:p>
          <a:p>
            <a:pPr>
              <a:lnSpc>
                <a:spcPct val="140000"/>
              </a:lnSpc>
            </a:pPr>
            <a:endParaRPr lang="fr-FR" sz="400" dirty="0" smtClean="0">
              <a:latin typeface="Arial"/>
              <a:cs typeface="Arial"/>
            </a:endParaRPr>
          </a:p>
          <a:p>
            <a:endParaRPr lang="fr-FR" sz="400" dirty="0">
              <a:latin typeface="Arial"/>
              <a:cs typeface="Arial"/>
            </a:endParaRPr>
          </a:p>
          <a:p>
            <a:pPr>
              <a:lnSpc>
                <a:spcPct val="140000"/>
              </a:lnSpc>
            </a:pPr>
            <a:r>
              <a:rPr lang="fr-FR" dirty="0" smtClean="0">
                <a:latin typeface="Arial"/>
                <a:cs typeface="Arial"/>
              </a:rPr>
              <a:t>On a utilisé le TLCI (</a:t>
            </a:r>
            <a:r>
              <a:rPr lang="fr-FR" dirty="0" err="1" smtClean="0">
                <a:latin typeface="Arial"/>
                <a:cs typeface="Arial"/>
              </a:rPr>
              <a:t>Television</a:t>
            </a:r>
            <a:r>
              <a:rPr lang="fr-FR" dirty="0" smtClean="0">
                <a:latin typeface="Arial"/>
                <a:cs typeface="Arial"/>
              </a:rPr>
              <a:t> </a:t>
            </a:r>
            <a:r>
              <a:rPr lang="fr-FR" dirty="0" err="1">
                <a:latin typeface="Arial"/>
                <a:cs typeface="Arial"/>
              </a:rPr>
              <a:t>Lighting</a:t>
            </a:r>
            <a:r>
              <a:rPr lang="fr-FR" dirty="0">
                <a:latin typeface="Arial"/>
                <a:cs typeface="Arial"/>
              </a:rPr>
              <a:t> </a:t>
            </a:r>
            <a:r>
              <a:rPr lang="fr-FR" dirty="0" err="1">
                <a:latin typeface="Arial"/>
                <a:cs typeface="Arial"/>
              </a:rPr>
              <a:t>Consistency</a:t>
            </a:r>
            <a:r>
              <a:rPr lang="fr-FR" dirty="0">
                <a:latin typeface="Arial"/>
                <a:cs typeface="Arial"/>
              </a:rPr>
              <a:t> Index, TLCI-</a:t>
            </a:r>
            <a:r>
              <a:rPr lang="fr-FR" dirty="0" smtClean="0">
                <a:latin typeface="Arial"/>
                <a:cs typeface="Arial"/>
              </a:rPr>
              <a:t>2012) pour mesurer la précision plutôt que le CRI </a:t>
            </a:r>
            <a:r>
              <a:rPr lang="fr-FR" dirty="0">
                <a:latin typeface="Arial"/>
                <a:cs typeface="Arial"/>
              </a:rPr>
              <a:t>(</a:t>
            </a:r>
            <a:r>
              <a:rPr lang="fr-FR" dirty="0" err="1">
                <a:latin typeface="Arial"/>
                <a:cs typeface="Arial"/>
              </a:rPr>
              <a:t>Colour</a:t>
            </a:r>
            <a:r>
              <a:rPr lang="fr-FR" dirty="0">
                <a:latin typeface="Arial"/>
                <a:cs typeface="Arial"/>
              </a:rPr>
              <a:t> </a:t>
            </a:r>
            <a:r>
              <a:rPr lang="fr-FR" dirty="0" err="1">
                <a:latin typeface="Arial"/>
                <a:cs typeface="Arial"/>
              </a:rPr>
              <a:t>Rendering</a:t>
            </a:r>
            <a:r>
              <a:rPr lang="fr-FR" dirty="0">
                <a:latin typeface="Arial"/>
                <a:cs typeface="Arial"/>
              </a:rPr>
              <a:t> Index</a:t>
            </a:r>
            <a:r>
              <a:rPr lang="fr-FR" dirty="0" smtClean="0">
                <a:latin typeface="Arial"/>
                <a:cs typeface="Arial"/>
              </a:rPr>
              <a:t>) parce que « </a:t>
            </a:r>
            <a:r>
              <a:rPr lang="fr-FR" i="1" dirty="0" smtClean="0">
                <a:latin typeface="Arial"/>
                <a:cs typeface="Arial"/>
              </a:rPr>
              <a:t>la façon dont les calculs sont faits par le CRI peut donner des valeurs CRI négatives dans certains cas extrêmes, ce qui ne veut rien dire. »</a:t>
            </a:r>
            <a:endParaRPr lang="fr-FR" i="1" dirty="0">
              <a:latin typeface="Arial"/>
              <a:cs typeface="Arial"/>
            </a:endParaRPr>
          </a:p>
          <a:p>
            <a:pPr>
              <a:lnSpc>
                <a:spcPct val="140000"/>
              </a:lnSpc>
            </a:pPr>
            <a:endParaRPr lang="fr-FR" i="1" dirty="0" smtClean="0">
              <a:latin typeface="Arial"/>
              <a:cs typeface="Arial"/>
            </a:endParaRP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Image 7" descr="Capture d’écran 2018-04-15 à 20.09.2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62200" y="3454622"/>
            <a:ext cx="3216700" cy="1498377"/>
          </a:xfrm>
          <a:prstGeom prst="rect">
            <a:avLst/>
          </a:prstGeom>
          <a:ln>
            <a:solidFill>
              <a:schemeClr val="tx1"/>
            </a:solidFill>
          </a:ln>
          <a:effectLst>
            <a:outerShdw blurRad="50800" dist="38100" dir="2700000" algn="tl" rotWithShape="0">
              <a:prstClr val="black">
                <a:alpha val="40000"/>
              </a:prstClr>
            </a:outerShdw>
          </a:effectLst>
        </p:spPr>
      </p:pic>
      <p:sp>
        <p:nvSpPr>
          <p:cNvPr id="9" name="ZoneTexte 8"/>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 TYPES DE PROJECTEURS</a:t>
            </a:r>
            <a:endParaRPr lang="fr-FR" sz="2000" dirty="0">
              <a:latin typeface="Arial"/>
              <a:cs typeface="Arial"/>
            </a:endParaRPr>
          </a:p>
        </p:txBody>
      </p:sp>
      <p:pic>
        <p:nvPicPr>
          <p:cNvPr id="6" name="Image 5" descr="Capture d’écran 2018-04-15 à 18.11.2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1847" y="77256"/>
            <a:ext cx="1307258" cy="64623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2272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768566" y="1147765"/>
            <a:ext cx="4580465" cy="3607141"/>
          </a:xfrm>
          <a:prstGeom prst="rect">
            <a:avLst/>
          </a:prstGeom>
          <a:noFill/>
        </p:spPr>
        <p:txBody>
          <a:bodyPr wrap="square" rtlCol="0">
            <a:spAutoFit/>
          </a:bodyPr>
          <a:lstStyle/>
          <a:p>
            <a:pPr>
              <a:lnSpc>
                <a:spcPct val="140000"/>
              </a:lnSpc>
            </a:pPr>
            <a:r>
              <a:rPr lang="fr-FR" sz="1600" dirty="0">
                <a:solidFill>
                  <a:srgbClr val="800000"/>
                </a:solidFill>
                <a:latin typeface="Arial"/>
                <a:cs typeface="Arial"/>
              </a:rPr>
              <a:t>Louis Philippe Capelle</a:t>
            </a:r>
            <a:r>
              <a:rPr lang="fr-FR" sz="1600" dirty="0">
                <a:latin typeface="Arial"/>
                <a:cs typeface="Arial"/>
              </a:rPr>
              <a:t>, SBC</a:t>
            </a:r>
          </a:p>
          <a:p>
            <a:pPr>
              <a:lnSpc>
                <a:spcPct val="140000"/>
              </a:lnSpc>
            </a:pPr>
            <a:r>
              <a:rPr lang="fr-FR" sz="1600" dirty="0">
                <a:solidFill>
                  <a:srgbClr val="800000"/>
                </a:solidFill>
                <a:latin typeface="Arial"/>
                <a:cs typeface="Arial"/>
              </a:rPr>
              <a:t>Rolf Coulanges</a:t>
            </a:r>
            <a:r>
              <a:rPr lang="fr-FR" sz="1600" dirty="0">
                <a:latin typeface="Arial"/>
                <a:cs typeface="Arial"/>
              </a:rPr>
              <a:t>, BVK</a:t>
            </a:r>
          </a:p>
          <a:p>
            <a:pPr>
              <a:lnSpc>
                <a:spcPct val="140000"/>
              </a:lnSpc>
            </a:pPr>
            <a:r>
              <a:rPr lang="fr-FR" sz="1600" dirty="0">
                <a:solidFill>
                  <a:srgbClr val="800000"/>
                </a:solidFill>
                <a:latin typeface="Arial"/>
                <a:cs typeface="Arial"/>
              </a:rPr>
              <a:t>Joe </a:t>
            </a:r>
            <a:r>
              <a:rPr lang="fr-FR" sz="1600" dirty="0" err="1">
                <a:solidFill>
                  <a:srgbClr val="800000"/>
                </a:solidFill>
                <a:latin typeface="Arial"/>
                <a:cs typeface="Arial"/>
              </a:rPr>
              <a:t>Dunton</a:t>
            </a:r>
            <a:r>
              <a:rPr lang="fr-FR" sz="1600" dirty="0">
                <a:latin typeface="Arial"/>
                <a:cs typeface="Arial"/>
              </a:rPr>
              <a:t>, MBE </a:t>
            </a:r>
            <a:r>
              <a:rPr lang="fr-FR" sz="1600" dirty="0" smtClean="0">
                <a:latin typeface="Arial"/>
                <a:cs typeface="Arial"/>
              </a:rPr>
              <a:t>BSC</a:t>
            </a:r>
            <a:endParaRPr lang="fr-FR" sz="1600" dirty="0">
              <a:latin typeface="Arial"/>
              <a:cs typeface="Arial"/>
            </a:endParaRPr>
          </a:p>
          <a:p>
            <a:pPr>
              <a:lnSpc>
                <a:spcPct val="140000"/>
              </a:lnSpc>
            </a:pPr>
            <a:r>
              <a:rPr lang="fr-FR" sz="1600" dirty="0">
                <a:solidFill>
                  <a:srgbClr val="800000"/>
                </a:solidFill>
                <a:latin typeface="Arial"/>
                <a:cs typeface="Arial"/>
              </a:rPr>
              <a:t>Jacek </a:t>
            </a:r>
            <a:r>
              <a:rPr lang="fr-FR" sz="1600" dirty="0" err="1">
                <a:solidFill>
                  <a:srgbClr val="800000"/>
                </a:solidFill>
                <a:latin typeface="Arial"/>
                <a:cs typeface="Arial"/>
              </a:rPr>
              <a:t>Laskus</a:t>
            </a:r>
            <a:r>
              <a:rPr lang="fr-FR" sz="1600" dirty="0">
                <a:latin typeface="Arial"/>
                <a:cs typeface="Arial"/>
              </a:rPr>
              <a:t>, ASC, PSC</a:t>
            </a:r>
          </a:p>
          <a:p>
            <a:pPr>
              <a:lnSpc>
                <a:spcPct val="140000"/>
              </a:lnSpc>
            </a:pPr>
            <a:r>
              <a:rPr lang="fr-FR" sz="1600" dirty="0" smtClean="0">
                <a:solidFill>
                  <a:srgbClr val="800000"/>
                </a:solidFill>
                <a:latin typeface="Arial"/>
                <a:cs typeface="Arial"/>
              </a:rPr>
              <a:t>Stephen </a:t>
            </a:r>
            <a:r>
              <a:rPr lang="fr-FR" sz="1600" dirty="0" err="1" smtClean="0">
                <a:solidFill>
                  <a:srgbClr val="800000"/>
                </a:solidFill>
                <a:latin typeface="Arial"/>
                <a:cs typeface="Arial"/>
              </a:rPr>
              <a:t>Lighthill</a:t>
            </a:r>
            <a:r>
              <a:rPr lang="fr-FR" sz="1600" dirty="0" smtClean="0">
                <a:latin typeface="Arial"/>
                <a:cs typeface="Arial"/>
              </a:rPr>
              <a:t>, ASC</a:t>
            </a:r>
          </a:p>
          <a:p>
            <a:pPr>
              <a:lnSpc>
                <a:spcPct val="140000"/>
              </a:lnSpc>
            </a:pPr>
            <a:r>
              <a:rPr lang="fr-FR" sz="1600" dirty="0" err="1">
                <a:solidFill>
                  <a:srgbClr val="800000"/>
                </a:solidFill>
                <a:latin typeface="Arial"/>
                <a:cs typeface="Arial"/>
              </a:rPr>
              <a:t>Jannicke</a:t>
            </a:r>
            <a:r>
              <a:rPr lang="fr-FR" sz="1600" dirty="0">
                <a:solidFill>
                  <a:srgbClr val="800000"/>
                </a:solidFill>
                <a:latin typeface="Arial"/>
                <a:cs typeface="Arial"/>
              </a:rPr>
              <a:t> </a:t>
            </a:r>
            <a:r>
              <a:rPr lang="fr-FR" sz="1600" dirty="0" err="1">
                <a:solidFill>
                  <a:srgbClr val="800000"/>
                </a:solidFill>
                <a:latin typeface="Arial"/>
                <a:cs typeface="Arial"/>
              </a:rPr>
              <a:t>Mikkelsen</a:t>
            </a:r>
            <a:r>
              <a:rPr lang="fr-FR" sz="1600" dirty="0">
                <a:latin typeface="Arial"/>
                <a:cs typeface="Arial"/>
              </a:rPr>
              <a:t>, FNF</a:t>
            </a:r>
          </a:p>
          <a:p>
            <a:pPr>
              <a:lnSpc>
                <a:spcPct val="140000"/>
              </a:lnSpc>
            </a:pPr>
            <a:r>
              <a:rPr lang="fr-FR" sz="1600" dirty="0">
                <a:solidFill>
                  <a:srgbClr val="800000"/>
                </a:solidFill>
                <a:latin typeface="Arial"/>
                <a:cs typeface="Arial"/>
              </a:rPr>
              <a:t>Rachel  Morrison</a:t>
            </a:r>
            <a:r>
              <a:rPr lang="fr-FR" sz="1600" dirty="0">
                <a:latin typeface="Arial"/>
                <a:cs typeface="Arial"/>
              </a:rPr>
              <a:t>, </a:t>
            </a:r>
            <a:r>
              <a:rPr lang="fr-FR" sz="1600" dirty="0" smtClean="0">
                <a:latin typeface="Arial"/>
                <a:cs typeface="Arial"/>
              </a:rPr>
              <a:t>ASC</a:t>
            </a:r>
          </a:p>
          <a:p>
            <a:pPr>
              <a:lnSpc>
                <a:spcPct val="140000"/>
              </a:lnSpc>
            </a:pPr>
            <a:r>
              <a:rPr lang="fr-FR" sz="1600" dirty="0" smtClean="0">
                <a:solidFill>
                  <a:srgbClr val="800000"/>
                </a:solidFill>
                <a:latin typeface="Arial"/>
                <a:cs typeface="Arial"/>
              </a:rPr>
              <a:t>Steven </a:t>
            </a:r>
            <a:r>
              <a:rPr lang="fr-FR" sz="1600" dirty="0">
                <a:solidFill>
                  <a:srgbClr val="800000"/>
                </a:solidFill>
                <a:latin typeface="Arial"/>
                <a:cs typeface="Arial"/>
              </a:rPr>
              <a:t>Poster</a:t>
            </a:r>
            <a:r>
              <a:rPr lang="fr-FR" sz="1600" dirty="0">
                <a:latin typeface="Arial"/>
                <a:cs typeface="Arial"/>
              </a:rPr>
              <a:t>,  ASC, ICG</a:t>
            </a:r>
          </a:p>
          <a:p>
            <a:pPr>
              <a:lnSpc>
                <a:spcPct val="140000"/>
              </a:lnSpc>
            </a:pPr>
            <a:r>
              <a:rPr lang="fr-FR" sz="1600" dirty="0">
                <a:solidFill>
                  <a:srgbClr val="800000"/>
                </a:solidFill>
                <a:latin typeface="Arial"/>
                <a:cs typeface="Arial"/>
              </a:rPr>
              <a:t>Philippe Ros</a:t>
            </a:r>
            <a:r>
              <a:rPr lang="fr-FR" sz="1600" dirty="0">
                <a:latin typeface="Arial"/>
                <a:cs typeface="Arial"/>
              </a:rPr>
              <a:t>, AFC</a:t>
            </a:r>
          </a:p>
          <a:p>
            <a:pPr>
              <a:lnSpc>
                <a:spcPct val="140000"/>
              </a:lnSpc>
            </a:pPr>
            <a:r>
              <a:rPr lang="fr-FR" sz="1600" dirty="0" smtClean="0">
                <a:solidFill>
                  <a:srgbClr val="800000"/>
                </a:solidFill>
                <a:latin typeface="Arial"/>
                <a:cs typeface="Arial"/>
              </a:rPr>
              <a:t>Roberto Schaefer</a:t>
            </a:r>
            <a:r>
              <a:rPr lang="fr-FR" sz="1600" dirty="0" smtClean="0">
                <a:latin typeface="Arial"/>
                <a:cs typeface="Arial"/>
              </a:rPr>
              <a:t>, ASC, AIC</a:t>
            </a:r>
          </a:p>
        </p:txBody>
      </p:sp>
      <p:sp>
        <p:nvSpPr>
          <p:cNvPr id="2" name="ZoneTexte 1"/>
          <p:cNvSpPr txBox="1"/>
          <p:nvPr/>
        </p:nvSpPr>
        <p:spPr>
          <a:xfrm>
            <a:off x="262470" y="462522"/>
            <a:ext cx="3683000" cy="707886"/>
          </a:xfrm>
          <a:prstGeom prst="rect">
            <a:avLst/>
          </a:prstGeom>
          <a:noFill/>
        </p:spPr>
        <p:txBody>
          <a:bodyPr wrap="square" rtlCol="0">
            <a:spAutoFit/>
          </a:bodyPr>
          <a:lstStyle/>
          <a:p>
            <a:r>
              <a:rPr lang="fr-FR" sz="2000" dirty="0" smtClean="0">
                <a:latin typeface="Arial"/>
                <a:cs typeface="Arial"/>
              </a:rPr>
              <a:t>Ce panel comportait les membres suivants</a:t>
            </a:r>
            <a:endParaRPr lang="fr-FR" sz="2000" dirty="0">
              <a:latin typeface="Arial"/>
              <a:cs typeface="Arial"/>
            </a:endParaRPr>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5926" y="2997200"/>
            <a:ext cx="2643614" cy="19515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179612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64067" y="647700"/>
            <a:ext cx="8779933" cy="2616101"/>
          </a:xfrm>
          <a:prstGeom prst="rect">
            <a:avLst/>
          </a:prstGeom>
          <a:noFill/>
        </p:spPr>
        <p:txBody>
          <a:bodyPr wrap="square" rtlCol="0">
            <a:spAutoFit/>
          </a:bodyPr>
          <a:lstStyle/>
          <a:p>
            <a:pPr>
              <a:lnSpc>
                <a:spcPct val="140000"/>
              </a:lnSpc>
            </a:pPr>
            <a:r>
              <a:rPr lang="fr-FR" sz="2000" dirty="0">
                <a:latin typeface="Arial"/>
                <a:cs typeface="Arial"/>
              </a:rPr>
              <a:t>L'IMPRESSION DE PIQUÉ ET LES LED</a:t>
            </a:r>
          </a:p>
          <a:p>
            <a:pPr>
              <a:lnSpc>
                <a:spcPct val="140000"/>
              </a:lnSpc>
            </a:pPr>
            <a:endParaRPr lang="fr-FR" sz="400" dirty="0">
              <a:latin typeface="Arial"/>
              <a:cs typeface="Arial"/>
            </a:endParaRPr>
          </a:p>
          <a:p>
            <a:pPr>
              <a:lnSpc>
                <a:spcPct val="140000"/>
              </a:lnSpc>
            </a:pPr>
            <a:r>
              <a:rPr lang="fr-FR" dirty="0">
                <a:latin typeface="Arial"/>
                <a:cs typeface="Arial"/>
              </a:rPr>
              <a:t>UNE CONCLUSION IMPORTANTE :</a:t>
            </a:r>
          </a:p>
          <a:p>
            <a:pPr>
              <a:lnSpc>
                <a:spcPct val="140000"/>
              </a:lnSpc>
            </a:pPr>
            <a:endParaRPr lang="fr-FR" sz="400" dirty="0">
              <a:latin typeface="Arial"/>
              <a:cs typeface="Arial"/>
            </a:endParaRPr>
          </a:p>
          <a:p>
            <a:pPr>
              <a:lnSpc>
                <a:spcPct val="140000"/>
              </a:lnSpc>
            </a:pPr>
            <a:r>
              <a:rPr lang="fr-FR" dirty="0">
                <a:solidFill>
                  <a:srgbClr val="000000"/>
                </a:solidFill>
                <a:latin typeface="Arial"/>
                <a:cs typeface="Arial"/>
              </a:rPr>
              <a:t>Suite à des tests en aveugle des projecteurs LED les plus communs :</a:t>
            </a:r>
          </a:p>
          <a:p>
            <a:pPr>
              <a:lnSpc>
                <a:spcPct val="140000"/>
              </a:lnSpc>
            </a:pPr>
            <a:r>
              <a:rPr lang="fr-FR" dirty="0" smtClean="0">
                <a:solidFill>
                  <a:srgbClr val="000000"/>
                </a:solidFill>
                <a:latin typeface="Arial"/>
                <a:cs typeface="Arial"/>
              </a:rPr>
              <a:t>‘’</a:t>
            </a:r>
            <a:r>
              <a:rPr lang="fr-FR" i="1" dirty="0" smtClean="0">
                <a:solidFill>
                  <a:srgbClr val="000000"/>
                </a:solidFill>
                <a:latin typeface="Arial"/>
                <a:cs typeface="Arial"/>
              </a:rPr>
              <a:t>Le </a:t>
            </a:r>
            <a:r>
              <a:rPr lang="fr-FR" i="1" dirty="0">
                <a:solidFill>
                  <a:srgbClr val="000000"/>
                </a:solidFill>
                <a:latin typeface="Arial"/>
                <a:cs typeface="Arial"/>
              </a:rPr>
              <a:t>pire des LED, avec un TLCI bas et pauvre en couleurs « nuancées » donne un aspect plastique à la carnation, une impression d’un faible piqué, comme s’il manquait </a:t>
            </a:r>
            <a:r>
              <a:rPr lang="fr-FR" i="1" dirty="0" smtClean="0">
                <a:solidFill>
                  <a:srgbClr val="000000"/>
                </a:solidFill>
                <a:latin typeface="Arial"/>
                <a:cs typeface="Arial"/>
              </a:rPr>
              <a:t>des informations.</a:t>
            </a:r>
            <a:r>
              <a:rPr lang="fr-FR" dirty="0" smtClean="0">
                <a:solidFill>
                  <a:srgbClr val="000000"/>
                </a:solidFill>
                <a:latin typeface="Arial"/>
                <a:cs typeface="Arial"/>
              </a:rPr>
              <a:t>’’</a:t>
            </a:r>
            <a:endParaRPr lang="fr-FR" dirty="0">
              <a:latin typeface="Arial"/>
              <a:cs typeface="Arial"/>
            </a:endParaRP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Image 8" descr="Capture d’écran 2018-04-15 à 18.47.3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4799" y="3427988"/>
            <a:ext cx="2671586" cy="1510120"/>
          </a:xfrm>
          <a:prstGeom prst="rect">
            <a:avLst/>
          </a:prstGeom>
          <a:ln>
            <a:solidFill>
              <a:srgbClr val="000000"/>
            </a:solidFill>
          </a:ln>
          <a:effectLst>
            <a:outerShdw blurRad="50800" dist="38100" dir="2700000" algn="tl" rotWithShape="0">
              <a:prstClr val="black">
                <a:alpha val="40000"/>
              </a:prstClr>
            </a:outerShdw>
          </a:effectLst>
        </p:spPr>
      </p:pic>
      <p:pic>
        <p:nvPicPr>
          <p:cNvPr id="10" name="Image 9" descr="Capture d’écran 2018-04-15 à 18.47.0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6446" y="3427987"/>
            <a:ext cx="2669447" cy="1510120"/>
          </a:xfrm>
          <a:prstGeom prst="rect">
            <a:avLst/>
          </a:prstGeom>
          <a:ln>
            <a:solidFill>
              <a:srgbClr val="000000"/>
            </a:solidFill>
          </a:ln>
          <a:effectLst>
            <a:outerShdw blurRad="50800" dist="38100" dir="2700000" algn="tl" rotWithShape="0">
              <a:prstClr val="black">
                <a:alpha val="40000"/>
              </a:prstClr>
            </a:outerShdw>
          </a:effectLst>
        </p:spPr>
      </p:pic>
      <p:sp>
        <p:nvSpPr>
          <p:cNvPr id="8" name="ZoneTexte 7"/>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pic>
        <p:nvPicPr>
          <p:cNvPr id="11" name="Image 10" descr="Capture d’écran 2018-04-15 à 18.11.2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1847" y="77256"/>
            <a:ext cx="1307258" cy="64623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6362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38100" y="2787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362190" y="3659343"/>
            <a:ext cx="2796580" cy="400110"/>
          </a:xfrm>
          <a:prstGeom prst="rect">
            <a:avLst/>
          </a:prstGeom>
          <a:noFill/>
        </p:spPr>
        <p:txBody>
          <a:bodyPr wrap="square" rtlCol="0">
            <a:spAutoFit/>
          </a:bodyPr>
          <a:lstStyle/>
          <a:p>
            <a:pPr algn="ctr"/>
            <a:r>
              <a:rPr lang="fr-FR" sz="2000" dirty="0" smtClean="0">
                <a:solidFill>
                  <a:srgbClr val="000000"/>
                </a:solidFill>
                <a:latin typeface="Arial"/>
                <a:cs typeface="Arial"/>
              </a:rPr>
              <a:t>TUNGSTÈNE</a:t>
            </a:r>
            <a:endParaRPr lang="fr-FR" sz="2000" dirty="0">
              <a:solidFill>
                <a:srgbClr val="000000"/>
              </a:solidFill>
              <a:latin typeface="Arial"/>
              <a:cs typeface="Arial"/>
            </a:endParaRPr>
          </a:p>
        </p:txBody>
      </p:sp>
      <p:sp>
        <p:nvSpPr>
          <p:cNvPr id="14" name="ZoneTexte 13"/>
          <p:cNvSpPr txBox="1"/>
          <p:nvPr/>
        </p:nvSpPr>
        <p:spPr>
          <a:xfrm>
            <a:off x="364067" y="646631"/>
            <a:ext cx="8411633" cy="461665"/>
          </a:xfrm>
          <a:prstGeom prst="rect">
            <a:avLst/>
          </a:prstGeom>
          <a:noFill/>
        </p:spPr>
        <p:txBody>
          <a:bodyPr wrap="square" rtlCol="0">
            <a:spAutoFit/>
          </a:bodyPr>
          <a:lstStyle/>
          <a:p>
            <a:pPr algn="just">
              <a:lnSpc>
                <a:spcPct val="140000"/>
              </a:lnSpc>
            </a:pPr>
            <a:r>
              <a:rPr lang="fr-FR" dirty="0" smtClean="0">
                <a:latin typeface="Arial"/>
                <a:cs typeface="Arial"/>
              </a:rPr>
              <a:t>PERTE D’OUTILS UTILISÉS POUR CRÉER UNE AMBIANCE DRAMATIQUE</a:t>
            </a:r>
          </a:p>
        </p:txBody>
      </p:sp>
      <p:pic>
        <p:nvPicPr>
          <p:cNvPr id="15" name="Imag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3102" y="1680095"/>
            <a:ext cx="2303192" cy="1877703"/>
          </a:xfrm>
          <a:prstGeom prst="rect">
            <a:avLst/>
          </a:prstGeom>
          <a:ln w="19050" cmpd="sng">
            <a:solidFill>
              <a:schemeClr val="tx1"/>
            </a:solidFill>
          </a:ln>
          <a:effectLst>
            <a:outerShdw blurRad="50800" dist="38100" dir="2700000" algn="tl" rotWithShape="0">
              <a:prstClr val="black">
                <a:alpha val="40000"/>
              </a:prstClr>
            </a:outerShdw>
          </a:effectLst>
        </p:spPr>
      </p:pic>
      <p:pic>
        <p:nvPicPr>
          <p:cNvPr id="16" name="Image 15" descr="Capture d’écran 2018-04-09 à 20.41.3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2190" y="1680095"/>
            <a:ext cx="2796580" cy="1877703"/>
          </a:xfrm>
          <a:prstGeom prst="rect">
            <a:avLst/>
          </a:prstGeom>
          <a:ln w="19050" cmpd="sng">
            <a:solidFill>
              <a:schemeClr val="tx1"/>
            </a:solidFill>
          </a:ln>
          <a:effectLst>
            <a:outerShdw blurRad="50800" dist="38100" dir="2700000" algn="tl" rotWithShape="0">
              <a:prstClr val="black">
                <a:alpha val="40000"/>
              </a:prstClr>
            </a:outerShdw>
          </a:effectLst>
        </p:spPr>
      </p:pic>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sp>
        <p:nvSpPr>
          <p:cNvPr id="12" name="ZoneTexte 11"/>
          <p:cNvSpPr txBox="1"/>
          <p:nvPr/>
        </p:nvSpPr>
        <p:spPr>
          <a:xfrm>
            <a:off x="1223102" y="3666316"/>
            <a:ext cx="2303192" cy="400110"/>
          </a:xfrm>
          <a:prstGeom prst="rect">
            <a:avLst/>
          </a:prstGeom>
          <a:noFill/>
        </p:spPr>
        <p:txBody>
          <a:bodyPr wrap="square" rtlCol="0">
            <a:spAutoFit/>
          </a:bodyPr>
          <a:lstStyle/>
          <a:p>
            <a:pPr algn="ctr"/>
            <a:r>
              <a:rPr lang="fr-FR" sz="2000" dirty="0" smtClean="0">
                <a:latin typeface="Arial"/>
                <a:cs typeface="Arial"/>
              </a:rPr>
              <a:t>LAMPES A ARCS</a:t>
            </a:r>
            <a:endParaRPr lang="fr-FR" sz="2000" dirty="0">
              <a:latin typeface="Arial"/>
              <a:cs typeface="Arial"/>
            </a:endParaRPr>
          </a:p>
        </p:txBody>
      </p:sp>
    </p:spTree>
    <p:extLst>
      <p:ext uri="{BB962C8B-B14F-4D97-AF65-F5344CB8AC3E}">
        <p14:creationId xmlns:p14="http://schemas.microsoft.com/office/powerpoint/2010/main" val="3008113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3</a:t>
            </a:r>
            <a:r>
              <a:rPr lang="fr-FR" sz="2000" dirty="0">
                <a:latin typeface="Arial"/>
                <a:cs typeface="Arial"/>
              </a:rPr>
              <a:t> </a:t>
            </a:r>
            <a:r>
              <a:rPr lang="fr-FR" sz="2000" dirty="0" smtClean="0">
                <a:latin typeface="Arial"/>
                <a:cs typeface="Arial"/>
              </a:rPr>
              <a:t>- TYPES DE PROJECTEURS</a:t>
            </a:r>
            <a:endParaRPr lang="fr-FR" sz="2000" dirty="0">
              <a:latin typeface="Arial"/>
              <a:cs typeface="Arial"/>
            </a:endParaRPr>
          </a:p>
        </p:txBody>
      </p:sp>
      <p:sp>
        <p:nvSpPr>
          <p:cNvPr id="19" name="ZoneTexte 18"/>
          <p:cNvSpPr txBox="1"/>
          <p:nvPr/>
        </p:nvSpPr>
        <p:spPr>
          <a:xfrm>
            <a:off x="364067" y="646631"/>
            <a:ext cx="8411633" cy="461665"/>
          </a:xfrm>
          <a:prstGeom prst="rect">
            <a:avLst/>
          </a:prstGeom>
          <a:noFill/>
        </p:spPr>
        <p:txBody>
          <a:bodyPr wrap="square" rtlCol="0">
            <a:spAutoFit/>
          </a:bodyPr>
          <a:lstStyle/>
          <a:p>
            <a:pPr algn="just">
              <a:lnSpc>
                <a:spcPct val="140000"/>
              </a:lnSpc>
            </a:pPr>
            <a:r>
              <a:rPr lang="fr-FR" dirty="0" smtClean="0">
                <a:latin typeface="Arial"/>
                <a:cs typeface="Arial"/>
              </a:rPr>
              <a:t>PERTE D’OUTILS UTILISÉS POUR CRÉER UNE AMBIANCE DRAMATIQUE</a:t>
            </a:r>
          </a:p>
        </p:txBody>
      </p:sp>
      <p:cxnSp>
        <p:nvCxnSpPr>
          <p:cNvPr id="15" name="Connecteur droit 14"/>
          <p:cNvCxnSpPr/>
          <p:nvPr/>
        </p:nvCxnSpPr>
        <p:spPr>
          <a:xfrm>
            <a:off x="-38100" y="2787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1223102" y="3666316"/>
            <a:ext cx="2303192" cy="400110"/>
          </a:xfrm>
          <a:prstGeom prst="rect">
            <a:avLst/>
          </a:prstGeom>
          <a:noFill/>
        </p:spPr>
        <p:txBody>
          <a:bodyPr wrap="square" rtlCol="0">
            <a:spAutoFit/>
          </a:bodyPr>
          <a:lstStyle/>
          <a:p>
            <a:pPr algn="ctr"/>
            <a:r>
              <a:rPr lang="fr-FR" sz="2000" dirty="0" smtClean="0">
                <a:latin typeface="Arial"/>
                <a:cs typeface="Arial"/>
              </a:rPr>
              <a:t>LAMPES A ARCS</a:t>
            </a:r>
            <a:endParaRPr lang="fr-FR" sz="2000" dirty="0">
              <a:latin typeface="Arial"/>
              <a:cs typeface="Arial"/>
            </a:endParaRPr>
          </a:p>
        </p:txBody>
      </p:sp>
      <p:sp>
        <p:nvSpPr>
          <p:cNvPr id="24" name="ZoneTexte 23"/>
          <p:cNvSpPr txBox="1"/>
          <p:nvPr/>
        </p:nvSpPr>
        <p:spPr>
          <a:xfrm>
            <a:off x="5362190" y="3666316"/>
            <a:ext cx="2796580" cy="400110"/>
          </a:xfrm>
          <a:prstGeom prst="rect">
            <a:avLst/>
          </a:prstGeom>
          <a:noFill/>
        </p:spPr>
        <p:txBody>
          <a:bodyPr wrap="square" rtlCol="0">
            <a:spAutoFit/>
          </a:bodyPr>
          <a:lstStyle/>
          <a:p>
            <a:pPr algn="ctr"/>
            <a:r>
              <a:rPr lang="fr-FR" sz="2000" dirty="0" smtClean="0">
                <a:solidFill>
                  <a:srgbClr val="FF0000"/>
                </a:solidFill>
                <a:latin typeface="Arial"/>
                <a:cs typeface="Arial"/>
              </a:rPr>
              <a:t>TUNGST</a:t>
            </a:r>
            <a:r>
              <a:rPr lang="fr-FR" sz="2000" dirty="0">
                <a:solidFill>
                  <a:srgbClr val="FF0000"/>
                </a:solidFill>
                <a:latin typeface="Arial"/>
                <a:cs typeface="Arial"/>
              </a:rPr>
              <a:t>È</a:t>
            </a:r>
            <a:r>
              <a:rPr lang="fr-FR" sz="2000" dirty="0" smtClean="0">
                <a:solidFill>
                  <a:srgbClr val="FF0000"/>
                </a:solidFill>
                <a:latin typeface="Arial"/>
                <a:cs typeface="Arial"/>
              </a:rPr>
              <a:t>NE</a:t>
            </a:r>
            <a:endParaRPr lang="fr-FR" sz="2000" dirty="0">
              <a:solidFill>
                <a:srgbClr val="FF0000"/>
              </a:solidFill>
              <a:latin typeface="Arial"/>
              <a:cs typeface="Arial"/>
            </a:endParaRPr>
          </a:p>
        </p:txBody>
      </p:sp>
      <p:pic>
        <p:nvPicPr>
          <p:cNvPr id="25" name="Imag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3102" y="1683334"/>
            <a:ext cx="2303192" cy="1877703"/>
          </a:xfrm>
          <a:prstGeom prst="rect">
            <a:avLst/>
          </a:prstGeom>
          <a:ln w="19050" cmpd="sng">
            <a:solidFill>
              <a:schemeClr val="tx1"/>
            </a:solidFill>
          </a:ln>
          <a:effectLst>
            <a:outerShdw blurRad="50800" dist="38100" dir="2700000" algn="tl" rotWithShape="0">
              <a:prstClr val="black">
                <a:alpha val="40000"/>
              </a:prstClr>
            </a:outerShdw>
          </a:effectLst>
        </p:spPr>
      </p:pic>
      <p:pic>
        <p:nvPicPr>
          <p:cNvPr id="26" name="Image 25" descr="Capture d’écran 2018-04-09 à 20.41.3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2190" y="1683334"/>
            <a:ext cx="2796580" cy="1877703"/>
          </a:xfrm>
          <a:prstGeom prst="rect">
            <a:avLst/>
          </a:prstGeom>
          <a:ln w="19050" cmpd="sng">
            <a:solidFill>
              <a:schemeClr val="tx1"/>
            </a:solidFill>
          </a:ln>
          <a:effectLst>
            <a:outerShdw blurRad="50800" dist="38100" dir="2700000" algn="tl" rotWithShape="0">
              <a:prstClr val="black">
                <a:alpha val="40000"/>
              </a:prstClr>
            </a:outerShdw>
          </a:effectLst>
        </p:spPr>
      </p:pic>
      <p:sp>
        <p:nvSpPr>
          <p:cNvPr id="27" name="Forme libre 26"/>
          <p:cNvSpPr/>
          <p:nvPr/>
        </p:nvSpPr>
        <p:spPr>
          <a:xfrm rot="20930902">
            <a:off x="819641" y="1565028"/>
            <a:ext cx="2844800" cy="2362273"/>
          </a:xfrm>
          <a:custGeom>
            <a:avLst/>
            <a:gdLst>
              <a:gd name="connsiteX0" fmla="*/ 2844800 w 2844800"/>
              <a:gd name="connsiteY0" fmla="*/ 0 h 2362273"/>
              <a:gd name="connsiteX1" fmla="*/ 2628900 w 2844800"/>
              <a:gd name="connsiteY1" fmla="*/ 50800 h 2362273"/>
              <a:gd name="connsiteX2" fmla="*/ 1866900 w 2844800"/>
              <a:gd name="connsiteY2" fmla="*/ 571500 h 2362273"/>
              <a:gd name="connsiteX3" fmla="*/ 990600 w 2844800"/>
              <a:gd name="connsiteY3" fmla="*/ 1346200 h 2362273"/>
              <a:gd name="connsiteX4" fmla="*/ 800100 w 2844800"/>
              <a:gd name="connsiteY4" fmla="*/ 1536700 h 2362273"/>
              <a:gd name="connsiteX5" fmla="*/ 520700 w 2844800"/>
              <a:gd name="connsiteY5" fmla="*/ 1778000 h 2362273"/>
              <a:gd name="connsiteX6" fmla="*/ 419100 w 2844800"/>
              <a:gd name="connsiteY6" fmla="*/ 1854200 h 2362273"/>
              <a:gd name="connsiteX7" fmla="*/ 342900 w 2844800"/>
              <a:gd name="connsiteY7" fmla="*/ 1917700 h 2362273"/>
              <a:gd name="connsiteX8" fmla="*/ 292100 w 2844800"/>
              <a:gd name="connsiteY8" fmla="*/ 1955800 h 2362273"/>
              <a:gd name="connsiteX9" fmla="*/ 190500 w 2844800"/>
              <a:gd name="connsiteY9" fmla="*/ 2082800 h 2362273"/>
              <a:gd name="connsiteX10" fmla="*/ 165100 w 2844800"/>
              <a:gd name="connsiteY10" fmla="*/ 2120900 h 2362273"/>
              <a:gd name="connsiteX11" fmla="*/ 114300 w 2844800"/>
              <a:gd name="connsiteY11" fmla="*/ 2184400 h 2362273"/>
              <a:gd name="connsiteX12" fmla="*/ 88900 w 2844800"/>
              <a:gd name="connsiteY12" fmla="*/ 2235200 h 2362273"/>
              <a:gd name="connsiteX13" fmla="*/ 76200 w 2844800"/>
              <a:gd name="connsiteY13" fmla="*/ 2273300 h 2362273"/>
              <a:gd name="connsiteX14" fmla="*/ 38100 w 2844800"/>
              <a:gd name="connsiteY14" fmla="*/ 2324100 h 2362273"/>
              <a:gd name="connsiteX15" fmla="*/ 0 w 2844800"/>
              <a:gd name="connsiteY15" fmla="*/ 2362200 h 23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4800" h="2362273">
                <a:moveTo>
                  <a:pt x="2844800" y="0"/>
                </a:moveTo>
                <a:cubicBezTo>
                  <a:pt x="2772833" y="16933"/>
                  <a:pt x="2698125" y="24841"/>
                  <a:pt x="2628900" y="50800"/>
                </a:cubicBezTo>
                <a:cubicBezTo>
                  <a:pt x="2408452" y="133468"/>
                  <a:pt x="1910523" y="536902"/>
                  <a:pt x="1866900" y="571500"/>
                </a:cubicBezTo>
                <a:cubicBezTo>
                  <a:pt x="1571740" y="805592"/>
                  <a:pt x="1268180" y="1085443"/>
                  <a:pt x="990600" y="1346200"/>
                </a:cubicBezTo>
                <a:cubicBezTo>
                  <a:pt x="952500" y="1381991"/>
                  <a:pt x="825500" y="1514764"/>
                  <a:pt x="800100" y="1536700"/>
                </a:cubicBezTo>
                <a:lnTo>
                  <a:pt x="520700" y="1778000"/>
                </a:lnTo>
                <a:cubicBezTo>
                  <a:pt x="336501" y="1934911"/>
                  <a:pt x="541008" y="1759383"/>
                  <a:pt x="419100" y="1854200"/>
                </a:cubicBezTo>
                <a:cubicBezTo>
                  <a:pt x="393001" y="1874499"/>
                  <a:pt x="368718" y="1897045"/>
                  <a:pt x="342900" y="1917700"/>
                </a:cubicBezTo>
                <a:cubicBezTo>
                  <a:pt x="326372" y="1930923"/>
                  <a:pt x="308030" y="1941862"/>
                  <a:pt x="292100" y="1955800"/>
                </a:cubicBezTo>
                <a:cubicBezTo>
                  <a:pt x="234191" y="2006470"/>
                  <a:pt x="236129" y="2014357"/>
                  <a:pt x="190500" y="2082800"/>
                </a:cubicBezTo>
                <a:cubicBezTo>
                  <a:pt x="182033" y="2095500"/>
                  <a:pt x="169927" y="2106420"/>
                  <a:pt x="165100" y="2120900"/>
                </a:cubicBezTo>
                <a:cubicBezTo>
                  <a:pt x="147573" y="2173480"/>
                  <a:pt x="163539" y="2151574"/>
                  <a:pt x="114300" y="2184400"/>
                </a:cubicBezTo>
                <a:cubicBezTo>
                  <a:pt x="105833" y="2201333"/>
                  <a:pt x="96358" y="2217799"/>
                  <a:pt x="88900" y="2235200"/>
                </a:cubicBezTo>
                <a:cubicBezTo>
                  <a:pt x="83627" y="2247505"/>
                  <a:pt x="82842" y="2261677"/>
                  <a:pt x="76200" y="2273300"/>
                </a:cubicBezTo>
                <a:cubicBezTo>
                  <a:pt x="65698" y="2291678"/>
                  <a:pt x="50403" y="2306876"/>
                  <a:pt x="38100" y="2324100"/>
                </a:cubicBezTo>
                <a:cubicBezTo>
                  <a:pt x="8370" y="2365722"/>
                  <a:pt x="28513" y="2362200"/>
                  <a:pt x="0" y="236220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8" name="Forme libre 27"/>
          <p:cNvSpPr/>
          <p:nvPr/>
        </p:nvSpPr>
        <p:spPr>
          <a:xfrm rot="4597653">
            <a:off x="999128" y="1418657"/>
            <a:ext cx="2705628" cy="2494766"/>
          </a:xfrm>
          <a:custGeom>
            <a:avLst/>
            <a:gdLst>
              <a:gd name="connsiteX0" fmla="*/ 2844800 w 2844800"/>
              <a:gd name="connsiteY0" fmla="*/ 0 h 2362273"/>
              <a:gd name="connsiteX1" fmla="*/ 2628900 w 2844800"/>
              <a:gd name="connsiteY1" fmla="*/ 50800 h 2362273"/>
              <a:gd name="connsiteX2" fmla="*/ 1866900 w 2844800"/>
              <a:gd name="connsiteY2" fmla="*/ 571500 h 2362273"/>
              <a:gd name="connsiteX3" fmla="*/ 990600 w 2844800"/>
              <a:gd name="connsiteY3" fmla="*/ 1346200 h 2362273"/>
              <a:gd name="connsiteX4" fmla="*/ 800100 w 2844800"/>
              <a:gd name="connsiteY4" fmla="*/ 1536700 h 2362273"/>
              <a:gd name="connsiteX5" fmla="*/ 520700 w 2844800"/>
              <a:gd name="connsiteY5" fmla="*/ 1778000 h 2362273"/>
              <a:gd name="connsiteX6" fmla="*/ 419100 w 2844800"/>
              <a:gd name="connsiteY6" fmla="*/ 1854200 h 2362273"/>
              <a:gd name="connsiteX7" fmla="*/ 342900 w 2844800"/>
              <a:gd name="connsiteY7" fmla="*/ 1917700 h 2362273"/>
              <a:gd name="connsiteX8" fmla="*/ 292100 w 2844800"/>
              <a:gd name="connsiteY8" fmla="*/ 1955800 h 2362273"/>
              <a:gd name="connsiteX9" fmla="*/ 190500 w 2844800"/>
              <a:gd name="connsiteY9" fmla="*/ 2082800 h 2362273"/>
              <a:gd name="connsiteX10" fmla="*/ 165100 w 2844800"/>
              <a:gd name="connsiteY10" fmla="*/ 2120900 h 2362273"/>
              <a:gd name="connsiteX11" fmla="*/ 114300 w 2844800"/>
              <a:gd name="connsiteY11" fmla="*/ 2184400 h 2362273"/>
              <a:gd name="connsiteX12" fmla="*/ 88900 w 2844800"/>
              <a:gd name="connsiteY12" fmla="*/ 2235200 h 2362273"/>
              <a:gd name="connsiteX13" fmla="*/ 76200 w 2844800"/>
              <a:gd name="connsiteY13" fmla="*/ 2273300 h 2362273"/>
              <a:gd name="connsiteX14" fmla="*/ 38100 w 2844800"/>
              <a:gd name="connsiteY14" fmla="*/ 2324100 h 2362273"/>
              <a:gd name="connsiteX15" fmla="*/ 0 w 2844800"/>
              <a:gd name="connsiteY15" fmla="*/ 2362200 h 23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4800" h="2362273">
                <a:moveTo>
                  <a:pt x="2844800" y="0"/>
                </a:moveTo>
                <a:cubicBezTo>
                  <a:pt x="2772833" y="16933"/>
                  <a:pt x="2698125" y="24841"/>
                  <a:pt x="2628900" y="50800"/>
                </a:cubicBezTo>
                <a:cubicBezTo>
                  <a:pt x="2408452" y="133468"/>
                  <a:pt x="1910523" y="536902"/>
                  <a:pt x="1866900" y="571500"/>
                </a:cubicBezTo>
                <a:cubicBezTo>
                  <a:pt x="1571740" y="805592"/>
                  <a:pt x="1268180" y="1085443"/>
                  <a:pt x="990600" y="1346200"/>
                </a:cubicBezTo>
                <a:cubicBezTo>
                  <a:pt x="952500" y="1381991"/>
                  <a:pt x="825500" y="1514764"/>
                  <a:pt x="800100" y="1536700"/>
                </a:cubicBezTo>
                <a:lnTo>
                  <a:pt x="520700" y="1778000"/>
                </a:lnTo>
                <a:cubicBezTo>
                  <a:pt x="336501" y="1934911"/>
                  <a:pt x="541008" y="1759383"/>
                  <a:pt x="419100" y="1854200"/>
                </a:cubicBezTo>
                <a:cubicBezTo>
                  <a:pt x="393001" y="1874499"/>
                  <a:pt x="368718" y="1897045"/>
                  <a:pt x="342900" y="1917700"/>
                </a:cubicBezTo>
                <a:cubicBezTo>
                  <a:pt x="326372" y="1930923"/>
                  <a:pt x="308030" y="1941862"/>
                  <a:pt x="292100" y="1955800"/>
                </a:cubicBezTo>
                <a:cubicBezTo>
                  <a:pt x="234191" y="2006470"/>
                  <a:pt x="236129" y="2014357"/>
                  <a:pt x="190500" y="2082800"/>
                </a:cubicBezTo>
                <a:cubicBezTo>
                  <a:pt x="182033" y="2095500"/>
                  <a:pt x="169927" y="2106420"/>
                  <a:pt x="165100" y="2120900"/>
                </a:cubicBezTo>
                <a:cubicBezTo>
                  <a:pt x="147573" y="2173480"/>
                  <a:pt x="163539" y="2151574"/>
                  <a:pt x="114300" y="2184400"/>
                </a:cubicBezTo>
                <a:cubicBezTo>
                  <a:pt x="105833" y="2201333"/>
                  <a:pt x="96358" y="2217799"/>
                  <a:pt x="88900" y="2235200"/>
                </a:cubicBezTo>
                <a:cubicBezTo>
                  <a:pt x="83627" y="2247505"/>
                  <a:pt x="82842" y="2261677"/>
                  <a:pt x="76200" y="2273300"/>
                </a:cubicBezTo>
                <a:cubicBezTo>
                  <a:pt x="65698" y="2291678"/>
                  <a:pt x="50403" y="2306876"/>
                  <a:pt x="38100" y="2324100"/>
                </a:cubicBezTo>
                <a:cubicBezTo>
                  <a:pt x="8370" y="2365722"/>
                  <a:pt x="28513" y="2362200"/>
                  <a:pt x="0" y="236220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Forme libre 30"/>
          <p:cNvSpPr/>
          <p:nvPr/>
        </p:nvSpPr>
        <p:spPr>
          <a:xfrm>
            <a:off x="6134100" y="1163508"/>
            <a:ext cx="1041400" cy="1803743"/>
          </a:xfrm>
          <a:custGeom>
            <a:avLst/>
            <a:gdLst>
              <a:gd name="connsiteX0" fmla="*/ 0 w 1041400"/>
              <a:gd name="connsiteY0" fmla="*/ 444500 h 1803743"/>
              <a:gd name="connsiteX1" fmla="*/ 12700 w 1041400"/>
              <a:gd name="connsiteY1" fmla="*/ 241300 h 1803743"/>
              <a:gd name="connsiteX2" fmla="*/ 114300 w 1041400"/>
              <a:gd name="connsiteY2" fmla="*/ 165100 h 1803743"/>
              <a:gd name="connsiteX3" fmla="*/ 152400 w 1041400"/>
              <a:gd name="connsiteY3" fmla="*/ 127000 h 1803743"/>
              <a:gd name="connsiteX4" fmla="*/ 254000 w 1041400"/>
              <a:gd name="connsiteY4" fmla="*/ 63500 h 1803743"/>
              <a:gd name="connsiteX5" fmla="*/ 317500 w 1041400"/>
              <a:gd name="connsiteY5" fmla="*/ 25400 h 1803743"/>
              <a:gd name="connsiteX6" fmla="*/ 393700 w 1041400"/>
              <a:gd name="connsiteY6" fmla="*/ 0 h 1803743"/>
              <a:gd name="connsiteX7" fmla="*/ 647700 w 1041400"/>
              <a:gd name="connsiteY7" fmla="*/ 12700 h 1803743"/>
              <a:gd name="connsiteX8" fmla="*/ 723900 w 1041400"/>
              <a:gd name="connsiteY8" fmla="*/ 50800 h 1803743"/>
              <a:gd name="connsiteX9" fmla="*/ 762000 w 1041400"/>
              <a:gd name="connsiteY9" fmla="*/ 63500 h 1803743"/>
              <a:gd name="connsiteX10" fmla="*/ 812800 w 1041400"/>
              <a:gd name="connsiteY10" fmla="*/ 101600 h 1803743"/>
              <a:gd name="connsiteX11" fmla="*/ 850900 w 1041400"/>
              <a:gd name="connsiteY11" fmla="*/ 127000 h 1803743"/>
              <a:gd name="connsiteX12" fmla="*/ 990600 w 1041400"/>
              <a:gd name="connsiteY12" fmla="*/ 279400 h 1803743"/>
              <a:gd name="connsiteX13" fmla="*/ 1016000 w 1041400"/>
              <a:gd name="connsiteY13" fmla="*/ 330200 h 1803743"/>
              <a:gd name="connsiteX14" fmla="*/ 1028700 w 1041400"/>
              <a:gd name="connsiteY14" fmla="*/ 393700 h 1803743"/>
              <a:gd name="connsiteX15" fmla="*/ 1041400 w 1041400"/>
              <a:gd name="connsiteY15" fmla="*/ 431800 h 1803743"/>
              <a:gd name="connsiteX16" fmla="*/ 1028700 w 1041400"/>
              <a:gd name="connsiteY16" fmla="*/ 622300 h 1803743"/>
              <a:gd name="connsiteX17" fmla="*/ 990600 w 1041400"/>
              <a:gd name="connsiteY17" fmla="*/ 711200 h 1803743"/>
              <a:gd name="connsiteX18" fmla="*/ 876300 w 1041400"/>
              <a:gd name="connsiteY18" fmla="*/ 927100 h 1803743"/>
              <a:gd name="connsiteX19" fmla="*/ 825500 w 1041400"/>
              <a:gd name="connsiteY19" fmla="*/ 977900 h 1803743"/>
              <a:gd name="connsiteX20" fmla="*/ 787400 w 1041400"/>
              <a:gd name="connsiteY20" fmla="*/ 1041400 h 1803743"/>
              <a:gd name="connsiteX21" fmla="*/ 685800 w 1041400"/>
              <a:gd name="connsiteY21" fmla="*/ 1168400 h 1803743"/>
              <a:gd name="connsiteX22" fmla="*/ 660400 w 1041400"/>
              <a:gd name="connsiteY22" fmla="*/ 1206500 h 1803743"/>
              <a:gd name="connsiteX23" fmla="*/ 558800 w 1041400"/>
              <a:gd name="connsiteY23" fmla="*/ 1295400 h 1803743"/>
              <a:gd name="connsiteX24" fmla="*/ 520700 w 1041400"/>
              <a:gd name="connsiteY24" fmla="*/ 1333500 h 1803743"/>
              <a:gd name="connsiteX25" fmla="*/ 368300 w 1041400"/>
              <a:gd name="connsiteY25" fmla="*/ 1460500 h 1803743"/>
              <a:gd name="connsiteX26" fmla="*/ 469900 w 1041400"/>
              <a:gd name="connsiteY26" fmla="*/ 1752600 h 1803743"/>
              <a:gd name="connsiteX27" fmla="*/ 520700 w 1041400"/>
              <a:gd name="connsiteY27" fmla="*/ 1790700 h 18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1400" h="1803743">
                <a:moveTo>
                  <a:pt x="0" y="444500"/>
                </a:moveTo>
                <a:cubicBezTo>
                  <a:pt x="4233" y="376767"/>
                  <a:pt x="-6801" y="306303"/>
                  <a:pt x="12700" y="241300"/>
                </a:cubicBezTo>
                <a:cubicBezTo>
                  <a:pt x="18875" y="220715"/>
                  <a:pt x="92636" y="183153"/>
                  <a:pt x="114300" y="165100"/>
                </a:cubicBezTo>
                <a:cubicBezTo>
                  <a:pt x="128098" y="153602"/>
                  <a:pt x="137875" y="137564"/>
                  <a:pt x="152400" y="127000"/>
                </a:cubicBezTo>
                <a:cubicBezTo>
                  <a:pt x="184699" y="103510"/>
                  <a:pt x="219987" y="84431"/>
                  <a:pt x="254000" y="63500"/>
                </a:cubicBezTo>
                <a:cubicBezTo>
                  <a:pt x="275023" y="50563"/>
                  <a:pt x="294082" y="33206"/>
                  <a:pt x="317500" y="25400"/>
                </a:cubicBezTo>
                <a:lnTo>
                  <a:pt x="393700" y="0"/>
                </a:lnTo>
                <a:cubicBezTo>
                  <a:pt x="478367" y="4233"/>
                  <a:pt x="563246" y="5356"/>
                  <a:pt x="647700" y="12700"/>
                </a:cubicBezTo>
                <a:cubicBezTo>
                  <a:pt x="686342" y="16060"/>
                  <a:pt x="690553" y="34127"/>
                  <a:pt x="723900" y="50800"/>
                </a:cubicBezTo>
                <a:cubicBezTo>
                  <a:pt x="735874" y="56787"/>
                  <a:pt x="749300" y="59267"/>
                  <a:pt x="762000" y="63500"/>
                </a:cubicBezTo>
                <a:cubicBezTo>
                  <a:pt x="778933" y="76200"/>
                  <a:pt x="795576" y="89297"/>
                  <a:pt x="812800" y="101600"/>
                </a:cubicBezTo>
                <a:cubicBezTo>
                  <a:pt x="825220" y="110472"/>
                  <a:pt x="839555" y="116789"/>
                  <a:pt x="850900" y="127000"/>
                </a:cubicBezTo>
                <a:cubicBezTo>
                  <a:pt x="891367" y="163420"/>
                  <a:pt x="957345" y="229518"/>
                  <a:pt x="990600" y="279400"/>
                </a:cubicBezTo>
                <a:cubicBezTo>
                  <a:pt x="1001102" y="295152"/>
                  <a:pt x="1007533" y="313267"/>
                  <a:pt x="1016000" y="330200"/>
                </a:cubicBezTo>
                <a:cubicBezTo>
                  <a:pt x="1020233" y="351367"/>
                  <a:pt x="1023465" y="372759"/>
                  <a:pt x="1028700" y="393700"/>
                </a:cubicBezTo>
                <a:cubicBezTo>
                  <a:pt x="1031947" y="406687"/>
                  <a:pt x="1041400" y="418413"/>
                  <a:pt x="1041400" y="431800"/>
                </a:cubicBezTo>
                <a:cubicBezTo>
                  <a:pt x="1041400" y="495441"/>
                  <a:pt x="1040084" y="559686"/>
                  <a:pt x="1028700" y="622300"/>
                </a:cubicBezTo>
                <a:cubicBezTo>
                  <a:pt x="1022933" y="654020"/>
                  <a:pt x="1004234" y="681985"/>
                  <a:pt x="990600" y="711200"/>
                </a:cubicBezTo>
                <a:cubicBezTo>
                  <a:pt x="978893" y="736287"/>
                  <a:pt x="890753" y="912647"/>
                  <a:pt x="876300" y="927100"/>
                </a:cubicBezTo>
                <a:cubicBezTo>
                  <a:pt x="859367" y="944033"/>
                  <a:pt x="840202" y="958997"/>
                  <a:pt x="825500" y="977900"/>
                </a:cubicBezTo>
                <a:cubicBezTo>
                  <a:pt x="810345" y="997385"/>
                  <a:pt x="801092" y="1020861"/>
                  <a:pt x="787400" y="1041400"/>
                </a:cubicBezTo>
                <a:cubicBezTo>
                  <a:pt x="651799" y="1244802"/>
                  <a:pt x="780062" y="1055286"/>
                  <a:pt x="685800" y="1168400"/>
                </a:cubicBezTo>
                <a:cubicBezTo>
                  <a:pt x="676029" y="1180126"/>
                  <a:pt x="671193" y="1195707"/>
                  <a:pt x="660400" y="1206500"/>
                </a:cubicBezTo>
                <a:cubicBezTo>
                  <a:pt x="628580" y="1238320"/>
                  <a:pt x="592098" y="1265129"/>
                  <a:pt x="558800" y="1295400"/>
                </a:cubicBezTo>
                <a:cubicBezTo>
                  <a:pt x="545510" y="1307482"/>
                  <a:pt x="534273" y="1321737"/>
                  <a:pt x="520700" y="1333500"/>
                </a:cubicBezTo>
                <a:cubicBezTo>
                  <a:pt x="470729" y="1376808"/>
                  <a:pt x="368300" y="1460500"/>
                  <a:pt x="368300" y="1460500"/>
                </a:cubicBezTo>
                <a:cubicBezTo>
                  <a:pt x="402167" y="1557867"/>
                  <a:pt x="434096" y="1655929"/>
                  <a:pt x="469900" y="1752600"/>
                </a:cubicBezTo>
                <a:cubicBezTo>
                  <a:pt x="493051" y="1815108"/>
                  <a:pt x="481608" y="1810246"/>
                  <a:pt x="520700" y="1790700"/>
                </a:cubicBezTo>
              </a:path>
            </a:pathLst>
          </a:custGeom>
          <a:ln w="1714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2" name="Forme libre 31"/>
          <p:cNvSpPr/>
          <p:nvPr/>
        </p:nvSpPr>
        <p:spPr>
          <a:xfrm>
            <a:off x="6667500" y="3297108"/>
            <a:ext cx="88900" cy="101821"/>
          </a:xfrm>
          <a:custGeom>
            <a:avLst/>
            <a:gdLst>
              <a:gd name="connsiteX0" fmla="*/ 0 w 88900"/>
              <a:gd name="connsiteY0" fmla="*/ 0 h 101821"/>
              <a:gd name="connsiteX1" fmla="*/ 25400 w 88900"/>
              <a:gd name="connsiteY1" fmla="*/ 63500 h 101821"/>
              <a:gd name="connsiteX2" fmla="*/ 50800 w 88900"/>
              <a:gd name="connsiteY2" fmla="*/ 101600 h 101821"/>
              <a:gd name="connsiteX3" fmla="*/ 88900 w 88900"/>
              <a:gd name="connsiteY3" fmla="*/ 76200 h 101821"/>
            </a:gdLst>
            <a:ahLst/>
            <a:cxnLst>
              <a:cxn ang="0">
                <a:pos x="connsiteX0" y="connsiteY0"/>
              </a:cxn>
              <a:cxn ang="0">
                <a:pos x="connsiteX1" y="connsiteY1"/>
              </a:cxn>
              <a:cxn ang="0">
                <a:pos x="connsiteX2" y="connsiteY2"/>
              </a:cxn>
              <a:cxn ang="0">
                <a:pos x="connsiteX3" y="connsiteY3"/>
              </a:cxn>
            </a:cxnLst>
            <a:rect l="l" t="t" r="r" b="b"/>
            <a:pathLst>
              <a:path w="88900" h="101821">
                <a:moveTo>
                  <a:pt x="0" y="0"/>
                </a:moveTo>
                <a:cubicBezTo>
                  <a:pt x="8467" y="21167"/>
                  <a:pt x="15205" y="43110"/>
                  <a:pt x="25400" y="63500"/>
                </a:cubicBezTo>
                <a:cubicBezTo>
                  <a:pt x="32226" y="77152"/>
                  <a:pt x="35833" y="98607"/>
                  <a:pt x="50800" y="101600"/>
                </a:cubicBezTo>
                <a:cubicBezTo>
                  <a:pt x="65767" y="104593"/>
                  <a:pt x="88900" y="76200"/>
                  <a:pt x="88900" y="76200"/>
                </a:cubicBezTo>
              </a:path>
            </a:pathLst>
          </a:custGeom>
          <a:ln w="2000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253238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11667" y="4127836"/>
            <a:ext cx="8775700" cy="806375"/>
          </a:xfrm>
          <a:prstGeom prst="rect">
            <a:avLst/>
          </a:prstGeom>
          <a:noFill/>
        </p:spPr>
        <p:txBody>
          <a:bodyPr wrap="square" rtlCol="0">
            <a:spAutoFit/>
          </a:bodyPr>
          <a:lstStyle/>
          <a:p>
            <a:pPr lvl="0">
              <a:lnSpc>
                <a:spcPct val="140000"/>
              </a:lnSpc>
            </a:pPr>
            <a:r>
              <a:rPr lang="en-US" sz="1600" dirty="0" smtClean="0">
                <a:latin typeface="Arial"/>
                <a:cs typeface="Arial"/>
              </a:rPr>
              <a:t>L’U.E. </a:t>
            </a:r>
            <a:r>
              <a:rPr lang="en-US" sz="1600" dirty="0" err="1" smtClean="0">
                <a:latin typeface="Arial"/>
                <a:cs typeface="Arial"/>
              </a:rPr>
              <a:t>prévoit</a:t>
            </a:r>
            <a:r>
              <a:rPr lang="en-US" sz="1600" dirty="0" smtClean="0">
                <a:latin typeface="Arial"/>
                <a:cs typeface="Arial"/>
              </a:rPr>
              <a:t> de limiter </a:t>
            </a:r>
            <a:r>
              <a:rPr lang="en-US" sz="1600" dirty="0" err="1" smtClean="0">
                <a:latin typeface="Arial"/>
                <a:cs typeface="Arial"/>
              </a:rPr>
              <a:t>l’utilisation</a:t>
            </a:r>
            <a:r>
              <a:rPr lang="en-US" sz="1600" dirty="0" smtClean="0">
                <a:latin typeface="Arial"/>
                <a:cs typeface="Arial"/>
              </a:rPr>
              <a:t> de </a:t>
            </a:r>
            <a:r>
              <a:rPr lang="en-US" sz="1600" dirty="0" err="1" smtClean="0">
                <a:latin typeface="Arial"/>
                <a:cs typeface="Arial"/>
              </a:rPr>
              <a:t>lampes</a:t>
            </a:r>
            <a:r>
              <a:rPr lang="en-US" sz="1600" dirty="0" smtClean="0">
                <a:latin typeface="Arial"/>
                <a:cs typeface="Arial"/>
              </a:rPr>
              <a:t> </a:t>
            </a:r>
            <a:r>
              <a:rPr lang="en-US" sz="1600" dirty="0" err="1" smtClean="0">
                <a:latin typeface="Arial"/>
                <a:cs typeface="Arial"/>
              </a:rPr>
              <a:t>tungstène</a:t>
            </a:r>
            <a:r>
              <a:rPr lang="en-US" sz="1600" dirty="0" smtClean="0">
                <a:latin typeface="Arial"/>
                <a:cs typeface="Arial"/>
              </a:rPr>
              <a:t> </a:t>
            </a:r>
            <a:r>
              <a:rPr lang="en-US" sz="1600" dirty="0" err="1" smtClean="0">
                <a:latin typeface="Arial"/>
                <a:cs typeface="Arial"/>
              </a:rPr>
              <a:t>dans</a:t>
            </a:r>
            <a:r>
              <a:rPr lang="en-US" sz="1600" dirty="0" smtClean="0">
                <a:latin typeface="Arial"/>
                <a:cs typeface="Arial"/>
              </a:rPr>
              <a:t> le </a:t>
            </a:r>
            <a:r>
              <a:rPr lang="en-US" sz="1600" dirty="0" err="1" smtClean="0">
                <a:latin typeface="Arial"/>
                <a:cs typeface="Arial"/>
              </a:rPr>
              <a:t>théâtre</a:t>
            </a:r>
            <a:r>
              <a:rPr lang="en-US" sz="1600" dirty="0" smtClean="0">
                <a:latin typeface="Arial"/>
                <a:cs typeface="Arial"/>
              </a:rPr>
              <a:t> et le </a:t>
            </a:r>
            <a:r>
              <a:rPr lang="en-US" sz="1600" dirty="0" err="1" smtClean="0">
                <a:latin typeface="Arial"/>
                <a:cs typeface="Arial"/>
              </a:rPr>
              <a:t>cinéma</a:t>
            </a:r>
            <a:r>
              <a:rPr lang="en-US" sz="1600" dirty="0" smtClean="0">
                <a:latin typeface="Arial"/>
                <a:cs typeface="Arial"/>
              </a:rPr>
              <a:t>.</a:t>
            </a:r>
            <a:endParaRPr lang="fr-FR" sz="500" dirty="0">
              <a:latin typeface="Arial"/>
              <a:cs typeface="Arial"/>
            </a:endParaRPr>
          </a:p>
          <a:p>
            <a:pPr>
              <a:lnSpc>
                <a:spcPct val="140000"/>
              </a:lnSpc>
            </a:pPr>
            <a:r>
              <a:rPr lang="en-US" u="sng" dirty="0">
                <a:latin typeface="Arial"/>
                <a:cs typeface="Arial"/>
                <a:hlinkClick r:id="rId2"/>
              </a:rPr>
              <a:t>https://www.ald.org.uk/resources/</a:t>
            </a:r>
            <a:r>
              <a:rPr lang="en-US" u="sng" dirty="0" smtClean="0">
                <a:latin typeface="Arial"/>
                <a:cs typeface="Arial"/>
                <a:hlinkClick r:id="rId2"/>
              </a:rPr>
              <a:t>savetungsten</a:t>
            </a:r>
            <a:endParaRPr lang="en-US" u="sng" dirty="0" smtClean="0">
              <a:latin typeface="Arial"/>
              <a:cs typeface="Arial"/>
            </a:endParaRP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38100" y="2787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sp>
        <p:nvSpPr>
          <p:cNvPr id="12" name="ZoneTexte 11"/>
          <p:cNvSpPr txBox="1"/>
          <p:nvPr/>
        </p:nvSpPr>
        <p:spPr>
          <a:xfrm>
            <a:off x="5362190" y="3659343"/>
            <a:ext cx="2796580" cy="400110"/>
          </a:xfrm>
          <a:prstGeom prst="rect">
            <a:avLst/>
          </a:prstGeom>
          <a:noFill/>
        </p:spPr>
        <p:txBody>
          <a:bodyPr wrap="square" rtlCol="0">
            <a:spAutoFit/>
          </a:bodyPr>
          <a:lstStyle/>
          <a:p>
            <a:pPr algn="ctr"/>
            <a:r>
              <a:rPr lang="fr-FR" sz="2000" dirty="0" smtClean="0">
                <a:solidFill>
                  <a:srgbClr val="000000"/>
                </a:solidFill>
                <a:latin typeface="Arial"/>
                <a:cs typeface="Arial"/>
              </a:rPr>
              <a:t>TUNGSTÈNE</a:t>
            </a:r>
            <a:endParaRPr lang="fr-FR" sz="2000" dirty="0">
              <a:solidFill>
                <a:srgbClr val="000000"/>
              </a:solidFill>
              <a:latin typeface="Arial"/>
              <a:cs typeface="Arial"/>
            </a:endParaRPr>
          </a:p>
        </p:txBody>
      </p:sp>
      <p:pic>
        <p:nvPicPr>
          <p:cNvPr id="17" name="Image 16" descr="Capture d’écran 2018-04-09 à 20.41.3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2190" y="1680095"/>
            <a:ext cx="2796580" cy="1877703"/>
          </a:xfrm>
          <a:prstGeom prst="rect">
            <a:avLst/>
          </a:prstGeom>
          <a:ln w="19050" cmpd="sng">
            <a:solidFill>
              <a:schemeClr val="tx1"/>
            </a:solidFill>
          </a:ln>
          <a:effectLst>
            <a:outerShdw blurRad="50800" dist="38100" dir="2700000" algn="tl" rotWithShape="0">
              <a:prstClr val="black">
                <a:alpha val="40000"/>
              </a:prstClr>
            </a:outerShdw>
          </a:effectLst>
        </p:spPr>
      </p:pic>
      <p:sp>
        <p:nvSpPr>
          <p:cNvPr id="18" name="ZoneTexte 17"/>
          <p:cNvSpPr txBox="1"/>
          <p:nvPr/>
        </p:nvSpPr>
        <p:spPr>
          <a:xfrm>
            <a:off x="364067" y="646631"/>
            <a:ext cx="8411633" cy="461665"/>
          </a:xfrm>
          <a:prstGeom prst="rect">
            <a:avLst/>
          </a:prstGeom>
          <a:noFill/>
        </p:spPr>
        <p:txBody>
          <a:bodyPr wrap="square" rtlCol="0">
            <a:spAutoFit/>
          </a:bodyPr>
          <a:lstStyle/>
          <a:p>
            <a:pPr algn="just">
              <a:lnSpc>
                <a:spcPct val="140000"/>
              </a:lnSpc>
            </a:pPr>
            <a:r>
              <a:rPr lang="fr-FR" dirty="0" smtClean="0">
                <a:latin typeface="Arial"/>
                <a:cs typeface="Arial"/>
              </a:rPr>
              <a:t>PERTE D’OUTILS UTILISÉS POUR CRÉER UNE AMBIANCE DRAMATIQUE</a:t>
            </a:r>
          </a:p>
        </p:txBody>
      </p:sp>
      <p:sp>
        <p:nvSpPr>
          <p:cNvPr id="13" name="Forme libre 12"/>
          <p:cNvSpPr/>
          <p:nvPr/>
        </p:nvSpPr>
        <p:spPr>
          <a:xfrm>
            <a:off x="6134100" y="1163508"/>
            <a:ext cx="1041400" cy="1803743"/>
          </a:xfrm>
          <a:custGeom>
            <a:avLst/>
            <a:gdLst>
              <a:gd name="connsiteX0" fmla="*/ 0 w 1041400"/>
              <a:gd name="connsiteY0" fmla="*/ 444500 h 1803743"/>
              <a:gd name="connsiteX1" fmla="*/ 12700 w 1041400"/>
              <a:gd name="connsiteY1" fmla="*/ 241300 h 1803743"/>
              <a:gd name="connsiteX2" fmla="*/ 114300 w 1041400"/>
              <a:gd name="connsiteY2" fmla="*/ 165100 h 1803743"/>
              <a:gd name="connsiteX3" fmla="*/ 152400 w 1041400"/>
              <a:gd name="connsiteY3" fmla="*/ 127000 h 1803743"/>
              <a:gd name="connsiteX4" fmla="*/ 254000 w 1041400"/>
              <a:gd name="connsiteY4" fmla="*/ 63500 h 1803743"/>
              <a:gd name="connsiteX5" fmla="*/ 317500 w 1041400"/>
              <a:gd name="connsiteY5" fmla="*/ 25400 h 1803743"/>
              <a:gd name="connsiteX6" fmla="*/ 393700 w 1041400"/>
              <a:gd name="connsiteY6" fmla="*/ 0 h 1803743"/>
              <a:gd name="connsiteX7" fmla="*/ 647700 w 1041400"/>
              <a:gd name="connsiteY7" fmla="*/ 12700 h 1803743"/>
              <a:gd name="connsiteX8" fmla="*/ 723900 w 1041400"/>
              <a:gd name="connsiteY8" fmla="*/ 50800 h 1803743"/>
              <a:gd name="connsiteX9" fmla="*/ 762000 w 1041400"/>
              <a:gd name="connsiteY9" fmla="*/ 63500 h 1803743"/>
              <a:gd name="connsiteX10" fmla="*/ 812800 w 1041400"/>
              <a:gd name="connsiteY10" fmla="*/ 101600 h 1803743"/>
              <a:gd name="connsiteX11" fmla="*/ 850900 w 1041400"/>
              <a:gd name="connsiteY11" fmla="*/ 127000 h 1803743"/>
              <a:gd name="connsiteX12" fmla="*/ 990600 w 1041400"/>
              <a:gd name="connsiteY12" fmla="*/ 279400 h 1803743"/>
              <a:gd name="connsiteX13" fmla="*/ 1016000 w 1041400"/>
              <a:gd name="connsiteY13" fmla="*/ 330200 h 1803743"/>
              <a:gd name="connsiteX14" fmla="*/ 1028700 w 1041400"/>
              <a:gd name="connsiteY14" fmla="*/ 393700 h 1803743"/>
              <a:gd name="connsiteX15" fmla="*/ 1041400 w 1041400"/>
              <a:gd name="connsiteY15" fmla="*/ 431800 h 1803743"/>
              <a:gd name="connsiteX16" fmla="*/ 1028700 w 1041400"/>
              <a:gd name="connsiteY16" fmla="*/ 622300 h 1803743"/>
              <a:gd name="connsiteX17" fmla="*/ 990600 w 1041400"/>
              <a:gd name="connsiteY17" fmla="*/ 711200 h 1803743"/>
              <a:gd name="connsiteX18" fmla="*/ 876300 w 1041400"/>
              <a:gd name="connsiteY18" fmla="*/ 927100 h 1803743"/>
              <a:gd name="connsiteX19" fmla="*/ 825500 w 1041400"/>
              <a:gd name="connsiteY19" fmla="*/ 977900 h 1803743"/>
              <a:gd name="connsiteX20" fmla="*/ 787400 w 1041400"/>
              <a:gd name="connsiteY20" fmla="*/ 1041400 h 1803743"/>
              <a:gd name="connsiteX21" fmla="*/ 685800 w 1041400"/>
              <a:gd name="connsiteY21" fmla="*/ 1168400 h 1803743"/>
              <a:gd name="connsiteX22" fmla="*/ 660400 w 1041400"/>
              <a:gd name="connsiteY22" fmla="*/ 1206500 h 1803743"/>
              <a:gd name="connsiteX23" fmla="*/ 558800 w 1041400"/>
              <a:gd name="connsiteY23" fmla="*/ 1295400 h 1803743"/>
              <a:gd name="connsiteX24" fmla="*/ 520700 w 1041400"/>
              <a:gd name="connsiteY24" fmla="*/ 1333500 h 1803743"/>
              <a:gd name="connsiteX25" fmla="*/ 368300 w 1041400"/>
              <a:gd name="connsiteY25" fmla="*/ 1460500 h 1803743"/>
              <a:gd name="connsiteX26" fmla="*/ 469900 w 1041400"/>
              <a:gd name="connsiteY26" fmla="*/ 1752600 h 1803743"/>
              <a:gd name="connsiteX27" fmla="*/ 520700 w 1041400"/>
              <a:gd name="connsiteY27" fmla="*/ 1790700 h 18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1400" h="1803743">
                <a:moveTo>
                  <a:pt x="0" y="444500"/>
                </a:moveTo>
                <a:cubicBezTo>
                  <a:pt x="4233" y="376767"/>
                  <a:pt x="-6801" y="306303"/>
                  <a:pt x="12700" y="241300"/>
                </a:cubicBezTo>
                <a:cubicBezTo>
                  <a:pt x="18875" y="220715"/>
                  <a:pt x="92636" y="183153"/>
                  <a:pt x="114300" y="165100"/>
                </a:cubicBezTo>
                <a:cubicBezTo>
                  <a:pt x="128098" y="153602"/>
                  <a:pt x="137875" y="137564"/>
                  <a:pt x="152400" y="127000"/>
                </a:cubicBezTo>
                <a:cubicBezTo>
                  <a:pt x="184699" y="103510"/>
                  <a:pt x="219987" y="84431"/>
                  <a:pt x="254000" y="63500"/>
                </a:cubicBezTo>
                <a:cubicBezTo>
                  <a:pt x="275023" y="50563"/>
                  <a:pt x="294082" y="33206"/>
                  <a:pt x="317500" y="25400"/>
                </a:cubicBezTo>
                <a:lnTo>
                  <a:pt x="393700" y="0"/>
                </a:lnTo>
                <a:cubicBezTo>
                  <a:pt x="478367" y="4233"/>
                  <a:pt x="563246" y="5356"/>
                  <a:pt x="647700" y="12700"/>
                </a:cubicBezTo>
                <a:cubicBezTo>
                  <a:pt x="686342" y="16060"/>
                  <a:pt x="690553" y="34127"/>
                  <a:pt x="723900" y="50800"/>
                </a:cubicBezTo>
                <a:cubicBezTo>
                  <a:pt x="735874" y="56787"/>
                  <a:pt x="749300" y="59267"/>
                  <a:pt x="762000" y="63500"/>
                </a:cubicBezTo>
                <a:cubicBezTo>
                  <a:pt x="778933" y="76200"/>
                  <a:pt x="795576" y="89297"/>
                  <a:pt x="812800" y="101600"/>
                </a:cubicBezTo>
                <a:cubicBezTo>
                  <a:pt x="825220" y="110472"/>
                  <a:pt x="839555" y="116789"/>
                  <a:pt x="850900" y="127000"/>
                </a:cubicBezTo>
                <a:cubicBezTo>
                  <a:pt x="891367" y="163420"/>
                  <a:pt x="957345" y="229518"/>
                  <a:pt x="990600" y="279400"/>
                </a:cubicBezTo>
                <a:cubicBezTo>
                  <a:pt x="1001102" y="295152"/>
                  <a:pt x="1007533" y="313267"/>
                  <a:pt x="1016000" y="330200"/>
                </a:cubicBezTo>
                <a:cubicBezTo>
                  <a:pt x="1020233" y="351367"/>
                  <a:pt x="1023465" y="372759"/>
                  <a:pt x="1028700" y="393700"/>
                </a:cubicBezTo>
                <a:cubicBezTo>
                  <a:pt x="1031947" y="406687"/>
                  <a:pt x="1041400" y="418413"/>
                  <a:pt x="1041400" y="431800"/>
                </a:cubicBezTo>
                <a:cubicBezTo>
                  <a:pt x="1041400" y="495441"/>
                  <a:pt x="1040084" y="559686"/>
                  <a:pt x="1028700" y="622300"/>
                </a:cubicBezTo>
                <a:cubicBezTo>
                  <a:pt x="1022933" y="654020"/>
                  <a:pt x="1004234" y="681985"/>
                  <a:pt x="990600" y="711200"/>
                </a:cubicBezTo>
                <a:cubicBezTo>
                  <a:pt x="978893" y="736287"/>
                  <a:pt x="890753" y="912647"/>
                  <a:pt x="876300" y="927100"/>
                </a:cubicBezTo>
                <a:cubicBezTo>
                  <a:pt x="859367" y="944033"/>
                  <a:pt x="840202" y="958997"/>
                  <a:pt x="825500" y="977900"/>
                </a:cubicBezTo>
                <a:cubicBezTo>
                  <a:pt x="810345" y="997385"/>
                  <a:pt x="801092" y="1020861"/>
                  <a:pt x="787400" y="1041400"/>
                </a:cubicBezTo>
                <a:cubicBezTo>
                  <a:pt x="651799" y="1244802"/>
                  <a:pt x="780062" y="1055286"/>
                  <a:pt x="685800" y="1168400"/>
                </a:cubicBezTo>
                <a:cubicBezTo>
                  <a:pt x="676029" y="1180126"/>
                  <a:pt x="671193" y="1195707"/>
                  <a:pt x="660400" y="1206500"/>
                </a:cubicBezTo>
                <a:cubicBezTo>
                  <a:pt x="628580" y="1238320"/>
                  <a:pt x="592098" y="1265129"/>
                  <a:pt x="558800" y="1295400"/>
                </a:cubicBezTo>
                <a:cubicBezTo>
                  <a:pt x="545510" y="1307482"/>
                  <a:pt x="534273" y="1321737"/>
                  <a:pt x="520700" y="1333500"/>
                </a:cubicBezTo>
                <a:cubicBezTo>
                  <a:pt x="470729" y="1376808"/>
                  <a:pt x="368300" y="1460500"/>
                  <a:pt x="368300" y="1460500"/>
                </a:cubicBezTo>
                <a:cubicBezTo>
                  <a:pt x="402167" y="1557867"/>
                  <a:pt x="434096" y="1655929"/>
                  <a:pt x="469900" y="1752600"/>
                </a:cubicBezTo>
                <a:cubicBezTo>
                  <a:pt x="493051" y="1815108"/>
                  <a:pt x="481608" y="1810246"/>
                  <a:pt x="520700" y="1790700"/>
                </a:cubicBezTo>
              </a:path>
            </a:pathLst>
          </a:custGeom>
          <a:ln w="1714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 name="Forme libre 13"/>
          <p:cNvSpPr/>
          <p:nvPr/>
        </p:nvSpPr>
        <p:spPr>
          <a:xfrm>
            <a:off x="6667500" y="3297108"/>
            <a:ext cx="88900" cy="101821"/>
          </a:xfrm>
          <a:custGeom>
            <a:avLst/>
            <a:gdLst>
              <a:gd name="connsiteX0" fmla="*/ 0 w 88900"/>
              <a:gd name="connsiteY0" fmla="*/ 0 h 101821"/>
              <a:gd name="connsiteX1" fmla="*/ 25400 w 88900"/>
              <a:gd name="connsiteY1" fmla="*/ 63500 h 101821"/>
              <a:gd name="connsiteX2" fmla="*/ 50800 w 88900"/>
              <a:gd name="connsiteY2" fmla="*/ 101600 h 101821"/>
              <a:gd name="connsiteX3" fmla="*/ 88900 w 88900"/>
              <a:gd name="connsiteY3" fmla="*/ 76200 h 101821"/>
            </a:gdLst>
            <a:ahLst/>
            <a:cxnLst>
              <a:cxn ang="0">
                <a:pos x="connsiteX0" y="connsiteY0"/>
              </a:cxn>
              <a:cxn ang="0">
                <a:pos x="connsiteX1" y="connsiteY1"/>
              </a:cxn>
              <a:cxn ang="0">
                <a:pos x="connsiteX2" y="connsiteY2"/>
              </a:cxn>
              <a:cxn ang="0">
                <a:pos x="connsiteX3" y="connsiteY3"/>
              </a:cxn>
            </a:cxnLst>
            <a:rect l="l" t="t" r="r" b="b"/>
            <a:pathLst>
              <a:path w="88900" h="101821">
                <a:moveTo>
                  <a:pt x="0" y="0"/>
                </a:moveTo>
                <a:cubicBezTo>
                  <a:pt x="8467" y="21167"/>
                  <a:pt x="15205" y="43110"/>
                  <a:pt x="25400" y="63500"/>
                </a:cubicBezTo>
                <a:cubicBezTo>
                  <a:pt x="32226" y="77152"/>
                  <a:pt x="35833" y="98607"/>
                  <a:pt x="50800" y="101600"/>
                </a:cubicBezTo>
                <a:cubicBezTo>
                  <a:pt x="65767" y="104593"/>
                  <a:pt x="88900" y="76200"/>
                  <a:pt x="88900" y="76200"/>
                </a:cubicBezTo>
              </a:path>
            </a:pathLst>
          </a:custGeom>
          <a:ln w="2000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87035482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38100" y="1644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sp>
        <p:nvSpPr>
          <p:cNvPr id="12" name="ZoneTexte 11"/>
          <p:cNvSpPr txBox="1"/>
          <p:nvPr/>
        </p:nvSpPr>
        <p:spPr>
          <a:xfrm>
            <a:off x="211666" y="574896"/>
            <a:ext cx="6874934" cy="933589"/>
          </a:xfrm>
          <a:prstGeom prst="rect">
            <a:avLst/>
          </a:prstGeom>
          <a:noFill/>
        </p:spPr>
        <p:txBody>
          <a:bodyPr wrap="square" rtlCol="0">
            <a:spAutoFit/>
          </a:bodyPr>
          <a:lstStyle/>
          <a:p>
            <a:pPr algn="ctr">
              <a:lnSpc>
                <a:spcPct val="140000"/>
              </a:lnSpc>
            </a:pPr>
            <a:r>
              <a:rPr lang="fr-FR" sz="2000" dirty="0" smtClean="0">
                <a:solidFill>
                  <a:srgbClr val="000000"/>
                </a:solidFill>
                <a:latin typeface="Arial"/>
                <a:cs typeface="Arial"/>
              </a:rPr>
              <a:t>TUNGSTÈNE : DES BONNES NOUVELLES  !</a:t>
            </a:r>
          </a:p>
          <a:p>
            <a:pPr algn="ctr">
              <a:lnSpc>
                <a:spcPct val="140000"/>
              </a:lnSpc>
            </a:pPr>
            <a:r>
              <a:rPr lang="fr-FR" sz="2000" dirty="0" smtClean="0">
                <a:solidFill>
                  <a:srgbClr val="000000"/>
                </a:solidFill>
                <a:latin typeface="Arial"/>
                <a:cs typeface="Arial"/>
              </a:rPr>
              <a:t>Décisions prises à l’</a:t>
            </a:r>
            <a:r>
              <a:rPr lang="fr-FR" sz="2000" dirty="0" err="1" smtClean="0">
                <a:solidFill>
                  <a:srgbClr val="000000"/>
                </a:solidFill>
                <a:latin typeface="Arial"/>
                <a:cs typeface="Arial"/>
              </a:rPr>
              <a:t>Ecodesign</a:t>
            </a:r>
            <a:r>
              <a:rPr lang="fr-FR" sz="2000" dirty="0" smtClean="0">
                <a:solidFill>
                  <a:srgbClr val="000000"/>
                </a:solidFill>
                <a:latin typeface="Arial"/>
                <a:cs typeface="Arial"/>
              </a:rPr>
              <a:t> Bruxelles Septembre 2018</a:t>
            </a:r>
            <a:endParaRPr lang="fr-FR" sz="2000" dirty="0">
              <a:solidFill>
                <a:srgbClr val="000000"/>
              </a:solidFill>
              <a:latin typeface="Arial"/>
              <a:cs typeface="Arial"/>
            </a:endParaRPr>
          </a:p>
        </p:txBody>
      </p:sp>
      <p:pic>
        <p:nvPicPr>
          <p:cNvPr id="17" name="Image 16" descr="Capture d’écran 2018-04-09 à 20.41.3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0772" y="828896"/>
            <a:ext cx="1494928" cy="1003737"/>
          </a:xfrm>
          <a:prstGeom prst="rect">
            <a:avLst/>
          </a:prstGeom>
          <a:ln w="38100" cmpd="sng">
            <a:solidFill>
              <a:srgbClr val="00ED00"/>
            </a:solidFill>
          </a:ln>
          <a:effectLst>
            <a:outerShdw blurRad="50800" dist="38100" dir="2700000" algn="tl" rotWithShape="0">
              <a:prstClr val="black">
                <a:alpha val="40000"/>
              </a:prstClr>
            </a:outerShdw>
          </a:effectLst>
        </p:spPr>
      </p:pic>
      <p:sp>
        <p:nvSpPr>
          <p:cNvPr id="15" name="ZoneTexte 14"/>
          <p:cNvSpPr txBox="1"/>
          <p:nvPr/>
        </p:nvSpPr>
        <p:spPr>
          <a:xfrm>
            <a:off x="112147" y="1727418"/>
            <a:ext cx="8775700" cy="3187026"/>
          </a:xfrm>
          <a:prstGeom prst="rect">
            <a:avLst/>
          </a:prstGeom>
          <a:noFill/>
        </p:spPr>
        <p:txBody>
          <a:bodyPr wrap="square" rtlCol="0">
            <a:spAutoFit/>
          </a:bodyPr>
          <a:lstStyle/>
          <a:p>
            <a:pPr>
              <a:lnSpc>
                <a:spcPct val="120000"/>
              </a:lnSpc>
            </a:pPr>
            <a:r>
              <a:rPr lang="fr-FR" b="1" u="sng" dirty="0">
                <a:latin typeface="Arial"/>
                <a:cs typeface="Arial"/>
              </a:rPr>
              <a:t>E</a:t>
            </a:r>
            <a:r>
              <a:rPr lang="fr-FR" b="1" u="sng" dirty="0" smtClean="0">
                <a:latin typeface="Arial"/>
                <a:cs typeface="Arial"/>
              </a:rPr>
              <a:t>xemptions </a:t>
            </a:r>
            <a:r>
              <a:rPr lang="fr-FR" b="1" u="sng" dirty="0" err="1">
                <a:latin typeface="Arial"/>
                <a:cs typeface="Arial"/>
              </a:rPr>
              <a:t>annex</a:t>
            </a:r>
            <a:r>
              <a:rPr lang="fr-FR" b="1" u="sng" dirty="0">
                <a:latin typeface="Arial"/>
                <a:cs typeface="Arial"/>
              </a:rPr>
              <a:t> 3.3.b </a:t>
            </a:r>
            <a:endParaRPr lang="fr-FR" b="1" u="sng" dirty="0" smtClean="0">
              <a:latin typeface="Arial"/>
              <a:cs typeface="Arial"/>
            </a:endParaRPr>
          </a:p>
          <a:p>
            <a:pPr>
              <a:lnSpc>
                <a:spcPct val="120000"/>
              </a:lnSpc>
            </a:pPr>
            <a:endParaRPr lang="fr-FR" sz="800" dirty="0">
              <a:latin typeface="Arial"/>
              <a:cs typeface="Arial"/>
            </a:endParaRPr>
          </a:p>
          <a:p>
            <a:pPr>
              <a:lnSpc>
                <a:spcPct val="120000"/>
              </a:lnSpc>
            </a:pPr>
            <a:r>
              <a:rPr lang="fr-FR" sz="1500" dirty="0" err="1">
                <a:latin typeface="Arial"/>
                <a:cs typeface="Arial"/>
              </a:rPr>
              <a:t>Any</a:t>
            </a:r>
            <a:r>
              <a:rPr lang="fr-FR" sz="1500" dirty="0">
                <a:latin typeface="Arial"/>
                <a:cs typeface="Arial"/>
              </a:rPr>
              <a:t> light source or </a:t>
            </a:r>
            <a:r>
              <a:rPr lang="fr-FR" sz="1500" dirty="0" err="1">
                <a:latin typeface="Arial"/>
                <a:cs typeface="Arial"/>
              </a:rPr>
              <a:t>separate</a:t>
            </a:r>
            <a:r>
              <a:rPr lang="fr-FR" sz="1500" dirty="0">
                <a:latin typeface="Arial"/>
                <a:cs typeface="Arial"/>
              </a:rPr>
              <a:t> control </a:t>
            </a:r>
            <a:r>
              <a:rPr lang="fr-FR" sz="1500" dirty="0" err="1">
                <a:latin typeface="Arial"/>
                <a:cs typeface="Arial"/>
              </a:rPr>
              <a:t>gear</a:t>
            </a:r>
            <a:r>
              <a:rPr lang="fr-FR" sz="1500" dirty="0">
                <a:latin typeface="Arial"/>
                <a:cs typeface="Arial"/>
              </a:rPr>
              <a:t> … </a:t>
            </a:r>
            <a:r>
              <a:rPr lang="fr-FR" sz="1500" dirty="0" err="1">
                <a:latin typeface="Arial"/>
                <a:cs typeface="Arial"/>
              </a:rPr>
              <a:t>shall</a:t>
            </a:r>
            <a:r>
              <a:rPr lang="fr-FR" sz="1500" dirty="0">
                <a:latin typeface="Arial"/>
                <a:cs typeface="Arial"/>
              </a:rPr>
              <a:t> </a:t>
            </a:r>
            <a:r>
              <a:rPr lang="fr-FR" sz="1500" dirty="0" err="1">
                <a:latin typeface="Arial"/>
                <a:cs typeface="Arial"/>
              </a:rPr>
              <a:t>be</a:t>
            </a:r>
            <a:r>
              <a:rPr lang="fr-FR" sz="1500" dirty="0">
                <a:latin typeface="Arial"/>
                <a:cs typeface="Arial"/>
              </a:rPr>
              <a:t> exempt … </a:t>
            </a:r>
            <a:r>
              <a:rPr lang="fr-FR" sz="1500" dirty="0" err="1">
                <a:latin typeface="Arial"/>
                <a:cs typeface="Arial"/>
              </a:rPr>
              <a:t>with</a:t>
            </a:r>
            <a:r>
              <a:rPr lang="fr-FR" sz="1500" dirty="0">
                <a:latin typeface="Arial"/>
                <a:cs typeface="Arial"/>
              </a:rPr>
              <a:t> the exception of the information </a:t>
            </a:r>
            <a:r>
              <a:rPr lang="fr-FR" sz="1500" dirty="0" err="1">
                <a:latin typeface="Arial"/>
                <a:cs typeface="Arial"/>
              </a:rPr>
              <a:t>requirements</a:t>
            </a:r>
            <a:r>
              <a:rPr lang="fr-FR" sz="1500" dirty="0">
                <a:latin typeface="Arial"/>
                <a:cs typeface="Arial"/>
              </a:rPr>
              <a:t>  … if </a:t>
            </a:r>
            <a:r>
              <a:rPr lang="fr-FR" sz="1500" dirty="0" err="1">
                <a:latin typeface="Arial"/>
                <a:cs typeface="Arial"/>
              </a:rPr>
              <a:t>it</a:t>
            </a:r>
            <a:r>
              <a:rPr lang="fr-FR" sz="1500" dirty="0">
                <a:latin typeface="Arial"/>
                <a:cs typeface="Arial"/>
              </a:rPr>
              <a:t> has a </a:t>
            </a:r>
            <a:r>
              <a:rPr lang="fr-FR" sz="1500" dirty="0" err="1">
                <a:latin typeface="Arial"/>
                <a:cs typeface="Arial"/>
              </a:rPr>
              <a:t>specific</a:t>
            </a:r>
            <a:r>
              <a:rPr lang="fr-FR" sz="1500" dirty="0">
                <a:latin typeface="Arial"/>
                <a:cs typeface="Arial"/>
              </a:rPr>
              <a:t> </a:t>
            </a:r>
            <a:r>
              <a:rPr lang="fr-FR" sz="1500" dirty="0" err="1">
                <a:latin typeface="Arial"/>
                <a:cs typeface="Arial"/>
              </a:rPr>
              <a:t>technical</a:t>
            </a:r>
            <a:r>
              <a:rPr lang="fr-FR" sz="1500" dirty="0">
                <a:latin typeface="Arial"/>
                <a:cs typeface="Arial"/>
              </a:rPr>
              <a:t> design for </a:t>
            </a:r>
            <a:r>
              <a:rPr lang="fr-FR" sz="1500" dirty="0" err="1">
                <a:latin typeface="Arial"/>
                <a:cs typeface="Arial"/>
              </a:rPr>
              <a:t>its</a:t>
            </a:r>
            <a:r>
              <a:rPr lang="fr-FR" sz="1500" dirty="0">
                <a:latin typeface="Arial"/>
                <a:cs typeface="Arial"/>
              </a:rPr>
              <a:t> </a:t>
            </a:r>
            <a:r>
              <a:rPr lang="fr-FR" sz="1500" dirty="0" err="1">
                <a:latin typeface="Arial"/>
                <a:cs typeface="Arial"/>
              </a:rPr>
              <a:t>intended</a:t>
            </a:r>
            <a:r>
              <a:rPr lang="fr-FR" sz="1500" dirty="0">
                <a:latin typeface="Arial"/>
                <a:cs typeface="Arial"/>
              </a:rPr>
              <a:t> use in </a:t>
            </a:r>
            <a:r>
              <a:rPr lang="fr-FR" sz="1500" dirty="0" err="1">
                <a:latin typeface="Arial"/>
                <a:cs typeface="Arial"/>
              </a:rPr>
              <a:t>at</a:t>
            </a:r>
            <a:r>
              <a:rPr lang="fr-FR" sz="1500" dirty="0">
                <a:latin typeface="Arial"/>
                <a:cs typeface="Arial"/>
              </a:rPr>
              <a:t> least one of the </a:t>
            </a:r>
            <a:r>
              <a:rPr lang="fr-FR" sz="1500" dirty="0" err="1">
                <a:latin typeface="Arial"/>
                <a:cs typeface="Arial"/>
              </a:rPr>
              <a:t>following</a:t>
            </a:r>
            <a:r>
              <a:rPr lang="fr-FR" sz="1500" dirty="0">
                <a:latin typeface="Arial"/>
                <a:cs typeface="Arial"/>
              </a:rPr>
              <a:t> applications: </a:t>
            </a:r>
          </a:p>
          <a:p>
            <a:pPr>
              <a:lnSpc>
                <a:spcPct val="120000"/>
              </a:lnSpc>
            </a:pPr>
            <a:r>
              <a:rPr lang="fr-FR" sz="1500" dirty="0">
                <a:latin typeface="Arial"/>
                <a:cs typeface="Arial"/>
              </a:rPr>
              <a:t>(</a:t>
            </a:r>
            <a:r>
              <a:rPr lang="fr-FR" sz="1500" b="1" dirty="0">
                <a:latin typeface="Arial"/>
                <a:cs typeface="Arial"/>
              </a:rPr>
              <a:t>b) image capture and image projection (</a:t>
            </a:r>
            <a:r>
              <a:rPr lang="fr-FR" sz="1500" b="1" dirty="0" err="1">
                <a:latin typeface="Arial"/>
                <a:cs typeface="Arial"/>
              </a:rPr>
              <a:t>including</a:t>
            </a:r>
            <a:r>
              <a:rPr lang="fr-FR" sz="1500" b="1" dirty="0">
                <a:latin typeface="Arial"/>
                <a:cs typeface="Arial"/>
              </a:rPr>
              <a:t>, but not </a:t>
            </a:r>
            <a:r>
              <a:rPr lang="fr-FR" sz="1500" b="1" dirty="0" err="1">
                <a:latin typeface="Arial"/>
                <a:cs typeface="Arial"/>
              </a:rPr>
              <a:t>limited</a:t>
            </a:r>
            <a:r>
              <a:rPr lang="fr-FR" sz="1500" b="1" dirty="0">
                <a:latin typeface="Arial"/>
                <a:cs typeface="Arial"/>
              </a:rPr>
              <a:t> to,  </a:t>
            </a:r>
            <a:r>
              <a:rPr lang="fr-FR" sz="1500" b="1" dirty="0" err="1">
                <a:latin typeface="Arial"/>
                <a:cs typeface="Arial"/>
              </a:rPr>
              <a:t>photocopying</a:t>
            </a:r>
            <a:r>
              <a:rPr lang="fr-FR" sz="1500" b="1" dirty="0">
                <a:latin typeface="Arial"/>
                <a:cs typeface="Arial"/>
              </a:rPr>
              <a:t>, printing (</a:t>
            </a:r>
            <a:r>
              <a:rPr lang="fr-FR" sz="1500" b="1" dirty="0" err="1">
                <a:latin typeface="Arial"/>
                <a:cs typeface="Arial"/>
              </a:rPr>
              <a:t>directly</a:t>
            </a:r>
            <a:r>
              <a:rPr lang="fr-FR" sz="1500" b="1" dirty="0">
                <a:latin typeface="Arial"/>
                <a:cs typeface="Arial"/>
              </a:rPr>
              <a:t> or in </a:t>
            </a:r>
            <a:r>
              <a:rPr lang="fr-FR" sz="1500" b="1" dirty="0" err="1">
                <a:latin typeface="Arial"/>
                <a:cs typeface="Arial"/>
              </a:rPr>
              <a:t>pre-processing</a:t>
            </a:r>
            <a:r>
              <a:rPr lang="fr-FR" sz="1500" b="1" dirty="0">
                <a:latin typeface="Arial"/>
                <a:cs typeface="Arial"/>
              </a:rPr>
              <a:t>), </a:t>
            </a:r>
            <a:r>
              <a:rPr lang="fr-FR" sz="1500" b="1" dirty="0" err="1">
                <a:latin typeface="Arial"/>
                <a:cs typeface="Arial"/>
              </a:rPr>
              <a:t>lithography</a:t>
            </a:r>
            <a:r>
              <a:rPr lang="fr-FR" sz="1500" b="1" dirty="0">
                <a:latin typeface="Arial"/>
                <a:cs typeface="Arial"/>
              </a:rPr>
              <a:t>, film and  </a:t>
            </a:r>
            <a:r>
              <a:rPr lang="fr-FR" sz="1500" b="1" dirty="0" err="1">
                <a:latin typeface="Arial"/>
                <a:cs typeface="Arial"/>
              </a:rPr>
              <a:t>video</a:t>
            </a:r>
            <a:r>
              <a:rPr lang="fr-FR" sz="1500" b="1" dirty="0">
                <a:latin typeface="Arial"/>
                <a:cs typeface="Arial"/>
              </a:rPr>
              <a:t> projection, </a:t>
            </a:r>
            <a:r>
              <a:rPr lang="fr-FR" sz="1500" b="1" dirty="0" err="1">
                <a:latin typeface="Arial"/>
                <a:cs typeface="Arial"/>
              </a:rPr>
              <a:t>holography</a:t>
            </a:r>
            <a:r>
              <a:rPr lang="fr-FR" sz="1500" b="1" dirty="0">
                <a:latin typeface="Arial"/>
                <a:cs typeface="Arial"/>
              </a:rPr>
              <a:t>); </a:t>
            </a:r>
            <a:endParaRPr lang="fr-FR" sz="1500" dirty="0">
              <a:latin typeface="Arial"/>
              <a:cs typeface="Arial"/>
            </a:endParaRPr>
          </a:p>
          <a:p>
            <a:pPr>
              <a:lnSpc>
                <a:spcPct val="120000"/>
              </a:lnSpc>
            </a:pPr>
            <a:endParaRPr lang="fr-FR" sz="700" dirty="0" smtClean="0">
              <a:latin typeface="Arial"/>
              <a:cs typeface="Arial"/>
            </a:endParaRPr>
          </a:p>
          <a:p>
            <a:pPr>
              <a:lnSpc>
                <a:spcPct val="120000"/>
              </a:lnSpc>
            </a:pPr>
            <a:r>
              <a:rPr lang="fr-FR" sz="1500" dirty="0" smtClean="0">
                <a:latin typeface="Arial"/>
                <a:cs typeface="Arial"/>
              </a:rPr>
              <a:t>(</a:t>
            </a:r>
            <a:r>
              <a:rPr lang="fr-FR" sz="1500" dirty="0">
                <a:latin typeface="Arial"/>
                <a:cs typeface="Arial"/>
              </a:rPr>
              <a:t>m) </a:t>
            </a:r>
            <a:r>
              <a:rPr lang="fr-FR" sz="1500" dirty="0" err="1">
                <a:latin typeface="Arial"/>
                <a:cs typeface="Arial"/>
              </a:rPr>
              <a:t>halogen</a:t>
            </a:r>
            <a:r>
              <a:rPr lang="fr-FR" sz="1500" dirty="0">
                <a:latin typeface="Arial"/>
                <a:cs typeface="Arial"/>
              </a:rPr>
              <a:t> light sources </a:t>
            </a:r>
            <a:r>
              <a:rPr lang="fr-FR" sz="1500" dirty="0" err="1">
                <a:latin typeface="Arial"/>
                <a:cs typeface="Arial"/>
              </a:rPr>
              <a:t>with</a:t>
            </a:r>
            <a:r>
              <a:rPr lang="fr-FR" sz="1500" dirty="0">
                <a:latin typeface="Arial"/>
                <a:cs typeface="Arial"/>
              </a:rPr>
              <a:t> cap-type G9.5, GX9.5, GY9.5, GZ9.5,  G9.5HPL, G16d, GX16, GX16d, GY16, G22, G38, GX38, GX38Q, P28s,  P40s, PGJX50, QXL, </a:t>
            </a:r>
            <a:r>
              <a:rPr lang="fr-FR" sz="1500" dirty="0" err="1">
                <a:latin typeface="Arial"/>
                <a:cs typeface="Arial"/>
              </a:rPr>
              <a:t>designed</a:t>
            </a:r>
            <a:r>
              <a:rPr lang="fr-FR" sz="1500" dirty="0">
                <a:latin typeface="Arial"/>
                <a:cs typeface="Arial"/>
              </a:rPr>
              <a:t> and </a:t>
            </a:r>
            <a:r>
              <a:rPr lang="fr-FR" sz="1500" dirty="0" err="1">
                <a:latin typeface="Arial"/>
                <a:cs typeface="Arial"/>
              </a:rPr>
              <a:t>marketed</a:t>
            </a:r>
            <a:r>
              <a:rPr lang="fr-FR" sz="1500" dirty="0">
                <a:latin typeface="Arial"/>
                <a:cs typeface="Arial"/>
              </a:rPr>
              <a:t> </a:t>
            </a:r>
            <a:r>
              <a:rPr lang="fr-FR" sz="1500" dirty="0" err="1">
                <a:latin typeface="Arial"/>
                <a:cs typeface="Arial"/>
              </a:rPr>
              <a:t>specifically</a:t>
            </a:r>
            <a:r>
              <a:rPr lang="fr-FR" sz="1500" dirty="0">
                <a:latin typeface="Arial"/>
                <a:cs typeface="Arial"/>
              </a:rPr>
              <a:t> for </a:t>
            </a:r>
            <a:r>
              <a:rPr lang="fr-FR" sz="1500" dirty="0" err="1">
                <a:latin typeface="Arial"/>
                <a:cs typeface="Arial"/>
              </a:rPr>
              <a:t>scene-lighting</a:t>
            </a:r>
            <a:r>
              <a:rPr lang="fr-FR" sz="1500" dirty="0">
                <a:latin typeface="Arial"/>
                <a:cs typeface="Arial"/>
              </a:rPr>
              <a:t>  use in film-studios, TV-studios, and </a:t>
            </a:r>
            <a:r>
              <a:rPr lang="fr-FR" sz="1500" dirty="0" err="1">
                <a:latin typeface="Arial"/>
                <a:cs typeface="Arial"/>
              </a:rPr>
              <a:t>photographic</a:t>
            </a:r>
            <a:r>
              <a:rPr lang="fr-FR" sz="1500" dirty="0">
                <a:latin typeface="Arial"/>
                <a:cs typeface="Arial"/>
              </a:rPr>
              <a:t>-studios, or for stage-</a:t>
            </a:r>
            <a:r>
              <a:rPr lang="fr-FR" sz="1500" dirty="0" err="1">
                <a:latin typeface="Arial"/>
                <a:cs typeface="Arial"/>
              </a:rPr>
              <a:t>lighting</a:t>
            </a:r>
            <a:r>
              <a:rPr lang="fr-FR" sz="1500" dirty="0">
                <a:latin typeface="Arial"/>
                <a:cs typeface="Arial"/>
              </a:rPr>
              <a:t>  use in </a:t>
            </a:r>
            <a:r>
              <a:rPr lang="fr-FR" sz="1500" dirty="0" err="1">
                <a:latin typeface="Arial"/>
                <a:cs typeface="Arial"/>
              </a:rPr>
              <a:t>theatres</a:t>
            </a:r>
            <a:r>
              <a:rPr lang="fr-FR" sz="1500" dirty="0">
                <a:latin typeface="Arial"/>
                <a:cs typeface="Arial"/>
              </a:rPr>
              <a:t>, discos and </a:t>
            </a:r>
            <a:r>
              <a:rPr lang="fr-FR" sz="1500" dirty="0" err="1">
                <a:latin typeface="Arial"/>
                <a:cs typeface="Arial"/>
              </a:rPr>
              <a:t>during</a:t>
            </a:r>
            <a:r>
              <a:rPr lang="fr-FR" sz="1500" dirty="0">
                <a:latin typeface="Arial"/>
                <a:cs typeface="Arial"/>
              </a:rPr>
              <a:t> concerts or </a:t>
            </a:r>
            <a:r>
              <a:rPr lang="fr-FR" sz="1500" dirty="0" err="1">
                <a:latin typeface="Arial"/>
                <a:cs typeface="Arial"/>
              </a:rPr>
              <a:t>other</a:t>
            </a:r>
            <a:r>
              <a:rPr lang="fr-FR" sz="1500" dirty="0">
                <a:latin typeface="Arial"/>
                <a:cs typeface="Arial"/>
              </a:rPr>
              <a:t> </a:t>
            </a:r>
            <a:r>
              <a:rPr lang="fr-FR" sz="1500" dirty="0" err="1">
                <a:latin typeface="Arial"/>
                <a:cs typeface="Arial"/>
              </a:rPr>
              <a:t>entertainment</a:t>
            </a:r>
            <a:r>
              <a:rPr lang="fr-FR" sz="1500" dirty="0">
                <a:latin typeface="Arial"/>
                <a:cs typeface="Arial"/>
              </a:rPr>
              <a:t> </a:t>
            </a:r>
            <a:r>
              <a:rPr lang="fr-FR" sz="1500" dirty="0" err="1" smtClean="0">
                <a:latin typeface="Arial"/>
                <a:cs typeface="Arial"/>
              </a:rPr>
              <a:t>events</a:t>
            </a:r>
            <a:r>
              <a:rPr lang="fr-FR" sz="1500" dirty="0">
                <a:latin typeface="Arial"/>
                <a:cs typeface="Arial"/>
              </a:rPr>
              <a:t>. </a:t>
            </a:r>
          </a:p>
        </p:txBody>
      </p:sp>
    </p:spTree>
    <p:extLst>
      <p:ext uri="{BB962C8B-B14F-4D97-AF65-F5344CB8AC3E}">
        <p14:creationId xmlns:p14="http://schemas.microsoft.com/office/powerpoint/2010/main" val="192690745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cteur droit 15"/>
          <p:cNvCxnSpPr/>
          <p:nvPr/>
        </p:nvCxnSpPr>
        <p:spPr>
          <a:xfrm>
            <a:off x="-38100" y="2787319"/>
            <a:ext cx="9182100" cy="25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520700" y="4225680"/>
            <a:ext cx="3924300" cy="563231"/>
          </a:xfrm>
          <a:prstGeom prst="rect">
            <a:avLst/>
          </a:prstGeom>
          <a:noFill/>
        </p:spPr>
        <p:txBody>
          <a:bodyPr wrap="square" rtlCol="0">
            <a:spAutoFit/>
          </a:bodyPr>
          <a:lstStyle/>
          <a:p>
            <a:pPr algn="ctr">
              <a:lnSpc>
                <a:spcPct val="130000"/>
              </a:lnSpc>
            </a:pPr>
            <a:r>
              <a:rPr lang="fr-FR" sz="1200" dirty="0" smtClean="0">
                <a:latin typeface="Arial"/>
                <a:cs typeface="Arial"/>
              </a:rPr>
              <a:t>‘’</a:t>
            </a:r>
            <a:r>
              <a:rPr lang="fr-FR" sz="1200" dirty="0" smtClean="0">
                <a:solidFill>
                  <a:srgbClr val="000000"/>
                </a:solidFill>
                <a:latin typeface="Arial"/>
                <a:cs typeface="Arial"/>
              </a:rPr>
              <a:t>La Féline</a:t>
            </a:r>
            <a:r>
              <a:rPr lang="fr-FR" sz="1200" dirty="0" smtClean="0">
                <a:latin typeface="Arial"/>
                <a:cs typeface="Arial"/>
              </a:rPr>
              <a:t>’’ </a:t>
            </a:r>
            <a:r>
              <a:rPr lang="fr-FR" sz="1200" dirty="0">
                <a:latin typeface="Arial"/>
                <a:cs typeface="Arial"/>
              </a:rPr>
              <a:t>-</a:t>
            </a:r>
            <a:r>
              <a:rPr lang="fr-FR" sz="1200" dirty="0" smtClean="0">
                <a:latin typeface="Arial"/>
                <a:cs typeface="Arial"/>
              </a:rPr>
              <a:t> Réalisateur : </a:t>
            </a:r>
            <a:r>
              <a:rPr lang="fr-FR" sz="1200" dirty="0" smtClean="0">
                <a:solidFill>
                  <a:srgbClr val="800000"/>
                </a:solidFill>
                <a:latin typeface="Arial"/>
                <a:cs typeface="Arial"/>
              </a:rPr>
              <a:t>Jacques Tourneur</a:t>
            </a:r>
          </a:p>
          <a:p>
            <a:pPr algn="ctr">
              <a:lnSpc>
                <a:spcPct val="130000"/>
              </a:lnSpc>
            </a:pPr>
            <a:r>
              <a:rPr lang="fr-FR" sz="1200" dirty="0" smtClean="0">
                <a:latin typeface="Arial"/>
                <a:cs typeface="Arial"/>
              </a:rPr>
              <a:t>D.O.P.: </a:t>
            </a:r>
            <a:r>
              <a:rPr lang="fr-FR" sz="1200" dirty="0">
                <a:solidFill>
                  <a:srgbClr val="800000"/>
                </a:solidFill>
                <a:latin typeface="Arial"/>
                <a:cs typeface="Arial"/>
              </a:rPr>
              <a:t>Nicholas </a:t>
            </a:r>
            <a:r>
              <a:rPr lang="fr-FR" sz="1200" dirty="0" err="1" smtClean="0">
                <a:solidFill>
                  <a:srgbClr val="800000"/>
                </a:solidFill>
                <a:latin typeface="Arial"/>
                <a:cs typeface="Arial"/>
              </a:rPr>
              <a:t>Musuraca</a:t>
            </a:r>
            <a:r>
              <a:rPr lang="fr-FR" sz="1200" dirty="0" smtClean="0">
                <a:solidFill>
                  <a:srgbClr val="800000"/>
                </a:solidFill>
                <a:latin typeface="Arial"/>
                <a:cs typeface="Arial"/>
              </a:rPr>
              <a:t> </a:t>
            </a:r>
            <a:r>
              <a:rPr lang="fr-FR" sz="1200" dirty="0" smtClean="0">
                <a:latin typeface="Arial"/>
                <a:cs typeface="Arial"/>
              </a:rPr>
              <a:t>ASC  </a:t>
            </a:r>
            <a:endParaRPr lang="fr-FR" sz="1200" dirty="0">
              <a:latin typeface="Arial"/>
              <a:cs typeface="Arial"/>
            </a:endParaRPr>
          </a:p>
        </p:txBody>
      </p:sp>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8482" y="1471792"/>
            <a:ext cx="4047218" cy="2679700"/>
          </a:xfrm>
          <a:prstGeom prst="rect">
            <a:avLst/>
          </a:prstGeom>
        </p:spPr>
      </p:pic>
      <p:sp>
        <p:nvSpPr>
          <p:cNvPr id="11" name="ZoneTexte 10"/>
          <p:cNvSpPr txBox="1"/>
          <p:nvPr/>
        </p:nvSpPr>
        <p:spPr>
          <a:xfrm>
            <a:off x="4876800" y="4225680"/>
            <a:ext cx="4047218" cy="563231"/>
          </a:xfrm>
          <a:prstGeom prst="rect">
            <a:avLst/>
          </a:prstGeom>
          <a:noFill/>
        </p:spPr>
        <p:txBody>
          <a:bodyPr wrap="square" rtlCol="0">
            <a:spAutoFit/>
          </a:bodyPr>
          <a:lstStyle/>
          <a:p>
            <a:pPr algn="ctr">
              <a:lnSpc>
                <a:spcPct val="130000"/>
              </a:lnSpc>
            </a:pPr>
            <a:r>
              <a:rPr lang="fr-FR" sz="1200" dirty="0" smtClean="0">
                <a:latin typeface="Arial"/>
                <a:cs typeface="Arial"/>
              </a:rPr>
              <a:t>‘</a:t>
            </a:r>
            <a:r>
              <a:rPr lang="fr-FR" sz="1200" dirty="0" smtClean="0">
                <a:solidFill>
                  <a:srgbClr val="FF0000"/>
                </a:solidFill>
                <a:latin typeface="Arial"/>
                <a:cs typeface="Arial"/>
              </a:rPr>
              <a:t>’</a:t>
            </a:r>
            <a:r>
              <a:rPr lang="fr-FR" sz="1200" dirty="0" smtClean="0">
                <a:solidFill>
                  <a:srgbClr val="000000"/>
                </a:solidFill>
                <a:latin typeface="Arial"/>
                <a:cs typeface="Arial"/>
              </a:rPr>
              <a:t>Les Sentiers de la Perdition</a:t>
            </a:r>
            <a:r>
              <a:rPr lang="fr-FR" sz="1200" dirty="0" smtClean="0">
                <a:solidFill>
                  <a:srgbClr val="FF0000"/>
                </a:solidFill>
                <a:latin typeface="Arial"/>
                <a:cs typeface="Arial"/>
              </a:rPr>
              <a:t>’’ </a:t>
            </a:r>
            <a:r>
              <a:rPr lang="fr-FR" sz="1200" dirty="0">
                <a:latin typeface="Arial"/>
                <a:cs typeface="Arial"/>
              </a:rPr>
              <a:t>-</a:t>
            </a:r>
            <a:r>
              <a:rPr lang="fr-FR" sz="1200" dirty="0" smtClean="0">
                <a:latin typeface="Arial"/>
                <a:cs typeface="Arial"/>
              </a:rPr>
              <a:t> Réal. : </a:t>
            </a:r>
            <a:r>
              <a:rPr lang="fr-FR" sz="1200" dirty="0" smtClean="0">
                <a:solidFill>
                  <a:srgbClr val="800000"/>
                </a:solidFill>
                <a:latin typeface="Arial"/>
                <a:cs typeface="Arial"/>
              </a:rPr>
              <a:t>Sam Mendes</a:t>
            </a:r>
            <a:r>
              <a:rPr lang="fr-FR" sz="1200" dirty="0" smtClean="0">
                <a:latin typeface="Arial"/>
                <a:cs typeface="Arial"/>
              </a:rPr>
              <a:t> D.O.P. : </a:t>
            </a:r>
            <a:r>
              <a:rPr lang="fr-FR" sz="1200" dirty="0" smtClean="0">
                <a:solidFill>
                  <a:srgbClr val="800000"/>
                </a:solidFill>
                <a:latin typeface="Arial"/>
                <a:cs typeface="Arial"/>
              </a:rPr>
              <a:t>Conrad L. Hall </a:t>
            </a:r>
            <a:r>
              <a:rPr lang="fr-FR" sz="1200" dirty="0" smtClean="0">
                <a:latin typeface="Arial"/>
                <a:cs typeface="Arial"/>
              </a:rPr>
              <a:t>ASC </a:t>
            </a:r>
            <a:endParaRPr lang="fr-FR" sz="1200" dirty="0">
              <a:latin typeface="Arial"/>
              <a:cs typeface="Arial"/>
            </a:endParaRPr>
          </a:p>
        </p:txBody>
      </p:sp>
      <p:pic>
        <p:nvPicPr>
          <p:cNvPr id="12" name="Image 11" descr="Capture d’écran 2018-04-15 à 19.14.5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067" y="1468416"/>
            <a:ext cx="4089608" cy="2679700"/>
          </a:xfrm>
          <a:prstGeom prst="rect">
            <a:avLst/>
          </a:prstGeom>
          <a:effectLst>
            <a:outerShdw blurRad="50800" dist="38100" dir="2700000" algn="tl" rotWithShape="0">
              <a:prstClr val="black">
                <a:alpha val="40000"/>
              </a:prstClr>
            </a:outerShdw>
          </a:effectLst>
        </p:spPr>
      </p:pic>
      <p:sp>
        <p:nvSpPr>
          <p:cNvPr id="13" name="ZoneTexte 12"/>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sp>
        <p:nvSpPr>
          <p:cNvPr id="14" name="ZoneTexte 13"/>
          <p:cNvSpPr txBox="1"/>
          <p:nvPr/>
        </p:nvSpPr>
        <p:spPr>
          <a:xfrm>
            <a:off x="364067" y="646631"/>
            <a:ext cx="8411633" cy="461665"/>
          </a:xfrm>
          <a:prstGeom prst="rect">
            <a:avLst/>
          </a:prstGeom>
          <a:noFill/>
        </p:spPr>
        <p:txBody>
          <a:bodyPr wrap="square" rtlCol="0">
            <a:spAutoFit/>
          </a:bodyPr>
          <a:lstStyle/>
          <a:p>
            <a:pPr algn="just">
              <a:lnSpc>
                <a:spcPct val="140000"/>
              </a:lnSpc>
            </a:pPr>
            <a:r>
              <a:rPr lang="fr-FR" dirty="0" smtClean="0">
                <a:latin typeface="Arial"/>
                <a:cs typeface="Arial"/>
              </a:rPr>
              <a:t>PERTE D’OUTILS UTILISÉS POUR CRÉER UNE AMBIANCE DRAMATIQUE</a:t>
            </a:r>
          </a:p>
        </p:txBody>
      </p:sp>
    </p:spTree>
    <p:extLst>
      <p:ext uri="{BB962C8B-B14F-4D97-AF65-F5344CB8AC3E}">
        <p14:creationId xmlns:p14="http://schemas.microsoft.com/office/powerpoint/2010/main" val="2063666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364067" y="646631"/>
            <a:ext cx="8411633" cy="2657138"/>
          </a:xfrm>
          <a:prstGeom prst="rect">
            <a:avLst/>
          </a:prstGeom>
          <a:noFill/>
        </p:spPr>
        <p:txBody>
          <a:bodyPr wrap="square" rtlCol="0">
            <a:spAutoFit/>
          </a:bodyPr>
          <a:lstStyle/>
          <a:p>
            <a:pPr algn="just">
              <a:lnSpc>
                <a:spcPct val="140000"/>
              </a:lnSpc>
            </a:pPr>
            <a:r>
              <a:rPr lang="fr-FR" sz="2000" dirty="0" smtClean="0">
                <a:latin typeface="Arial"/>
                <a:cs typeface="Arial"/>
              </a:rPr>
              <a:t>RISQUES</a:t>
            </a:r>
          </a:p>
          <a:p>
            <a:pPr algn="just">
              <a:lnSpc>
                <a:spcPct val="140000"/>
              </a:lnSpc>
            </a:pPr>
            <a:endParaRPr lang="fr-FR" sz="2000" dirty="0" smtClean="0">
              <a:latin typeface="Arial"/>
              <a:cs typeface="Arial"/>
            </a:endParaRPr>
          </a:p>
          <a:p>
            <a:pPr marL="342900" indent="-342900" algn="just">
              <a:lnSpc>
                <a:spcPct val="140000"/>
              </a:lnSpc>
              <a:buClr>
                <a:srgbClr val="FF0000"/>
              </a:buClr>
              <a:buFont typeface="Arial"/>
              <a:buChar char="•"/>
            </a:pPr>
            <a:r>
              <a:rPr lang="fr-FR" sz="2000" dirty="0" smtClean="0">
                <a:latin typeface="Arial"/>
                <a:cs typeface="Arial"/>
              </a:rPr>
              <a:t>Manque de projecteurs pour créer de belles ombres</a:t>
            </a:r>
          </a:p>
          <a:p>
            <a:pPr algn="just">
              <a:lnSpc>
                <a:spcPct val="140000"/>
              </a:lnSpc>
              <a:buClr>
                <a:srgbClr val="FF0000"/>
              </a:buClr>
            </a:pPr>
            <a:endParaRPr lang="fr-FR" sz="2000" dirty="0">
              <a:latin typeface="Arial"/>
              <a:cs typeface="Arial"/>
            </a:endParaRPr>
          </a:p>
          <a:p>
            <a:pPr marL="342900" indent="-342900" algn="just">
              <a:lnSpc>
                <a:spcPct val="140000"/>
              </a:lnSpc>
              <a:buClr>
                <a:srgbClr val="FF0000"/>
              </a:buClr>
              <a:buFont typeface="Arial"/>
              <a:buChar char="•"/>
            </a:pPr>
            <a:r>
              <a:rPr lang="fr-FR" sz="2000" dirty="0" smtClean="0">
                <a:latin typeface="Arial"/>
                <a:cs typeface="Arial"/>
              </a:rPr>
              <a:t>Uniformité d’éclairage</a:t>
            </a:r>
          </a:p>
          <a:p>
            <a:pPr algn="just">
              <a:lnSpc>
                <a:spcPct val="140000"/>
              </a:lnSpc>
              <a:buClr>
                <a:srgbClr val="FF0000"/>
              </a:buClr>
            </a:pPr>
            <a:endParaRPr lang="fr-FR" sz="2000" dirty="0">
              <a:latin typeface="Arial"/>
              <a:cs typeface="Arial"/>
            </a:endParaRPr>
          </a:p>
        </p:txBody>
      </p:sp>
      <p:sp>
        <p:nvSpPr>
          <p:cNvPr id="5" name="ZoneTexte 4"/>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spTree>
    <p:extLst>
      <p:ext uri="{BB962C8B-B14F-4D97-AF65-F5344CB8AC3E}">
        <p14:creationId xmlns:p14="http://schemas.microsoft.com/office/powerpoint/2010/main" val="2416597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584200" y="3161268"/>
            <a:ext cx="1714500" cy="369332"/>
          </a:xfrm>
          <a:prstGeom prst="rect">
            <a:avLst/>
          </a:prstGeom>
          <a:noFill/>
        </p:spPr>
        <p:txBody>
          <a:bodyPr wrap="square" rtlCol="0">
            <a:spAutoFit/>
          </a:bodyPr>
          <a:lstStyle/>
          <a:p>
            <a:endParaRPr lang="fr-FR" dirty="0"/>
          </a:p>
        </p:txBody>
      </p:sp>
      <p:sp>
        <p:nvSpPr>
          <p:cNvPr id="8" name="ZoneTexte 7"/>
          <p:cNvSpPr txBox="1"/>
          <p:nvPr/>
        </p:nvSpPr>
        <p:spPr>
          <a:xfrm>
            <a:off x="364067" y="646631"/>
            <a:ext cx="8411633" cy="4208332"/>
          </a:xfrm>
          <a:prstGeom prst="rect">
            <a:avLst/>
          </a:prstGeom>
          <a:noFill/>
        </p:spPr>
        <p:txBody>
          <a:bodyPr wrap="square" rtlCol="0">
            <a:spAutoFit/>
          </a:bodyPr>
          <a:lstStyle/>
          <a:p>
            <a:pPr algn="just">
              <a:lnSpc>
                <a:spcPct val="140000"/>
              </a:lnSpc>
            </a:pPr>
            <a:r>
              <a:rPr lang="fr-FR" sz="2000" dirty="0" smtClean="0">
                <a:latin typeface="Arial"/>
                <a:cs typeface="Arial"/>
              </a:rPr>
              <a:t>QUESTIONS:</a:t>
            </a:r>
          </a:p>
          <a:p>
            <a:pPr algn="just">
              <a:lnSpc>
                <a:spcPct val="140000"/>
              </a:lnSpc>
              <a:buClr>
                <a:srgbClr val="FF0000"/>
              </a:buClr>
            </a:pPr>
            <a:endParaRPr lang="fr-FR" sz="1200" dirty="0">
              <a:latin typeface="Arial"/>
              <a:cs typeface="Arial"/>
            </a:endParaRPr>
          </a:p>
          <a:p>
            <a:pPr marL="342900" indent="-342900" algn="just">
              <a:lnSpc>
                <a:spcPct val="140000"/>
              </a:lnSpc>
              <a:buClr>
                <a:srgbClr val="FF0000"/>
              </a:buClr>
              <a:buFont typeface="Arial"/>
              <a:buChar char="•"/>
            </a:pPr>
            <a:r>
              <a:rPr lang="fr-FR" sz="2000" dirty="0">
                <a:latin typeface="Arial"/>
                <a:cs typeface="Arial"/>
              </a:rPr>
              <a:t>Est-ce que tous les nouveaux outils LED, </a:t>
            </a:r>
            <a:r>
              <a:rPr lang="fr-FR" sz="2000" dirty="0" smtClean="0">
                <a:latin typeface="Arial"/>
                <a:cs typeface="Arial"/>
              </a:rPr>
              <a:t>utilisés avec des </a:t>
            </a:r>
            <a:r>
              <a:rPr lang="fr-FR" sz="2000" dirty="0">
                <a:latin typeface="Arial"/>
                <a:cs typeface="Arial"/>
              </a:rPr>
              <a:t>fichiers d’enregistrement de moyenne qualité </a:t>
            </a:r>
            <a:r>
              <a:rPr lang="fr-FR" sz="2000" dirty="0" smtClean="0">
                <a:latin typeface="Arial"/>
                <a:cs typeface="Arial"/>
              </a:rPr>
              <a:t>(Codec faibles) ou </a:t>
            </a:r>
            <a:r>
              <a:rPr lang="fr-FR" sz="2000" dirty="0">
                <a:latin typeface="Arial"/>
                <a:cs typeface="Arial"/>
              </a:rPr>
              <a:t>même des fichiers RAW, fournissent la qualité minimale attendue par les cinéastes ?</a:t>
            </a:r>
          </a:p>
          <a:p>
            <a:pPr marL="342900" indent="-342900" algn="just">
              <a:lnSpc>
                <a:spcPct val="140000"/>
              </a:lnSpc>
              <a:buClr>
                <a:srgbClr val="FF0000"/>
              </a:buClr>
              <a:buFont typeface="Arial"/>
              <a:buChar char="•"/>
            </a:pPr>
            <a:r>
              <a:rPr lang="fr-FR" sz="2000" dirty="0" smtClean="0">
                <a:latin typeface="Arial"/>
                <a:cs typeface="Arial"/>
              </a:rPr>
              <a:t>Avons-nous encore la possibilité de créer facilement une ambiance dramatique avec les projecteurs ?</a:t>
            </a:r>
          </a:p>
          <a:p>
            <a:pPr marL="342900" indent="-342900" algn="just">
              <a:lnSpc>
                <a:spcPct val="140000"/>
              </a:lnSpc>
              <a:buClr>
                <a:srgbClr val="FF0000"/>
              </a:buClr>
              <a:buFont typeface="Arial"/>
              <a:buChar char="•"/>
            </a:pPr>
            <a:endParaRPr lang="fr-FR" sz="2000" dirty="0">
              <a:latin typeface="Arial"/>
              <a:cs typeface="Arial"/>
            </a:endParaRPr>
          </a:p>
          <a:p>
            <a:pPr algn="just">
              <a:lnSpc>
                <a:spcPct val="140000"/>
              </a:lnSpc>
              <a:buClr>
                <a:srgbClr val="FF0000"/>
              </a:buClr>
            </a:pPr>
            <a:endParaRPr lang="fr-FR" sz="2000" dirty="0">
              <a:latin typeface="Arial"/>
              <a:cs typeface="Arial"/>
            </a:endParaRPr>
          </a:p>
        </p:txBody>
      </p:sp>
      <p:sp>
        <p:nvSpPr>
          <p:cNvPr id="9" name="ZoneTexte 8"/>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3</a:t>
            </a:r>
            <a:r>
              <a:rPr lang="fr-FR" sz="2000" dirty="0" smtClean="0">
                <a:latin typeface="Arial"/>
                <a:cs typeface="Arial"/>
              </a:rPr>
              <a:t> </a:t>
            </a:r>
            <a:r>
              <a:rPr lang="fr-FR" sz="2000" dirty="0">
                <a:latin typeface="Arial"/>
                <a:cs typeface="Arial"/>
              </a:rPr>
              <a:t>-</a:t>
            </a:r>
            <a:r>
              <a:rPr lang="fr-FR" sz="2000" dirty="0" smtClean="0">
                <a:latin typeface="Arial"/>
                <a:cs typeface="Arial"/>
              </a:rPr>
              <a:t> TYPES DE PROJECTEURS</a:t>
            </a:r>
            <a:endParaRPr lang="fr-FR" sz="2000" dirty="0">
              <a:latin typeface="Arial"/>
              <a:cs typeface="Arial"/>
            </a:endParaRPr>
          </a:p>
        </p:txBody>
      </p:sp>
    </p:spTree>
    <p:extLst>
      <p:ext uri="{BB962C8B-B14F-4D97-AF65-F5344CB8AC3E}">
        <p14:creationId xmlns:p14="http://schemas.microsoft.com/office/powerpoint/2010/main" val="701823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2590800"/>
            <a:ext cx="9017000" cy="646331"/>
          </a:xfrm>
          <a:prstGeom prst="rect">
            <a:avLst/>
          </a:prstGeom>
          <a:noFill/>
        </p:spPr>
        <p:txBody>
          <a:bodyPr wrap="square" rtlCol="0">
            <a:spAutoFit/>
          </a:bodyPr>
          <a:lstStyle/>
          <a:p>
            <a:pPr algn="ctr"/>
            <a:r>
              <a:rPr lang="fr-FR" sz="3600" b="1" dirty="0">
                <a:latin typeface="Arial"/>
                <a:cs typeface="Arial"/>
              </a:rPr>
              <a:t>4</a:t>
            </a:r>
            <a:r>
              <a:rPr lang="fr-FR" sz="2800" dirty="0" smtClean="0">
                <a:latin typeface="Arial"/>
                <a:cs typeface="Arial"/>
              </a:rPr>
              <a:t> - CAMÉRA : CAPTEUR, </a:t>
            </a:r>
            <a:r>
              <a:rPr lang="fr-FR" sz="2800" dirty="0">
                <a:latin typeface="Arial"/>
                <a:cs typeface="Arial"/>
              </a:rPr>
              <a:t>OLPF </a:t>
            </a:r>
            <a:r>
              <a:rPr lang="fr-FR" sz="2800" dirty="0" smtClean="0">
                <a:latin typeface="Arial"/>
                <a:cs typeface="Arial"/>
              </a:rPr>
              <a:t>ET MTF</a:t>
            </a:r>
            <a:endParaRPr lang="fr-FR" sz="2800" dirty="0">
              <a:latin typeface="Arial"/>
              <a:cs typeface="Arial"/>
            </a:endParaRPr>
          </a:p>
        </p:txBody>
      </p:sp>
      <p:sp>
        <p:nvSpPr>
          <p:cNvPr id="5" name="Rectangle 4"/>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 name="ZoneTexte 5"/>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3881352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96465" y="3339978"/>
            <a:ext cx="3324554" cy="1134329"/>
          </a:xfrm>
          <a:prstGeom prst="rect">
            <a:avLst/>
          </a:prstGeom>
          <a:solidFill>
            <a:srgbClr val="FFF7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Rectangle 1"/>
          <p:cNvSpPr/>
          <p:nvPr/>
        </p:nvSpPr>
        <p:spPr>
          <a:xfrm>
            <a:off x="5851440" y="1915525"/>
            <a:ext cx="419976" cy="149043"/>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Trapèze 2"/>
          <p:cNvSpPr/>
          <p:nvPr/>
        </p:nvSpPr>
        <p:spPr>
          <a:xfrm rot="5400000">
            <a:off x="5630595" y="1894817"/>
            <a:ext cx="270058" cy="17163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Rectangle 3"/>
          <p:cNvSpPr/>
          <p:nvPr/>
        </p:nvSpPr>
        <p:spPr>
          <a:xfrm>
            <a:off x="6169813" y="1786337"/>
            <a:ext cx="584200" cy="350343"/>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900" dirty="0" smtClean="0">
                <a:solidFill>
                  <a:prstClr val="white"/>
                </a:solidFill>
                <a:latin typeface="Arial"/>
                <a:cs typeface="Arial"/>
              </a:rPr>
              <a:t>CAMERA</a:t>
            </a:r>
            <a:endParaRPr lang="fr-FR" sz="900" dirty="0">
              <a:solidFill>
                <a:prstClr val="white"/>
              </a:solidFill>
              <a:latin typeface="Arial"/>
              <a:cs typeface="Arial"/>
            </a:endParaRPr>
          </a:p>
        </p:txBody>
      </p:sp>
      <p:cxnSp>
        <p:nvCxnSpPr>
          <p:cNvPr id="5" name="Connecteur droit 4"/>
          <p:cNvCxnSpPr/>
          <p:nvPr/>
        </p:nvCxnSpPr>
        <p:spPr>
          <a:xfrm flipH="1">
            <a:off x="6066626" y="2219229"/>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Connecteur droit 5"/>
          <p:cNvCxnSpPr/>
          <p:nvPr/>
        </p:nvCxnSpPr>
        <p:spPr>
          <a:xfrm>
            <a:off x="6434922" y="2225579"/>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889357" y="1927168"/>
            <a:ext cx="419101" cy="123111"/>
          </a:xfrm>
          <a:prstGeom prst="rect">
            <a:avLst/>
          </a:prstGeom>
          <a:noFill/>
        </p:spPr>
        <p:txBody>
          <a:bodyPr wrap="square" lIns="0" tIns="0" rIns="0" bIns="0" rtlCol="0">
            <a:spAutoFit/>
          </a:bodyPr>
          <a:lstStyle/>
          <a:p>
            <a:r>
              <a:rPr lang="fr-FR" sz="800" dirty="0" smtClean="0">
                <a:solidFill>
                  <a:schemeClr val="bg1"/>
                </a:solidFill>
                <a:latin typeface="Arial"/>
                <a:cs typeface="Arial"/>
              </a:rPr>
              <a:t>Lens</a:t>
            </a:r>
            <a:endParaRPr lang="fr-FR" sz="800" dirty="0">
              <a:solidFill>
                <a:schemeClr val="bg1"/>
              </a:solidFill>
              <a:latin typeface="Arial"/>
              <a:cs typeface="Arial"/>
            </a:endParaRPr>
          </a:p>
        </p:txBody>
      </p:sp>
      <p:sp>
        <p:nvSpPr>
          <p:cNvPr id="8" name="Forme libre 7"/>
          <p:cNvSpPr/>
          <p:nvPr/>
        </p:nvSpPr>
        <p:spPr>
          <a:xfrm>
            <a:off x="3636198" y="2060382"/>
            <a:ext cx="633259" cy="698637"/>
          </a:xfrm>
          <a:custGeom>
            <a:avLst/>
            <a:gdLst>
              <a:gd name="connsiteX0" fmla="*/ 111620 w 633259"/>
              <a:gd name="connsiteY0" fmla="*/ 3312 h 698637"/>
              <a:gd name="connsiteX1" fmla="*/ 95745 w 633259"/>
              <a:gd name="connsiteY1" fmla="*/ 137 h 698637"/>
              <a:gd name="connsiteX2" fmla="*/ 60820 w 633259"/>
              <a:gd name="connsiteY2" fmla="*/ 3312 h 698637"/>
              <a:gd name="connsiteX3" fmla="*/ 51295 w 633259"/>
              <a:gd name="connsiteY3" fmla="*/ 9662 h 698637"/>
              <a:gd name="connsiteX4" fmla="*/ 19545 w 633259"/>
              <a:gd name="connsiteY4" fmla="*/ 38237 h 698637"/>
              <a:gd name="connsiteX5" fmla="*/ 13195 w 633259"/>
              <a:gd name="connsiteY5" fmla="*/ 47762 h 698637"/>
              <a:gd name="connsiteX6" fmla="*/ 3670 w 633259"/>
              <a:gd name="connsiteY6" fmla="*/ 82687 h 698637"/>
              <a:gd name="connsiteX7" fmla="*/ 3670 w 633259"/>
              <a:gd name="connsiteY7" fmla="*/ 225562 h 698637"/>
              <a:gd name="connsiteX8" fmla="*/ 10020 w 633259"/>
              <a:gd name="connsiteY8" fmla="*/ 257312 h 698637"/>
              <a:gd name="connsiteX9" fmla="*/ 13195 w 633259"/>
              <a:gd name="connsiteY9" fmla="*/ 266837 h 698637"/>
              <a:gd name="connsiteX10" fmla="*/ 19545 w 633259"/>
              <a:gd name="connsiteY10" fmla="*/ 276362 h 698637"/>
              <a:gd name="connsiteX11" fmla="*/ 29070 w 633259"/>
              <a:gd name="connsiteY11" fmla="*/ 295412 h 698637"/>
              <a:gd name="connsiteX12" fmla="*/ 32245 w 633259"/>
              <a:gd name="connsiteY12" fmla="*/ 304937 h 698637"/>
              <a:gd name="connsiteX13" fmla="*/ 38595 w 633259"/>
              <a:gd name="connsiteY13" fmla="*/ 317637 h 698637"/>
              <a:gd name="connsiteX14" fmla="*/ 54470 w 633259"/>
              <a:gd name="connsiteY14" fmla="*/ 349387 h 698637"/>
              <a:gd name="connsiteX15" fmla="*/ 67170 w 633259"/>
              <a:gd name="connsiteY15" fmla="*/ 358912 h 698637"/>
              <a:gd name="connsiteX16" fmla="*/ 76695 w 633259"/>
              <a:gd name="connsiteY16" fmla="*/ 365262 h 698637"/>
              <a:gd name="connsiteX17" fmla="*/ 89395 w 633259"/>
              <a:gd name="connsiteY17" fmla="*/ 368437 h 698637"/>
              <a:gd name="connsiteX18" fmla="*/ 111620 w 633259"/>
              <a:gd name="connsiteY18" fmla="*/ 374787 h 698637"/>
              <a:gd name="connsiteX19" fmla="*/ 156070 w 633259"/>
              <a:gd name="connsiteY19" fmla="*/ 371612 h 698637"/>
              <a:gd name="connsiteX20" fmla="*/ 162420 w 633259"/>
              <a:gd name="connsiteY20" fmla="*/ 384312 h 698637"/>
              <a:gd name="connsiteX21" fmla="*/ 171945 w 633259"/>
              <a:gd name="connsiteY21" fmla="*/ 403362 h 698637"/>
              <a:gd name="connsiteX22" fmla="*/ 178295 w 633259"/>
              <a:gd name="connsiteY22" fmla="*/ 435112 h 698637"/>
              <a:gd name="connsiteX23" fmla="*/ 184645 w 633259"/>
              <a:gd name="connsiteY23" fmla="*/ 444637 h 698637"/>
              <a:gd name="connsiteX24" fmla="*/ 197345 w 633259"/>
              <a:gd name="connsiteY24" fmla="*/ 450987 h 698637"/>
              <a:gd name="connsiteX25" fmla="*/ 410070 w 633259"/>
              <a:gd name="connsiteY25" fmla="*/ 447812 h 698637"/>
              <a:gd name="connsiteX26" fmla="*/ 425945 w 633259"/>
              <a:gd name="connsiteY26" fmla="*/ 444637 h 698637"/>
              <a:gd name="connsiteX27" fmla="*/ 422770 w 633259"/>
              <a:gd name="connsiteY27" fmla="*/ 565287 h 698637"/>
              <a:gd name="connsiteX28" fmla="*/ 419595 w 633259"/>
              <a:gd name="connsiteY28" fmla="*/ 584337 h 698637"/>
              <a:gd name="connsiteX29" fmla="*/ 438645 w 633259"/>
              <a:gd name="connsiteY29" fmla="*/ 612912 h 698637"/>
              <a:gd name="connsiteX30" fmla="*/ 444995 w 633259"/>
              <a:gd name="connsiteY30" fmla="*/ 622437 h 698637"/>
              <a:gd name="connsiteX31" fmla="*/ 467220 w 633259"/>
              <a:gd name="connsiteY31" fmla="*/ 638312 h 698637"/>
              <a:gd name="connsiteX32" fmla="*/ 473570 w 633259"/>
              <a:gd name="connsiteY32" fmla="*/ 670062 h 698637"/>
              <a:gd name="connsiteX33" fmla="*/ 486270 w 633259"/>
              <a:gd name="connsiteY33" fmla="*/ 679587 h 698637"/>
              <a:gd name="connsiteX34" fmla="*/ 521195 w 633259"/>
              <a:gd name="connsiteY34" fmla="*/ 695462 h 698637"/>
              <a:gd name="connsiteX35" fmla="*/ 533895 w 633259"/>
              <a:gd name="connsiteY35" fmla="*/ 698637 h 698637"/>
              <a:gd name="connsiteX36" fmla="*/ 587870 w 633259"/>
              <a:gd name="connsiteY36" fmla="*/ 695462 h 698637"/>
              <a:gd name="connsiteX37" fmla="*/ 616445 w 633259"/>
              <a:gd name="connsiteY37" fmla="*/ 689112 h 698637"/>
              <a:gd name="connsiteX38" fmla="*/ 625970 w 633259"/>
              <a:gd name="connsiteY38" fmla="*/ 682762 h 698637"/>
              <a:gd name="connsiteX39" fmla="*/ 629145 w 633259"/>
              <a:gd name="connsiteY39" fmla="*/ 651012 h 698637"/>
              <a:gd name="connsiteX40" fmla="*/ 619620 w 633259"/>
              <a:gd name="connsiteY40" fmla="*/ 641487 h 698637"/>
              <a:gd name="connsiteX41" fmla="*/ 610095 w 633259"/>
              <a:gd name="connsiteY41" fmla="*/ 635137 h 698637"/>
              <a:gd name="connsiteX42" fmla="*/ 591045 w 633259"/>
              <a:gd name="connsiteY42" fmla="*/ 631962 h 698637"/>
              <a:gd name="connsiteX43" fmla="*/ 587870 w 633259"/>
              <a:gd name="connsiteY43" fmla="*/ 616087 h 698637"/>
              <a:gd name="connsiteX44" fmla="*/ 581520 w 633259"/>
              <a:gd name="connsiteY44" fmla="*/ 606562 h 698637"/>
              <a:gd name="connsiteX45" fmla="*/ 578345 w 633259"/>
              <a:gd name="connsiteY45" fmla="*/ 558937 h 698637"/>
              <a:gd name="connsiteX46" fmla="*/ 568820 w 633259"/>
              <a:gd name="connsiteY46" fmla="*/ 527187 h 698637"/>
              <a:gd name="connsiteX47" fmla="*/ 565645 w 633259"/>
              <a:gd name="connsiteY47" fmla="*/ 511312 h 698637"/>
              <a:gd name="connsiteX48" fmla="*/ 562470 w 633259"/>
              <a:gd name="connsiteY48" fmla="*/ 498612 h 698637"/>
              <a:gd name="connsiteX49" fmla="*/ 552945 w 633259"/>
              <a:gd name="connsiteY49" fmla="*/ 457337 h 698637"/>
              <a:gd name="connsiteX50" fmla="*/ 549770 w 633259"/>
              <a:gd name="connsiteY50" fmla="*/ 444637 h 698637"/>
              <a:gd name="connsiteX51" fmla="*/ 546595 w 633259"/>
              <a:gd name="connsiteY51" fmla="*/ 431937 h 698637"/>
              <a:gd name="connsiteX52" fmla="*/ 543420 w 633259"/>
              <a:gd name="connsiteY52" fmla="*/ 422412 h 698637"/>
              <a:gd name="connsiteX53" fmla="*/ 537070 w 633259"/>
              <a:gd name="connsiteY53" fmla="*/ 412887 h 698637"/>
              <a:gd name="connsiteX54" fmla="*/ 527545 w 633259"/>
              <a:gd name="connsiteY54" fmla="*/ 377962 h 698637"/>
              <a:gd name="connsiteX55" fmla="*/ 505320 w 633259"/>
              <a:gd name="connsiteY55" fmla="*/ 368437 h 698637"/>
              <a:gd name="connsiteX56" fmla="*/ 489445 w 633259"/>
              <a:gd name="connsiteY56" fmla="*/ 362087 h 698637"/>
              <a:gd name="connsiteX57" fmla="*/ 476745 w 633259"/>
              <a:gd name="connsiteY57" fmla="*/ 355737 h 698637"/>
              <a:gd name="connsiteX58" fmla="*/ 464045 w 633259"/>
              <a:gd name="connsiteY58" fmla="*/ 352562 h 698637"/>
              <a:gd name="connsiteX59" fmla="*/ 444995 w 633259"/>
              <a:gd name="connsiteY59" fmla="*/ 343037 h 698637"/>
              <a:gd name="connsiteX60" fmla="*/ 422770 w 633259"/>
              <a:gd name="connsiteY60" fmla="*/ 333512 h 698637"/>
              <a:gd name="connsiteX61" fmla="*/ 394195 w 633259"/>
              <a:gd name="connsiteY61" fmla="*/ 320812 h 698637"/>
              <a:gd name="connsiteX62" fmla="*/ 368795 w 633259"/>
              <a:gd name="connsiteY62" fmla="*/ 314462 h 698637"/>
              <a:gd name="connsiteX63" fmla="*/ 352920 w 633259"/>
              <a:gd name="connsiteY63" fmla="*/ 304937 h 698637"/>
              <a:gd name="connsiteX64" fmla="*/ 343395 w 633259"/>
              <a:gd name="connsiteY64" fmla="*/ 298587 h 698637"/>
              <a:gd name="connsiteX65" fmla="*/ 330695 w 633259"/>
              <a:gd name="connsiteY65" fmla="*/ 295412 h 698637"/>
              <a:gd name="connsiteX66" fmla="*/ 311645 w 633259"/>
              <a:gd name="connsiteY66" fmla="*/ 282712 h 698637"/>
              <a:gd name="connsiteX67" fmla="*/ 289420 w 633259"/>
              <a:gd name="connsiteY67" fmla="*/ 270012 h 698637"/>
              <a:gd name="connsiteX68" fmla="*/ 289420 w 633259"/>
              <a:gd name="connsiteY68" fmla="*/ 225562 h 698637"/>
              <a:gd name="connsiteX69" fmla="*/ 292595 w 633259"/>
              <a:gd name="connsiteY69" fmla="*/ 168412 h 698637"/>
              <a:gd name="connsiteX70" fmla="*/ 295770 w 633259"/>
              <a:gd name="connsiteY70" fmla="*/ 158887 h 698637"/>
              <a:gd name="connsiteX71" fmla="*/ 298945 w 633259"/>
              <a:gd name="connsiteY71" fmla="*/ 139837 h 698637"/>
              <a:gd name="connsiteX72" fmla="*/ 314820 w 633259"/>
              <a:gd name="connsiteY72" fmla="*/ 158887 h 698637"/>
              <a:gd name="connsiteX73" fmla="*/ 324345 w 633259"/>
              <a:gd name="connsiteY73" fmla="*/ 165237 h 698637"/>
              <a:gd name="connsiteX74" fmla="*/ 340220 w 633259"/>
              <a:gd name="connsiteY74" fmla="*/ 190637 h 698637"/>
              <a:gd name="connsiteX75" fmla="*/ 352920 w 633259"/>
              <a:gd name="connsiteY75" fmla="*/ 209687 h 698637"/>
              <a:gd name="connsiteX76" fmla="*/ 359270 w 633259"/>
              <a:gd name="connsiteY76" fmla="*/ 254137 h 698637"/>
              <a:gd name="connsiteX77" fmla="*/ 362445 w 633259"/>
              <a:gd name="connsiteY77" fmla="*/ 266837 h 698637"/>
              <a:gd name="connsiteX78" fmla="*/ 368795 w 633259"/>
              <a:gd name="connsiteY78" fmla="*/ 279537 h 698637"/>
              <a:gd name="connsiteX79" fmla="*/ 394195 w 633259"/>
              <a:gd name="connsiteY79" fmla="*/ 289062 h 698637"/>
              <a:gd name="connsiteX80" fmla="*/ 413245 w 633259"/>
              <a:gd name="connsiteY80" fmla="*/ 301762 h 698637"/>
              <a:gd name="connsiteX81" fmla="*/ 438645 w 633259"/>
              <a:gd name="connsiteY81" fmla="*/ 308112 h 698637"/>
              <a:gd name="connsiteX82" fmla="*/ 470395 w 633259"/>
              <a:gd name="connsiteY82" fmla="*/ 314462 h 698637"/>
              <a:gd name="connsiteX83" fmla="*/ 479920 w 633259"/>
              <a:gd name="connsiteY83" fmla="*/ 317637 h 698637"/>
              <a:gd name="connsiteX84" fmla="*/ 492620 w 633259"/>
              <a:gd name="connsiteY84" fmla="*/ 266837 h 698637"/>
              <a:gd name="connsiteX85" fmla="*/ 476745 w 633259"/>
              <a:gd name="connsiteY85" fmla="*/ 225562 h 698637"/>
              <a:gd name="connsiteX86" fmla="*/ 467220 w 633259"/>
              <a:gd name="connsiteY86" fmla="*/ 203337 h 698637"/>
              <a:gd name="connsiteX87" fmla="*/ 457695 w 633259"/>
              <a:gd name="connsiteY87" fmla="*/ 190637 h 698637"/>
              <a:gd name="connsiteX88" fmla="*/ 451345 w 633259"/>
              <a:gd name="connsiteY88" fmla="*/ 177937 h 698637"/>
              <a:gd name="connsiteX89" fmla="*/ 435470 w 633259"/>
              <a:gd name="connsiteY89" fmla="*/ 155712 h 698637"/>
              <a:gd name="connsiteX90" fmla="*/ 425945 w 633259"/>
              <a:gd name="connsiteY90" fmla="*/ 136662 h 698637"/>
              <a:gd name="connsiteX91" fmla="*/ 413245 w 633259"/>
              <a:gd name="connsiteY91" fmla="*/ 104912 h 698637"/>
              <a:gd name="connsiteX92" fmla="*/ 400545 w 633259"/>
              <a:gd name="connsiteY92" fmla="*/ 92212 h 698637"/>
              <a:gd name="connsiteX93" fmla="*/ 391020 w 633259"/>
              <a:gd name="connsiteY93" fmla="*/ 89037 h 698637"/>
              <a:gd name="connsiteX94" fmla="*/ 381495 w 633259"/>
              <a:gd name="connsiteY94" fmla="*/ 82687 h 698637"/>
              <a:gd name="connsiteX95" fmla="*/ 375145 w 633259"/>
              <a:gd name="connsiteY95" fmla="*/ 73162 h 698637"/>
              <a:gd name="connsiteX96" fmla="*/ 365620 w 633259"/>
              <a:gd name="connsiteY96" fmla="*/ 35062 h 698637"/>
              <a:gd name="connsiteX97" fmla="*/ 346570 w 633259"/>
              <a:gd name="connsiteY97" fmla="*/ 28712 h 698637"/>
              <a:gd name="connsiteX98" fmla="*/ 317995 w 633259"/>
              <a:gd name="connsiteY98" fmla="*/ 9662 h 698637"/>
              <a:gd name="connsiteX99" fmla="*/ 298945 w 633259"/>
              <a:gd name="connsiteY99" fmla="*/ 3312 h 698637"/>
              <a:gd name="connsiteX100" fmla="*/ 289420 w 633259"/>
              <a:gd name="connsiteY100" fmla="*/ 137 h 698637"/>
              <a:gd name="connsiteX101" fmla="*/ 124320 w 633259"/>
              <a:gd name="connsiteY101" fmla="*/ 137 h 698637"/>
              <a:gd name="connsiteX102" fmla="*/ 111620 w 633259"/>
              <a:gd name="connsiteY102" fmla="*/ 3312 h 6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33259" h="698637">
                <a:moveTo>
                  <a:pt x="111620" y="3312"/>
                </a:moveTo>
                <a:cubicBezTo>
                  <a:pt x="106858" y="3312"/>
                  <a:pt x="101141" y="137"/>
                  <a:pt x="95745" y="137"/>
                </a:cubicBezTo>
                <a:cubicBezTo>
                  <a:pt x="84055" y="137"/>
                  <a:pt x="72250" y="863"/>
                  <a:pt x="60820" y="3312"/>
                </a:cubicBezTo>
                <a:cubicBezTo>
                  <a:pt x="57089" y="4112"/>
                  <a:pt x="54131" y="7109"/>
                  <a:pt x="51295" y="9662"/>
                </a:cubicBezTo>
                <a:cubicBezTo>
                  <a:pt x="15690" y="41706"/>
                  <a:pt x="41678" y="23482"/>
                  <a:pt x="19545" y="38237"/>
                </a:cubicBezTo>
                <a:cubicBezTo>
                  <a:pt x="17428" y="41412"/>
                  <a:pt x="14745" y="44275"/>
                  <a:pt x="13195" y="47762"/>
                </a:cubicBezTo>
                <a:cubicBezTo>
                  <a:pt x="7336" y="60945"/>
                  <a:pt x="6386" y="69106"/>
                  <a:pt x="3670" y="82687"/>
                </a:cubicBezTo>
                <a:cubicBezTo>
                  <a:pt x="2104" y="137500"/>
                  <a:pt x="-3741" y="176154"/>
                  <a:pt x="3670" y="225562"/>
                </a:cubicBezTo>
                <a:cubicBezTo>
                  <a:pt x="5271" y="236236"/>
                  <a:pt x="6607" y="247073"/>
                  <a:pt x="10020" y="257312"/>
                </a:cubicBezTo>
                <a:cubicBezTo>
                  <a:pt x="11078" y="260487"/>
                  <a:pt x="11698" y="263844"/>
                  <a:pt x="13195" y="266837"/>
                </a:cubicBezTo>
                <a:cubicBezTo>
                  <a:pt x="14902" y="270250"/>
                  <a:pt x="17692" y="273026"/>
                  <a:pt x="19545" y="276362"/>
                </a:cubicBezTo>
                <a:cubicBezTo>
                  <a:pt x="22993" y="282568"/>
                  <a:pt x="26187" y="288924"/>
                  <a:pt x="29070" y="295412"/>
                </a:cubicBezTo>
                <a:cubicBezTo>
                  <a:pt x="30429" y="298470"/>
                  <a:pt x="30927" y="301861"/>
                  <a:pt x="32245" y="304937"/>
                </a:cubicBezTo>
                <a:cubicBezTo>
                  <a:pt x="34109" y="309287"/>
                  <a:pt x="36673" y="313312"/>
                  <a:pt x="38595" y="317637"/>
                </a:cubicBezTo>
                <a:cubicBezTo>
                  <a:pt x="43745" y="329225"/>
                  <a:pt x="45794" y="339471"/>
                  <a:pt x="54470" y="349387"/>
                </a:cubicBezTo>
                <a:cubicBezTo>
                  <a:pt x="57955" y="353369"/>
                  <a:pt x="62864" y="355836"/>
                  <a:pt x="67170" y="358912"/>
                </a:cubicBezTo>
                <a:cubicBezTo>
                  <a:pt x="70275" y="361130"/>
                  <a:pt x="73188" y="363759"/>
                  <a:pt x="76695" y="365262"/>
                </a:cubicBezTo>
                <a:cubicBezTo>
                  <a:pt x="80706" y="366981"/>
                  <a:pt x="85185" y="367289"/>
                  <a:pt x="89395" y="368437"/>
                </a:cubicBezTo>
                <a:cubicBezTo>
                  <a:pt x="96828" y="370464"/>
                  <a:pt x="104212" y="372670"/>
                  <a:pt x="111620" y="374787"/>
                </a:cubicBezTo>
                <a:cubicBezTo>
                  <a:pt x="126437" y="373729"/>
                  <a:pt x="141470" y="368875"/>
                  <a:pt x="156070" y="371612"/>
                </a:cubicBezTo>
                <a:cubicBezTo>
                  <a:pt x="160722" y="372484"/>
                  <a:pt x="160556" y="379962"/>
                  <a:pt x="162420" y="384312"/>
                </a:cubicBezTo>
                <a:cubicBezTo>
                  <a:pt x="170307" y="402715"/>
                  <a:pt x="159742" y="385057"/>
                  <a:pt x="171945" y="403362"/>
                </a:cubicBezTo>
                <a:cubicBezTo>
                  <a:pt x="173115" y="411552"/>
                  <a:pt x="173862" y="426246"/>
                  <a:pt x="178295" y="435112"/>
                </a:cubicBezTo>
                <a:cubicBezTo>
                  <a:pt x="180002" y="438525"/>
                  <a:pt x="181714" y="442194"/>
                  <a:pt x="184645" y="444637"/>
                </a:cubicBezTo>
                <a:cubicBezTo>
                  <a:pt x="188281" y="447667"/>
                  <a:pt x="193112" y="448870"/>
                  <a:pt x="197345" y="450987"/>
                </a:cubicBezTo>
                <a:lnTo>
                  <a:pt x="410070" y="447812"/>
                </a:lnTo>
                <a:cubicBezTo>
                  <a:pt x="415464" y="447662"/>
                  <a:pt x="425365" y="439272"/>
                  <a:pt x="425945" y="444637"/>
                </a:cubicBezTo>
                <a:cubicBezTo>
                  <a:pt x="430269" y="484635"/>
                  <a:pt x="424597" y="525098"/>
                  <a:pt x="422770" y="565287"/>
                </a:cubicBezTo>
                <a:cubicBezTo>
                  <a:pt x="422478" y="571718"/>
                  <a:pt x="420653" y="577987"/>
                  <a:pt x="419595" y="584337"/>
                </a:cubicBezTo>
                <a:lnTo>
                  <a:pt x="438645" y="612912"/>
                </a:lnTo>
                <a:cubicBezTo>
                  <a:pt x="440762" y="616087"/>
                  <a:pt x="441582" y="620730"/>
                  <a:pt x="444995" y="622437"/>
                </a:cubicBezTo>
                <a:cubicBezTo>
                  <a:pt x="461711" y="630795"/>
                  <a:pt x="454348" y="625440"/>
                  <a:pt x="467220" y="638312"/>
                </a:cubicBezTo>
                <a:cubicBezTo>
                  <a:pt x="469337" y="648895"/>
                  <a:pt x="469047" y="660262"/>
                  <a:pt x="473570" y="670062"/>
                </a:cubicBezTo>
                <a:cubicBezTo>
                  <a:pt x="475788" y="674867"/>
                  <a:pt x="481699" y="676921"/>
                  <a:pt x="486270" y="679587"/>
                </a:cubicBezTo>
                <a:cubicBezTo>
                  <a:pt x="498339" y="686627"/>
                  <a:pt x="508461" y="691824"/>
                  <a:pt x="521195" y="695462"/>
                </a:cubicBezTo>
                <a:cubicBezTo>
                  <a:pt x="525391" y="696661"/>
                  <a:pt x="529662" y="697579"/>
                  <a:pt x="533895" y="698637"/>
                </a:cubicBezTo>
                <a:cubicBezTo>
                  <a:pt x="551887" y="697579"/>
                  <a:pt x="569921" y="697094"/>
                  <a:pt x="587870" y="695462"/>
                </a:cubicBezTo>
                <a:cubicBezTo>
                  <a:pt x="594204" y="694886"/>
                  <a:pt x="609684" y="690802"/>
                  <a:pt x="616445" y="689112"/>
                </a:cubicBezTo>
                <a:cubicBezTo>
                  <a:pt x="619620" y="686995"/>
                  <a:pt x="623272" y="685460"/>
                  <a:pt x="625970" y="682762"/>
                </a:cubicBezTo>
                <a:cubicBezTo>
                  <a:pt x="635536" y="673196"/>
                  <a:pt x="634694" y="664883"/>
                  <a:pt x="629145" y="651012"/>
                </a:cubicBezTo>
                <a:cubicBezTo>
                  <a:pt x="627477" y="646843"/>
                  <a:pt x="623069" y="644362"/>
                  <a:pt x="619620" y="641487"/>
                </a:cubicBezTo>
                <a:cubicBezTo>
                  <a:pt x="616689" y="639044"/>
                  <a:pt x="613715" y="636344"/>
                  <a:pt x="610095" y="635137"/>
                </a:cubicBezTo>
                <a:cubicBezTo>
                  <a:pt x="603988" y="633101"/>
                  <a:pt x="597395" y="633020"/>
                  <a:pt x="591045" y="631962"/>
                </a:cubicBezTo>
                <a:cubicBezTo>
                  <a:pt x="589987" y="626670"/>
                  <a:pt x="589765" y="621140"/>
                  <a:pt x="587870" y="616087"/>
                </a:cubicBezTo>
                <a:cubicBezTo>
                  <a:pt x="586530" y="612514"/>
                  <a:pt x="582147" y="610326"/>
                  <a:pt x="581520" y="606562"/>
                </a:cubicBezTo>
                <a:cubicBezTo>
                  <a:pt x="578904" y="590868"/>
                  <a:pt x="580011" y="574760"/>
                  <a:pt x="578345" y="558937"/>
                </a:cubicBezTo>
                <a:cubicBezTo>
                  <a:pt x="577495" y="550861"/>
                  <a:pt x="570493" y="533323"/>
                  <a:pt x="568820" y="527187"/>
                </a:cubicBezTo>
                <a:cubicBezTo>
                  <a:pt x="567400" y="521981"/>
                  <a:pt x="566816" y="516580"/>
                  <a:pt x="565645" y="511312"/>
                </a:cubicBezTo>
                <a:cubicBezTo>
                  <a:pt x="564698" y="507052"/>
                  <a:pt x="563417" y="502872"/>
                  <a:pt x="562470" y="498612"/>
                </a:cubicBezTo>
                <a:cubicBezTo>
                  <a:pt x="552697" y="454633"/>
                  <a:pt x="568506" y="519583"/>
                  <a:pt x="552945" y="457337"/>
                </a:cubicBezTo>
                <a:lnTo>
                  <a:pt x="549770" y="444637"/>
                </a:lnTo>
                <a:cubicBezTo>
                  <a:pt x="548712" y="440404"/>
                  <a:pt x="547975" y="436077"/>
                  <a:pt x="546595" y="431937"/>
                </a:cubicBezTo>
                <a:cubicBezTo>
                  <a:pt x="545537" y="428762"/>
                  <a:pt x="544917" y="425405"/>
                  <a:pt x="543420" y="422412"/>
                </a:cubicBezTo>
                <a:cubicBezTo>
                  <a:pt x="541713" y="418999"/>
                  <a:pt x="539187" y="416062"/>
                  <a:pt x="537070" y="412887"/>
                </a:cubicBezTo>
                <a:cubicBezTo>
                  <a:pt x="535781" y="403864"/>
                  <a:pt x="535626" y="386043"/>
                  <a:pt x="527545" y="377962"/>
                </a:cubicBezTo>
                <a:cubicBezTo>
                  <a:pt x="523085" y="373502"/>
                  <a:pt x="511392" y="370714"/>
                  <a:pt x="505320" y="368437"/>
                </a:cubicBezTo>
                <a:cubicBezTo>
                  <a:pt x="499984" y="366436"/>
                  <a:pt x="494653" y="364402"/>
                  <a:pt x="489445" y="362087"/>
                </a:cubicBezTo>
                <a:cubicBezTo>
                  <a:pt x="485120" y="360165"/>
                  <a:pt x="481177" y="357399"/>
                  <a:pt x="476745" y="355737"/>
                </a:cubicBezTo>
                <a:cubicBezTo>
                  <a:pt x="472659" y="354205"/>
                  <a:pt x="468278" y="353620"/>
                  <a:pt x="464045" y="352562"/>
                </a:cubicBezTo>
                <a:cubicBezTo>
                  <a:pt x="436748" y="334364"/>
                  <a:pt x="471285" y="356182"/>
                  <a:pt x="444995" y="343037"/>
                </a:cubicBezTo>
                <a:cubicBezTo>
                  <a:pt x="423069" y="332074"/>
                  <a:pt x="449201" y="340120"/>
                  <a:pt x="422770" y="333512"/>
                </a:cubicBezTo>
                <a:cubicBezTo>
                  <a:pt x="411368" y="325911"/>
                  <a:pt x="410388" y="324051"/>
                  <a:pt x="394195" y="320812"/>
                </a:cubicBezTo>
                <a:cubicBezTo>
                  <a:pt x="388157" y="319604"/>
                  <a:pt x="375304" y="317716"/>
                  <a:pt x="368795" y="314462"/>
                </a:cubicBezTo>
                <a:cubicBezTo>
                  <a:pt x="363275" y="311702"/>
                  <a:pt x="358153" y="308208"/>
                  <a:pt x="352920" y="304937"/>
                </a:cubicBezTo>
                <a:cubicBezTo>
                  <a:pt x="349684" y="302915"/>
                  <a:pt x="346902" y="300090"/>
                  <a:pt x="343395" y="298587"/>
                </a:cubicBezTo>
                <a:cubicBezTo>
                  <a:pt x="339384" y="296868"/>
                  <a:pt x="334928" y="296470"/>
                  <a:pt x="330695" y="295412"/>
                </a:cubicBezTo>
                <a:cubicBezTo>
                  <a:pt x="324345" y="291179"/>
                  <a:pt x="318189" y="286639"/>
                  <a:pt x="311645" y="282712"/>
                </a:cubicBezTo>
                <a:cubicBezTo>
                  <a:pt x="271362" y="258542"/>
                  <a:pt x="322369" y="291978"/>
                  <a:pt x="289420" y="270012"/>
                </a:cubicBezTo>
                <a:cubicBezTo>
                  <a:pt x="275660" y="249372"/>
                  <a:pt x="285012" y="268177"/>
                  <a:pt x="289420" y="225562"/>
                </a:cubicBezTo>
                <a:cubicBezTo>
                  <a:pt x="291383" y="206584"/>
                  <a:pt x="290786" y="187405"/>
                  <a:pt x="292595" y="168412"/>
                </a:cubicBezTo>
                <a:cubicBezTo>
                  <a:pt x="292912" y="165080"/>
                  <a:pt x="295044" y="162154"/>
                  <a:pt x="295770" y="158887"/>
                </a:cubicBezTo>
                <a:cubicBezTo>
                  <a:pt x="297167" y="152603"/>
                  <a:pt x="297887" y="146187"/>
                  <a:pt x="298945" y="139837"/>
                </a:cubicBezTo>
                <a:cubicBezTo>
                  <a:pt x="322151" y="155308"/>
                  <a:pt x="294679" y="134717"/>
                  <a:pt x="314820" y="158887"/>
                </a:cubicBezTo>
                <a:cubicBezTo>
                  <a:pt x="317263" y="161818"/>
                  <a:pt x="321170" y="163120"/>
                  <a:pt x="324345" y="165237"/>
                </a:cubicBezTo>
                <a:cubicBezTo>
                  <a:pt x="343590" y="194104"/>
                  <a:pt x="313414" y="148513"/>
                  <a:pt x="340220" y="190637"/>
                </a:cubicBezTo>
                <a:cubicBezTo>
                  <a:pt x="344317" y="197076"/>
                  <a:pt x="352920" y="209687"/>
                  <a:pt x="352920" y="209687"/>
                </a:cubicBezTo>
                <a:cubicBezTo>
                  <a:pt x="355037" y="224504"/>
                  <a:pt x="356809" y="239374"/>
                  <a:pt x="359270" y="254137"/>
                </a:cubicBezTo>
                <a:cubicBezTo>
                  <a:pt x="359987" y="258441"/>
                  <a:pt x="360913" y="262751"/>
                  <a:pt x="362445" y="266837"/>
                </a:cubicBezTo>
                <a:cubicBezTo>
                  <a:pt x="364107" y="271269"/>
                  <a:pt x="365448" y="276190"/>
                  <a:pt x="368795" y="279537"/>
                </a:cubicBezTo>
                <a:cubicBezTo>
                  <a:pt x="374329" y="285071"/>
                  <a:pt x="387108" y="287290"/>
                  <a:pt x="394195" y="289062"/>
                </a:cubicBezTo>
                <a:cubicBezTo>
                  <a:pt x="400545" y="293295"/>
                  <a:pt x="406005" y="299349"/>
                  <a:pt x="413245" y="301762"/>
                </a:cubicBezTo>
                <a:cubicBezTo>
                  <a:pt x="435018" y="309020"/>
                  <a:pt x="407994" y="300449"/>
                  <a:pt x="438645" y="308112"/>
                </a:cubicBezTo>
                <a:cubicBezTo>
                  <a:pt x="468200" y="315501"/>
                  <a:pt x="415944" y="306683"/>
                  <a:pt x="470395" y="314462"/>
                </a:cubicBezTo>
                <a:cubicBezTo>
                  <a:pt x="473570" y="315520"/>
                  <a:pt x="476745" y="318695"/>
                  <a:pt x="479920" y="317637"/>
                </a:cubicBezTo>
                <a:cubicBezTo>
                  <a:pt x="498187" y="311548"/>
                  <a:pt x="492219" y="272044"/>
                  <a:pt x="492620" y="266837"/>
                </a:cubicBezTo>
                <a:cubicBezTo>
                  <a:pt x="483281" y="220140"/>
                  <a:pt x="499415" y="293572"/>
                  <a:pt x="476745" y="225562"/>
                </a:cubicBezTo>
                <a:cubicBezTo>
                  <a:pt x="473659" y="216303"/>
                  <a:pt x="472825" y="212305"/>
                  <a:pt x="467220" y="203337"/>
                </a:cubicBezTo>
                <a:cubicBezTo>
                  <a:pt x="464415" y="198850"/>
                  <a:pt x="460500" y="195124"/>
                  <a:pt x="457695" y="190637"/>
                </a:cubicBezTo>
                <a:cubicBezTo>
                  <a:pt x="455187" y="186623"/>
                  <a:pt x="453886" y="181930"/>
                  <a:pt x="451345" y="177937"/>
                </a:cubicBezTo>
                <a:cubicBezTo>
                  <a:pt x="446457" y="170256"/>
                  <a:pt x="440241" y="163466"/>
                  <a:pt x="435470" y="155712"/>
                </a:cubicBezTo>
                <a:cubicBezTo>
                  <a:pt x="431749" y="149666"/>
                  <a:pt x="428676" y="143215"/>
                  <a:pt x="425945" y="136662"/>
                </a:cubicBezTo>
                <a:cubicBezTo>
                  <a:pt x="421943" y="127057"/>
                  <a:pt x="419870" y="113745"/>
                  <a:pt x="413245" y="104912"/>
                </a:cubicBezTo>
                <a:cubicBezTo>
                  <a:pt x="409653" y="100123"/>
                  <a:pt x="405417" y="95692"/>
                  <a:pt x="400545" y="92212"/>
                </a:cubicBezTo>
                <a:cubicBezTo>
                  <a:pt x="397822" y="90267"/>
                  <a:pt x="394013" y="90534"/>
                  <a:pt x="391020" y="89037"/>
                </a:cubicBezTo>
                <a:cubicBezTo>
                  <a:pt x="387607" y="87330"/>
                  <a:pt x="384670" y="84804"/>
                  <a:pt x="381495" y="82687"/>
                </a:cubicBezTo>
                <a:cubicBezTo>
                  <a:pt x="379378" y="79512"/>
                  <a:pt x="376241" y="76817"/>
                  <a:pt x="375145" y="73162"/>
                </a:cubicBezTo>
                <a:cubicBezTo>
                  <a:pt x="373150" y="66512"/>
                  <a:pt x="373237" y="41727"/>
                  <a:pt x="365620" y="35062"/>
                </a:cubicBezTo>
                <a:cubicBezTo>
                  <a:pt x="360583" y="30654"/>
                  <a:pt x="346570" y="28712"/>
                  <a:pt x="346570" y="28712"/>
                </a:cubicBezTo>
                <a:cubicBezTo>
                  <a:pt x="333715" y="18428"/>
                  <a:pt x="332066" y="15290"/>
                  <a:pt x="317995" y="9662"/>
                </a:cubicBezTo>
                <a:cubicBezTo>
                  <a:pt x="311780" y="7176"/>
                  <a:pt x="305295" y="5429"/>
                  <a:pt x="298945" y="3312"/>
                </a:cubicBezTo>
                <a:lnTo>
                  <a:pt x="289420" y="137"/>
                </a:lnTo>
                <a:cubicBezTo>
                  <a:pt x="219011" y="7960"/>
                  <a:pt x="254236" y="5334"/>
                  <a:pt x="124320" y="137"/>
                </a:cubicBezTo>
                <a:cubicBezTo>
                  <a:pt x="101047" y="-794"/>
                  <a:pt x="116382" y="3312"/>
                  <a:pt x="111620" y="3312"/>
                </a:cubicBezTo>
                <a:close/>
              </a:path>
            </a:pathLst>
          </a:cu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Sourire 8"/>
          <p:cNvSpPr/>
          <p:nvPr/>
        </p:nvSpPr>
        <p:spPr>
          <a:xfrm>
            <a:off x="3675851" y="1786412"/>
            <a:ext cx="296334" cy="296332"/>
          </a:xfrm>
          <a:prstGeom prst="smileyFace">
            <a:avLst/>
          </a:prstGeom>
          <a:solidFill>
            <a:schemeClr val="accent6">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0" name="Connecteur droit 9"/>
          <p:cNvCxnSpPr/>
          <p:nvPr/>
        </p:nvCxnSpPr>
        <p:spPr>
          <a:xfrm>
            <a:off x="8196360" y="794884"/>
            <a:ext cx="73386" cy="14243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flipH="1">
            <a:off x="7914149" y="2216054"/>
            <a:ext cx="355597" cy="5112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8282445" y="2216054"/>
            <a:ext cx="355597" cy="5112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rapèze 12"/>
          <p:cNvSpPr/>
          <p:nvPr/>
        </p:nvSpPr>
        <p:spPr>
          <a:xfrm rot="4327585">
            <a:off x="7876891" y="770106"/>
            <a:ext cx="491721" cy="261824"/>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4" name="Trapèze 13"/>
          <p:cNvSpPr/>
          <p:nvPr/>
        </p:nvSpPr>
        <p:spPr>
          <a:xfrm rot="4327585">
            <a:off x="7561553" y="925137"/>
            <a:ext cx="748743" cy="163483"/>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5" name="Rectangle 14"/>
          <p:cNvSpPr/>
          <p:nvPr/>
        </p:nvSpPr>
        <p:spPr>
          <a:xfrm>
            <a:off x="6327499" y="2142795"/>
            <a:ext cx="214845" cy="1237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6" name="Connecteur droit 15"/>
          <p:cNvCxnSpPr/>
          <p:nvPr/>
        </p:nvCxnSpPr>
        <p:spPr>
          <a:xfrm>
            <a:off x="6458198" y="2171566"/>
            <a:ext cx="332321" cy="603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733614" y="1564358"/>
            <a:ext cx="1" cy="931444"/>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H="1">
            <a:off x="2574112" y="2492937"/>
            <a:ext cx="159502" cy="231465"/>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2733614" y="2495802"/>
            <a:ext cx="159502" cy="231465"/>
          </a:xfrm>
          <a:prstGeom prst="line">
            <a:avLst/>
          </a:prstGeom>
          <a:ln>
            <a:solidFill>
              <a:srgbClr val="262626"/>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675851" y="2445417"/>
            <a:ext cx="270937" cy="302799"/>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2" name="Forme libre 21"/>
          <p:cNvSpPr/>
          <p:nvPr/>
        </p:nvSpPr>
        <p:spPr>
          <a:xfrm>
            <a:off x="4017693" y="2349444"/>
            <a:ext cx="130313" cy="53975"/>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3" name="Forme libre 22"/>
          <p:cNvSpPr/>
          <p:nvPr/>
        </p:nvSpPr>
        <p:spPr>
          <a:xfrm>
            <a:off x="3812252" y="2349444"/>
            <a:ext cx="159933" cy="103911"/>
          </a:xfrm>
          <a:custGeom>
            <a:avLst/>
            <a:gdLst>
              <a:gd name="connsiteX0" fmla="*/ 0 w 130313"/>
              <a:gd name="connsiteY0" fmla="*/ 0 h 53975"/>
              <a:gd name="connsiteX1" fmla="*/ 12700 w 130313"/>
              <a:gd name="connsiteY1" fmla="*/ 19050 h 53975"/>
              <a:gd name="connsiteX2" fmla="*/ 22225 w 130313"/>
              <a:gd name="connsiteY2" fmla="*/ 22225 h 53975"/>
              <a:gd name="connsiteX3" fmla="*/ 50800 w 130313"/>
              <a:gd name="connsiteY3" fmla="*/ 44450 h 53975"/>
              <a:gd name="connsiteX4" fmla="*/ 85725 w 130313"/>
              <a:gd name="connsiteY4" fmla="*/ 53975 h 53975"/>
              <a:gd name="connsiteX5" fmla="*/ 111125 w 130313"/>
              <a:gd name="connsiteY5" fmla="*/ 50800 h 53975"/>
              <a:gd name="connsiteX6" fmla="*/ 120650 w 130313"/>
              <a:gd name="connsiteY6" fmla="*/ 31750 h 53975"/>
              <a:gd name="connsiteX7" fmla="*/ 130175 w 130313"/>
              <a:gd name="connsiteY7" fmla="*/ 28575 h 53975"/>
              <a:gd name="connsiteX8" fmla="*/ 123825 w 130313"/>
              <a:gd name="connsiteY8" fmla="*/ 2540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13" h="53975">
                <a:moveTo>
                  <a:pt x="0" y="0"/>
                </a:moveTo>
                <a:cubicBezTo>
                  <a:pt x="4233" y="6350"/>
                  <a:pt x="7304" y="13654"/>
                  <a:pt x="12700" y="19050"/>
                </a:cubicBezTo>
                <a:cubicBezTo>
                  <a:pt x="15067" y="21417"/>
                  <a:pt x="19440" y="20369"/>
                  <a:pt x="22225" y="22225"/>
                </a:cubicBezTo>
                <a:cubicBezTo>
                  <a:pt x="38662" y="33183"/>
                  <a:pt x="25438" y="35996"/>
                  <a:pt x="50800" y="44450"/>
                </a:cubicBezTo>
                <a:cubicBezTo>
                  <a:pt x="74970" y="52507"/>
                  <a:pt x="63286" y="49487"/>
                  <a:pt x="85725" y="53975"/>
                </a:cubicBezTo>
                <a:cubicBezTo>
                  <a:pt x="94192" y="52917"/>
                  <a:pt x="103203" y="53969"/>
                  <a:pt x="111125" y="50800"/>
                </a:cubicBezTo>
                <a:cubicBezTo>
                  <a:pt x="120939" y="46874"/>
                  <a:pt x="114858" y="37542"/>
                  <a:pt x="120650" y="31750"/>
                </a:cubicBezTo>
                <a:cubicBezTo>
                  <a:pt x="123017" y="29383"/>
                  <a:pt x="128678" y="31568"/>
                  <a:pt x="130175" y="28575"/>
                </a:cubicBezTo>
                <a:cubicBezTo>
                  <a:pt x="131233" y="26458"/>
                  <a:pt x="125942" y="26458"/>
                  <a:pt x="123825" y="25400"/>
                </a:cubicBezTo>
              </a:path>
            </a:pathLst>
          </a:custGeom>
          <a:solidFill>
            <a:schemeClr val="accent6">
              <a:lumMod val="40000"/>
              <a:lumOff val="6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4" name="Forme libre 23"/>
          <p:cNvSpPr/>
          <p:nvPr/>
        </p:nvSpPr>
        <p:spPr>
          <a:xfrm>
            <a:off x="3636344" y="2162119"/>
            <a:ext cx="279749" cy="228600"/>
          </a:xfrm>
          <a:custGeom>
            <a:avLst/>
            <a:gdLst>
              <a:gd name="connsiteX0" fmla="*/ 111474 w 279749"/>
              <a:gd name="connsiteY0" fmla="*/ 0 h 228600"/>
              <a:gd name="connsiteX1" fmla="*/ 117824 w 279749"/>
              <a:gd name="connsiteY1" fmla="*/ 15875 h 228600"/>
              <a:gd name="connsiteX2" fmla="*/ 155924 w 279749"/>
              <a:gd name="connsiteY2" fmla="*/ 50800 h 228600"/>
              <a:gd name="connsiteX3" fmla="*/ 162274 w 279749"/>
              <a:gd name="connsiteY3" fmla="*/ 60325 h 228600"/>
              <a:gd name="connsiteX4" fmla="*/ 194024 w 279749"/>
              <a:gd name="connsiteY4" fmla="*/ 79375 h 228600"/>
              <a:gd name="connsiteX5" fmla="*/ 209899 w 279749"/>
              <a:gd name="connsiteY5" fmla="*/ 98425 h 228600"/>
              <a:gd name="connsiteX6" fmla="*/ 219424 w 279749"/>
              <a:gd name="connsiteY6" fmla="*/ 111125 h 228600"/>
              <a:gd name="connsiteX7" fmla="*/ 232124 w 279749"/>
              <a:gd name="connsiteY7" fmla="*/ 117475 h 228600"/>
              <a:gd name="connsiteX8" fmla="*/ 241649 w 279749"/>
              <a:gd name="connsiteY8" fmla="*/ 149225 h 228600"/>
              <a:gd name="connsiteX9" fmla="*/ 247999 w 279749"/>
              <a:gd name="connsiteY9" fmla="*/ 168275 h 228600"/>
              <a:gd name="connsiteX10" fmla="*/ 244824 w 279749"/>
              <a:gd name="connsiteY10" fmla="*/ 200025 h 228600"/>
              <a:gd name="connsiteX11" fmla="*/ 260699 w 279749"/>
              <a:gd name="connsiteY11" fmla="*/ 203200 h 228600"/>
              <a:gd name="connsiteX12" fmla="*/ 279749 w 279749"/>
              <a:gd name="connsiteY12" fmla="*/ 209550 h 228600"/>
              <a:gd name="connsiteX13" fmla="*/ 270224 w 279749"/>
              <a:gd name="connsiteY13" fmla="*/ 219075 h 228600"/>
              <a:gd name="connsiteX14" fmla="*/ 238474 w 279749"/>
              <a:gd name="connsiteY14" fmla="*/ 228600 h 228600"/>
              <a:gd name="connsiteX15" fmla="*/ 184499 w 279749"/>
              <a:gd name="connsiteY15" fmla="*/ 225425 h 228600"/>
              <a:gd name="connsiteX16" fmla="*/ 174974 w 279749"/>
              <a:gd name="connsiteY16" fmla="*/ 215900 h 228600"/>
              <a:gd name="connsiteX17" fmla="*/ 162274 w 279749"/>
              <a:gd name="connsiteY17" fmla="*/ 206375 h 228600"/>
              <a:gd name="connsiteX18" fmla="*/ 140049 w 279749"/>
              <a:gd name="connsiteY18" fmla="*/ 177800 h 228600"/>
              <a:gd name="connsiteX19" fmla="*/ 127349 w 279749"/>
              <a:gd name="connsiteY19" fmla="*/ 158750 h 228600"/>
              <a:gd name="connsiteX20" fmla="*/ 108299 w 279749"/>
              <a:gd name="connsiteY20" fmla="*/ 152400 h 228600"/>
              <a:gd name="connsiteX21" fmla="*/ 98774 w 279749"/>
              <a:gd name="connsiteY21" fmla="*/ 142875 h 228600"/>
              <a:gd name="connsiteX22" fmla="*/ 95599 w 279749"/>
              <a:gd name="connsiteY22" fmla="*/ 133350 h 228600"/>
              <a:gd name="connsiteX23" fmla="*/ 89249 w 279749"/>
              <a:gd name="connsiteY23" fmla="*/ 117475 h 228600"/>
              <a:gd name="connsiteX24" fmla="*/ 86074 w 279749"/>
              <a:gd name="connsiteY24" fmla="*/ 101600 h 228600"/>
              <a:gd name="connsiteX25" fmla="*/ 67024 w 279749"/>
              <a:gd name="connsiteY25" fmla="*/ 88900 h 228600"/>
              <a:gd name="connsiteX26" fmla="*/ 57499 w 279749"/>
              <a:gd name="connsiteY26" fmla="*/ 79375 h 228600"/>
              <a:gd name="connsiteX27" fmla="*/ 51149 w 279749"/>
              <a:gd name="connsiteY27" fmla="*/ 69850 h 228600"/>
              <a:gd name="connsiteX28" fmla="*/ 41624 w 279749"/>
              <a:gd name="connsiteY28" fmla="*/ 57150 h 228600"/>
              <a:gd name="connsiteX29" fmla="*/ 22574 w 279749"/>
              <a:gd name="connsiteY29" fmla="*/ 41275 h 228600"/>
              <a:gd name="connsiteX30" fmla="*/ 16224 w 279749"/>
              <a:gd name="connsiteY30" fmla="*/ 31750 h 228600"/>
              <a:gd name="connsiteX31" fmla="*/ 349 w 279749"/>
              <a:gd name="connsiteY31" fmla="*/ 12700 h 228600"/>
              <a:gd name="connsiteX32" fmla="*/ 349 w 279749"/>
              <a:gd name="connsiteY32"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9749" h="228600">
                <a:moveTo>
                  <a:pt x="111474" y="0"/>
                </a:moveTo>
                <a:cubicBezTo>
                  <a:pt x="113591" y="5292"/>
                  <a:pt x="114404" y="11316"/>
                  <a:pt x="117824" y="15875"/>
                </a:cubicBezTo>
                <a:cubicBezTo>
                  <a:pt x="140139" y="45628"/>
                  <a:pt x="134909" y="29785"/>
                  <a:pt x="155924" y="50800"/>
                </a:cubicBezTo>
                <a:cubicBezTo>
                  <a:pt x="158622" y="53498"/>
                  <a:pt x="159402" y="57812"/>
                  <a:pt x="162274" y="60325"/>
                </a:cubicBezTo>
                <a:cubicBezTo>
                  <a:pt x="172491" y="69265"/>
                  <a:pt x="182418" y="73572"/>
                  <a:pt x="194024" y="79375"/>
                </a:cubicBezTo>
                <a:cubicBezTo>
                  <a:pt x="208059" y="100427"/>
                  <a:pt x="191564" y="77034"/>
                  <a:pt x="209899" y="98425"/>
                </a:cubicBezTo>
                <a:cubicBezTo>
                  <a:pt x="213343" y="102443"/>
                  <a:pt x="215406" y="107681"/>
                  <a:pt x="219424" y="111125"/>
                </a:cubicBezTo>
                <a:cubicBezTo>
                  <a:pt x="223018" y="114205"/>
                  <a:pt x="227891" y="115358"/>
                  <a:pt x="232124" y="117475"/>
                </a:cubicBezTo>
                <a:cubicBezTo>
                  <a:pt x="240893" y="143782"/>
                  <a:pt x="227110" y="101974"/>
                  <a:pt x="241649" y="149225"/>
                </a:cubicBezTo>
                <a:cubicBezTo>
                  <a:pt x="243617" y="155622"/>
                  <a:pt x="245882" y="161925"/>
                  <a:pt x="247999" y="168275"/>
                </a:cubicBezTo>
                <a:cubicBezTo>
                  <a:pt x="246941" y="178858"/>
                  <a:pt x="241189" y="190029"/>
                  <a:pt x="244824" y="200025"/>
                </a:cubicBezTo>
                <a:cubicBezTo>
                  <a:pt x="246668" y="205097"/>
                  <a:pt x="255493" y="201780"/>
                  <a:pt x="260699" y="203200"/>
                </a:cubicBezTo>
                <a:cubicBezTo>
                  <a:pt x="267157" y="204961"/>
                  <a:pt x="279749" y="209550"/>
                  <a:pt x="279749" y="209550"/>
                </a:cubicBezTo>
                <a:cubicBezTo>
                  <a:pt x="276574" y="212725"/>
                  <a:pt x="274149" y="216894"/>
                  <a:pt x="270224" y="219075"/>
                </a:cubicBezTo>
                <a:cubicBezTo>
                  <a:pt x="263900" y="222589"/>
                  <a:pt x="246673" y="226550"/>
                  <a:pt x="238474" y="228600"/>
                </a:cubicBezTo>
                <a:cubicBezTo>
                  <a:pt x="220482" y="227542"/>
                  <a:pt x="202172" y="228960"/>
                  <a:pt x="184499" y="225425"/>
                </a:cubicBezTo>
                <a:cubicBezTo>
                  <a:pt x="180096" y="224544"/>
                  <a:pt x="178383" y="218822"/>
                  <a:pt x="174974" y="215900"/>
                </a:cubicBezTo>
                <a:cubicBezTo>
                  <a:pt x="170956" y="212456"/>
                  <a:pt x="166507" y="209550"/>
                  <a:pt x="162274" y="206375"/>
                </a:cubicBezTo>
                <a:cubicBezTo>
                  <a:pt x="139116" y="167778"/>
                  <a:pt x="167351" y="211927"/>
                  <a:pt x="140049" y="177800"/>
                </a:cubicBezTo>
                <a:cubicBezTo>
                  <a:pt x="135281" y="171841"/>
                  <a:pt x="134589" y="161163"/>
                  <a:pt x="127349" y="158750"/>
                </a:cubicBezTo>
                <a:lnTo>
                  <a:pt x="108299" y="152400"/>
                </a:lnTo>
                <a:cubicBezTo>
                  <a:pt x="105124" y="149225"/>
                  <a:pt x="101265" y="146611"/>
                  <a:pt x="98774" y="142875"/>
                </a:cubicBezTo>
                <a:cubicBezTo>
                  <a:pt x="96918" y="140090"/>
                  <a:pt x="96774" y="136484"/>
                  <a:pt x="95599" y="133350"/>
                </a:cubicBezTo>
                <a:cubicBezTo>
                  <a:pt x="93598" y="128014"/>
                  <a:pt x="90887" y="122934"/>
                  <a:pt x="89249" y="117475"/>
                </a:cubicBezTo>
                <a:cubicBezTo>
                  <a:pt x="87698" y="112306"/>
                  <a:pt x="88487" y="106427"/>
                  <a:pt x="86074" y="101600"/>
                </a:cubicBezTo>
                <a:cubicBezTo>
                  <a:pt x="81317" y="92087"/>
                  <a:pt x="75491" y="91722"/>
                  <a:pt x="67024" y="88900"/>
                </a:cubicBezTo>
                <a:cubicBezTo>
                  <a:pt x="63849" y="85725"/>
                  <a:pt x="60374" y="82824"/>
                  <a:pt x="57499" y="79375"/>
                </a:cubicBezTo>
                <a:cubicBezTo>
                  <a:pt x="55056" y="76444"/>
                  <a:pt x="53367" y="72955"/>
                  <a:pt x="51149" y="69850"/>
                </a:cubicBezTo>
                <a:cubicBezTo>
                  <a:pt x="48073" y="65544"/>
                  <a:pt x="45068" y="61168"/>
                  <a:pt x="41624" y="57150"/>
                </a:cubicBezTo>
                <a:cubicBezTo>
                  <a:pt x="33475" y="47643"/>
                  <a:pt x="32372" y="47807"/>
                  <a:pt x="22574" y="41275"/>
                </a:cubicBezTo>
                <a:cubicBezTo>
                  <a:pt x="20457" y="38100"/>
                  <a:pt x="18667" y="34681"/>
                  <a:pt x="16224" y="31750"/>
                </a:cubicBezTo>
                <a:cubicBezTo>
                  <a:pt x="10122" y="24428"/>
                  <a:pt x="3987" y="21796"/>
                  <a:pt x="349" y="12700"/>
                </a:cubicBezTo>
                <a:cubicBezTo>
                  <a:pt x="-437" y="10735"/>
                  <a:pt x="349" y="8467"/>
                  <a:pt x="349" y="6350"/>
                </a:cubicBezTo>
              </a:path>
            </a:pathLst>
          </a:custGeom>
          <a:solidFill>
            <a:schemeClr val="accent5">
              <a:lumMod val="50000"/>
            </a:schemeClr>
          </a:solidFill>
          <a:ln w="952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latin typeface="Arial"/>
              <a:cs typeface="Arial"/>
            </a:endParaRPr>
          </a:p>
        </p:txBody>
      </p:sp>
      <p:sp>
        <p:nvSpPr>
          <p:cNvPr id="25" name="Trapèze 24"/>
          <p:cNvSpPr/>
          <p:nvPr/>
        </p:nvSpPr>
        <p:spPr>
          <a:xfrm rot="17759370">
            <a:off x="2650995" y="1503670"/>
            <a:ext cx="328825" cy="261824"/>
          </a:xfrm>
          <a:prstGeom prst="trapezoid">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27" name="Rectangle 26"/>
          <p:cNvSpPr/>
          <p:nvPr/>
        </p:nvSpPr>
        <p:spPr>
          <a:xfrm>
            <a:off x="322759" y="274239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29" name="Rectangle 28"/>
          <p:cNvSpPr/>
          <p:nvPr/>
        </p:nvSpPr>
        <p:spPr>
          <a:xfrm>
            <a:off x="6114777" y="1681636"/>
            <a:ext cx="194737" cy="95176"/>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0" name="Trapèze 29"/>
          <p:cNvSpPr/>
          <p:nvPr/>
        </p:nvSpPr>
        <p:spPr>
          <a:xfrm rot="16200000">
            <a:off x="6209275" y="1706928"/>
            <a:ext cx="140757" cy="45719"/>
          </a:xfrm>
          <a:prstGeom prst="trapezoid">
            <a:avLst/>
          </a:prstGeom>
          <a:solidFill>
            <a:srgbClr val="4A452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55" name="Connecteur droit 54"/>
          <p:cNvCxnSpPr/>
          <p:nvPr/>
        </p:nvCxnSpPr>
        <p:spPr>
          <a:xfrm>
            <a:off x="-612216" y="3564960"/>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rot="16200000">
            <a:off x="5660150" y="1943980"/>
            <a:ext cx="311113" cy="45721"/>
          </a:xfrm>
          <a:prstGeom prst="rect">
            <a:avLst/>
          </a:prstGeom>
          <a:blipFill rotWithShape="1">
            <a:blip r:embed="rId3"/>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sp>
        <p:nvSpPr>
          <p:cNvPr id="38" name="Rectangle 37"/>
          <p:cNvSpPr/>
          <p:nvPr/>
        </p:nvSpPr>
        <p:spPr>
          <a:xfrm rot="6825072">
            <a:off x="2752052" y="1670936"/>
            <a:ext cx="353415" cy="81151"/>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cxnSp>
        <p:nvCxnSpPr>
          <p:cNvPr id="53" name="Connecteur droit 52"/>
          <p:cNvCxnSpPr/>
          <p:nvPr/>
        </p:nvCxnSpPr>
        <p:spPr>
          <a:xfrm rot="723280" flipH="1">
            <a:off x="7573895" y="1329953"/>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rot="723280" flipH="1">
            <a:off x="7163234" y="634296"/>
            <a:ext cx="575732" cy="10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8" name="Soleil 27"/>
          <p:cNvSpPr/>
          <p:nvPr/>
        </p:nvSpPr>
        <p:spPr>
          <a:xfrm>
            <a:off x="4960140" y="650114"/>
            <a:ext cx="719667" cy="647970"/>
          </a:xfrm>
          <a:prstGeom prst="sun">
            <a:avLst/>
          </a:prstGeom>
          <a:solidFill>
            <a:srgbClr val="FFFF00"/>
          </a:solidFill>
          <a:ln w="317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Lune 30"/>
          <p:cNvSpPr/>
          <p:nvPr/>
        </p:nvSpPr>
        <p:spPr>
          <a:xfrm>
            <a:off x="3760514" y="631095"/>
            <a:ext cx="257179" cy="645441"/>
          </a:xfrm>
          <a:prstGeom prst="moon">
            <a:avLst/>
          </a:prstGeom>
          <a:solidFill>
            <a:srgbClr val="FFFF00"/>
          </a:solid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Rectangle 41"/>
          <p:cNvSpPr/>
          <p:nvPr/>
        </p:nvSpPr>
        <p:spPr>
          <a:xfrm flipH="1">
            <a:off x="2054707" y="863046"/>
            <a:ext cx="327120" cy="1868708"/>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43" name="Rectangle 42"/>
          <p:cNvSpPr/>
          <p:nvPr/>
        </p:nvSpPr>
        <p:spPr>
          <a:xfrm flipH="1">
            <a:off x="4686111" y="2109793"/>
            <a:ext cx="327120" cy="637005"/>
          </a:xfrm>
          <a:prstGeom prst="rect">
            <a:avLst/>
          </a:prstGeom>
          <a:blipFill rotWithShape="1">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37" name="Rectangle 36"/>
          <p:cNvSpPr/>
          <p:nvPr/>
        </p:nvSpPr>
        <p:spPr>
          <a:xfrm rot="15123280">
            <a:off x="6629109" y="1174739"/>
            <a:ext cx="1357150" cy="158534"/>
          </a:xfrm>
          <a:prstGeom prst="rect">
            <a:avLst/>
          </a:prstGeom>
          <a:pattFill prst="pct25">
            <a:fgClr>
              <a:schemeClr val="tx1"/>
            </a:fgClr>
            <a:bgClr>
              <a:prstClr val="white"/>
            </a:bgClr>
          </a:patt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Arial"/>
              <a:cs typeface="Arial"/>
            </a:endParaRPr>
          </a:p>
        </p:txBody>
      </p:sp>
      <p:cxnSp>
        <p:nvCxnSpPr>
          <p:cNvPr id="56" name="Connecteur droit 55"/>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ZoneTexte 50"/>
          <p:cNvSpPr txBox="1"/>
          <p:nvPr/>
        </p:nvSpPr>
        <p:spPr>
          <a:xfrm>
            <a:off x="112147" y="22219"/>
            <a:ext cx="7631080" cy="461665"/>
          </a:xfrm>
          <a:prstGeom prst="rect">
            <a:avLst/>
          </a:prstGeom>
          <a:noFill/>
        </p:spPr>
        <p:txBody>
          <a:bodyPr wrap="square" rtlCol="0">
            <a:spAutoFit/>
          </a:bodyPr>
          <a:lstStyle/>
          <a:p>
            <a:r>
              <a:rPr lang="fr-FR" sz="2400" b="1" dirty="0" smtClean="0">
                <a:latin typeface="Arial"/>
                <a:cs typeface="Arial"/>
              </a:rPr>
              <a:t>4</a:t>
            </a:r>
            <a:r>
              <a:rPr lang="fr-FR" sz="2000" dirty="0">
                <a:latin typeface="Arial"/>
                <a:cs typeface="Arial"/>
              </a:rPr>
              <a:t> -</a:t>
            </a:r>
            <a:r>
              <a:rPr lang="fr-FR" sz="2000" dirty="0" smtClean="0">
                <a:latin typeface="Arial"/>
                <a:cs typeface="Arial"/>
              </a:rPr>
              <a:t> CAMÉRA : CAPTEUR, OLPF ET MTF</a:t>
            </a:r>
            <a:endParaRPr lang="fr-FR" sz="2000" dirty="0">
              <a:latin typeface="Arial"/>
              <a:cs typeface="Arial"/>
            </a:endParaRPr>
          </a:p>
        </p:txBody>
      </p:sp>
      <p:sp>
        <p:nvSpPr>
          <p:cNvPr id="47" name="ZoneTexte 46"/>
          <p:cNvSpPr txBox="1"/>
          <p:nvPr/>
        </p:nvSpPr>
        <p:spPr>
          <a:xfrm>
            <a:off x="547718" y="2896648"/>
            <a:ext cx="1377713" cy="369332"/>
          </a:xfrm>
          <a:prstGeom prst="rect">
            <a:avLst/>
          </a:prstGeom>
          <a:noFill/>
        </p:spPr>
        <p:txBody>
          <a:bodyPr wrap="none" rtlCol="0">
            <a:spAutoFit/>
          </a:bodyPr>
          <a:lstStyle/>
          <a:p>
            <a:r>
              <a:rPr lang="fr-FR" dirty="0" smtClean="0">
                <a:latin typeface="Arial"/>
                <a:cs typeface="Arial"/>
              </a:rPr>
              <a:t>Paramètres  </a:t>
            </a:r>
            <a:endParaRPr lang="fr-FR" dirty="0">
              <a:latin typeface="Arial"/>
              <a:cs typeface="Arial"/>
            </a:endParaRPr>
          </a:p>
        </p:txBody>
      </p:sp>
      <p:sp>
        <p:nvSpPr>
          <p:cNvPr id="48" name="ZoneTexte 47"/>
          <p:cNvSpPr txBox="1"/>
          <p:nvPr/>
        </p:nvSpPr>
        <p:spPr>
          <a:xfrm>
            <a:off x="952556" y="3300902"/>
            <a:ext cx="3596476" cy="1415772"/>
          </a:xfrm>
          <a:prstGeom prst="rect">
            <a:avLst/>
          </a:prstGeom>
          <a:noFill/>
        </p:spPr>
        <p:txBody>
          <a:bodyPr wrap="square" rtlCol="0">
            <a:spAutoFit/>
          </a:bodyPr>
          <a:lstStyle/>
          <a:p>
            <a:pPr marL="269875" indent="-269875">
              <a:lnSpc>
                <a:spcPct val="120000"/>
              </a:lnSpc>
              <a:buClr>
                <a:srgbClr val="FF0000"/>
              </a:buClr>
              <a:buFont typeface="Arial"/>
              <a:buChar char="•"/>
            </a:pPr>
            <a:r>
              <a:rPr lang="fr-FR" sz="1200" dirty="0" smtClean="0">
                <a:latin typeface="Arial"/>
                <a:cs typeface="Arial"/>
              </a:rPr>
              <a:t>Caméra </a:t>
            </a:r>
            <a:r>
              <a:rPr lang="fr-FR" sz="1200" dirty="0">
                <a:latin typeface="Arial"/>
                <a:cs typeface="Arial"/>
              </a:rPr>
              <a:t>- type </a:t>
            </a:r>
            <a:r>
              <a:rPr lang="fr-FR" sz="1200" dirty="0" smtClean="0">
                <a:latin typeface="Arial"/>
                <a:cs typeface="Arial"/>
              </a:rPr>
              <a:t>de capteur*</a:t>
            </a:r>
            <a:endParaRPr lang="fr-FR" sz="1200" dirty="0">
              <a:latin typeface="Arial"/>
              <a:cs typeface="Arial"/>
            </a:endParaRPr>
          </a:p>
          <a:p>
            <a:pPr marL="449263" lvl="1" indent="-177800">
              <a:lnSpc>
                <a:spcPct val="120000"/>
              </a:lnSpc>
              <a:buClr>
                <a:srgbClr val="FF0000"/>
              </a:buClr>
              <a:buFont typeface="Wingdings" charset="2"/>
              <a:buChar char="ü"/>
            </a:pPr>
            <a:r>
              <a:rPr lang="fr-FR" sz="1200" dirty="0" smtClean="0">
                <a:latin typeface="Arial"/>
                <a:cs typeface="Arial"/>
              </a:rPr>
              <a:t>Spécificités du fichier d’enregistrement </a:t>
            </a:r>
          </a:p>
          <a:p>
            <a:pPr marL="449263" lvl="1" indent="-177800">
              <a:lnSpc>
                <a:spcPct val="120000"/>
              </a:lnSpc>
              <a:buClr>
                <a:srgbClr val="FF0000"/>
              </a:buClr>
              <a:buFont typeface="Wingdings" charset="2"/>
              <a:buChar char="ü"/>
            </a:pPr>
            <a:r>
              <a:rPr lang="fr-FR" sz="1200" dirty="0" smtClean="0">
                <a:latin typeface="Arial"/>
                <a:cs typeface="Arial"/>
              </a:rPr>
              <a:t>Réglages (Gamma/netteté/OLPF</a:t>
            </a:r>
            <a:r>
              <a:rPr lang="mr-IN" sz="1200" dirty="0" smtClean="0">
                <a:latin typeface="Arial"/>
                <a:cs typeface="Arial"/>
              </a:rPr>
              <a:t>…</a:t>
            </a:r>
            <a:r>
              <a:rPr lang="fr-FR" sz="1200" dirty="0" smtClean="0">
                <a:latin typeface="Arial"/>
                <a:cs typeface="Arial"/>
              </a:rPr>
              <a:t>)</a:t>
            </a:r>
          </a:p>
          <a:p>
            <a:pPr marL="449263" lvl="1" indent="-177800">
              <a:lnSpc>
                <a:spcPct val="120000"/>
              </a:lnSpc>
              <a:buClr>
                <a:srgbClr val="FF0000"/>
              </a:buClr>
              <a:buFont typeface="Wingdings" charset="2"/>
              <a:buChar char="ü"/>
            </a:pPr>
            <a:r>
              <a:rPr lang="fr-FR" sz="1200" dirty="0" smtClean="0">
                <a:latin typeface="Arial"/>
                <a:cs typeface="Arial"/>
              </a:rPr>
              <a:t>Réduction de bruit</a:t>
            </a:r>
          </a:p>
          <a:p>
            <a:pPr marL="269875" indent="-269875">
              <a:lnSpc>
                <a:spcPct val="120000"/>
              </a:lnSpc>
              <a:buClr>
                <a:srgbClr val="FF0000"/>
              </a:buClr>
              <a:buFont typeface="Arial"/>
              <a:buChar char="•"/>
            </a:pPr>
            <a:r>
              <a:rPr lang="fr-FR" sz="1200" dirty="0" smtClean="0">
                <a:latin typeface="Arial"/>
                <a:cs typeface="Arial"/>
              </a:rPr>
              <a:t>Optique et ouverture</a:t>
            </a:r>
          </a:p>
          <a:p>
            <a:pPr marL="269875" indent="-269875">
              <a:lnSpc>
                <a:spcPct val="120000"/>
              </a:lnSpc>
              <a:buClr>
                <a:srgbClr val="FF0000"/>
              </a:buClr>
              <a:buFont typeface="Arial"/>
              <a:buChar char="•"/>
            </a:pPr>
            <a:r>
              <a:rPr lang="fr-FR" sz="1200" dirty="0" smtClean="0">
                <a:latin typeface="Arial"/>
                <a:cs typeface="Arial"/>
              </a:rPr>
              <a:t>Filtres en verre</a:t>
            </a:r>
          </a:p>
        </p:txBody>
      </p:sp>
      <p:sp>
        <p:nvSpPr>
          <p:cNvPr id="50" name="ZoneTexte 49"/>
          <p:cNvSpPr txBox="1"/>
          <p:nvPr/>
        </p:nvSpPr>
        <p:spPr>
          <a:xfrm>
            <a:off x="4734098" y="3300902"/>
            <a:ext cx="4286809" cy="1415772"/>
          </a:xfrm>
          <a:prstGeom prst="rect">
            <a:avLst/>
          </a:prstGeom>
          <a:noFill/>
        </p:spPr>
        <p:txBody>
          <a:bodyPr wrap="square" rtlCol="0">
            <a:spAutoFit/>
          </a:bodyPr>
          <a:lstStyle/>
          <a:p>
            <a:pPr marL="182563" indent="-182563">
              <a:lnSpc>
                <a:spcPct val="120000"/>
              </a:lnSpc>
              <a:buClr>
                <a:srgbClr val="FF0000"/>
              </a:buClr>
              <a:buFont typeface="Arial"/>
              <a:buChar char="•"/>
            </a:pPr>
            <a:r>
              <a:rPr lang="fr-FR" sz="1200" dirty="0" smtClean="0">
                <a:latin typeface="Arial"/>
                <a:cs typeface="Arial"/>
              </a:rPr>
              <a:t>Type d’éclairage</a:t>
            </a:r>
          </a:p>
          <a:p>
            <a:pPr marL="182563" indent="-182563">
              <a:lnSpc>
                <a:spcPct val="120000"/>
              </a:lnSpc>
              <a:buClr>
                <a:srgbClr val="FF0000"/>
              </a:buClr>
              <a:buFont typeface="Arial"/>
              <a:buChar char="•"/>
            </a:pPr>
            <a:r>
              <a:rPr lang="fr-FR" sz="1200" dirty="0" smtClean="0">
                <a:latin typeface="Arial"/>
                <a:cs typeface="Arial"/>
              </a:rPr>
              <a:t>Projecteurs - type/diffusion</a:t>
            </a:r>
          </a:p>
          <a:p>
            <a:pPr marL="182563" indent="-182563">
              <a:lnSpc>
                <a:spcPct val="120000"/>
              </a:lnSpc>
              <a:buClr>
                <a:srgbClr val="FF0000"/>
              </a:buClr>
              <a:buFont typeface="Arial"/>
              <a:buChar char="•"/>
            </a:pPr>
            <a:r>
              <a:rPr lang="fr-FR" sz="1200" dirty="0" smtClean="0">
                <a:latin typeface="Arial"/>
                <a:cs typeface="Arial"/>
              </a:rPr>
              <a:t>Texture de la peau/ Maquillage</a:t>
            </a:r>
          </a:p>
          <a:p>
            <a:pPr marL="182563" indent="-182563">
              <a:lnSpc>
                <a:spcPct val="120000"/>
              </a:lnSpc>
              <a:buClr>
                <a:srgbClr val="FF0000"/>
              </a:buClr>
              <a:buFont typeface="Arial"/>
              <a:buChar char="•"/>
            </a:pPr>
            <a:r>
              <a:rPr lang="fr-FR" sz="1200" dirty="0" smtClean="0">
                <a:latin typeface="Arial"/>
                <a:cs typeface="Arial"/>
              </a:rPr>
              <a:t>Costumes</a:t>
            </a:r>
            <a:endParaRPr lang="fr-FR" sz="1200" dirty="0">
              <a:latin typeface="Arial"/>
              <a:cs typeface="Arial"/>
            </a:endParaRPr>
          </a:p>
          <a:p>
            <a:pPr marL="182563" indent="-182563">
              <a:lnSpc>
                <a:spcPct val="120000"/>
              </a:lnSpc>
              <a:buClr>
                <a:srgbClr val="FF0000"/>
              </a:buClr>
              <a:buFont typeface="Arial"/>
              <a:buChar char="•"/>
            </a:pPr>
            <a:r>
              <a:rPr lang="fr-FR" sz="1200" dirty="0" smtClean="0">
                <a:latin typeface="Arial"/>
                <a:cs typeface="Arial"/>
              </a:rPr>
              <a:t>Densité de l’atmosphère</a:t>
            </a:r>
            <a:r>
              <a:rPr lang="fr-FR" sz="1200" dirty="0">
                <a:latin typeface="Arial"/>
                <a:cs typeface="Arial"/>
              </a:rPr>
              <a:t>: </a:t>
            </a:r>
            <a:r>
              <a:rPr lang="fr-FR" sz="1100" dirty="0" smtClean="0">
                <a:latin typeface="Arial"/>
                <a:cs typeface="Arial"/>
              </a:rPr>
              <a:t>particules / brouillard / poussière…</a:t>
            </a:r>
            <a:endParaRPr lang="fr-FR" sz="1100" dirty="0">
              <a:latin typeface="Arial"/>
              <a:cs typeface="Arial"/>
            </a:endParaRPr>
          </a:p>
          <a:p>
            <a:pPr marL="182563" indent="-182563">
              <a:lnSpc>
                <a:spcPct val="120000"/>
              </a:lnSpc>
              <a:buClr>
                <a:srgbClr val="FF0000"/>
              </a:buClr>
              <a:buFont typeface="Arial"/>
              <a:buChar char="•"/>
            </a:pPr>
            <a:r>
              <a:rPr lang="fr-FR" sz="1200" dirty="0" smtClean="0">
                <a:latin typeface="Arial"/>
                <a:cs typeface="Arial"/>
              </a:rPr>
              <a:t>Aménagement du plateau : arrière-plan/avant-plan</a:t>
            </a:r>
            <a:endParaRPr lang="fr-FR" sz="1200" dirty="0">
              <a:latin typeface="Arial"/>
              <a:cs typeface="Arial"/>
            </a:endParaRPr>
          </a:p>
        </p:txBody>
      </p:sp>
      <p:cxnSp>
        <p:nvCxnSpPr>
          <p:cNvPr id="57" name="Connecteur droit 56"/>
          <p:cNvCxnSpPr/>
          <p:nvPr/>
        </p:nvCxnSpPr>
        <p:spPr>
          <a:xfrm>
            <a:off x="4610608" y="3429488"/>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899745" y="3429488"/>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9" name="Connecteur droit 58"/>
          <p:cNvCxnSpPr/>
          <p:nvPr/>
        </p:nvCxnSpPr>
        <p:spPr>
          <a:xfrm>
            <a:off x="627098" y="3277088"/>
            <a:ext cx="822904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978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244110" y="670939"/>
            <a:ext cx="8544289" cy="966418"/>
          </a:xfrm>
          <a:prstGeom prst="rect">
            <a:avLst/>
          </a:prstGeom>
          <a:noFill/>
          <a:ln>
            <a:noFill/>
          </a:ln>
        </p:spPr>
        <p:txBody>
          <a:bodyPr wrap="square" rtlCol="0">
            <a:spAutoFit/>
          </a:bodyPr>
          <a:lstStyle/>
          <a:p>
            <a:pPr algn="ctr">
              <a:lnSpc>
                <a:spcPct val="120000"/>
              </a:lnSpc>
            </a:pPr>
            <a:r>
              <a:rPr lang="fr-FR" sz="2400" dirty="0" smtClean="0">
                <a:solidFill>
                  <a:srgbClr val="800000"/>
                </a:solidFill>
                <a:latin typeface="Arial"/>
                <a:cs typeface="Arial"/>
              </a:rPr>
              <a:t>POURQUOI EST-CE INTÉRESSANT DE LIER LA TEXTURE A LA CHAÎNE </a:t>
            </a:r>
            <a:r>
              <a:rPr lang="fr-FR" sz="2400" dirty="0">
                <a:solidFill>
                  <a:srgbClr val="800000"/>
                </a:solidFill>
                <a:latin typeface="Arial"/>
                <a:cs typeface="Arial"/>
              </a:rPr>
              <a:t>NUMÉRIQUE UHD</a:t>
            </a:r>
            <a:r>
              <a:rPr lang="fr-FR" sz="2400" dirty="0" smtClean="0">
                <a:solidFill>
                  <a:srgbClr val="800000"/>
                </a:solidFill>
                <a:latin typeface="Arial"/>
                <a:cs typeface="Arial"/>
              </a:rPr>
              <a:t>/4K ?</a:t>
            </a:r>
          </a:p>
        </p:txBody>
      </p:sp>
      <p:sp>
        <p:nvSpPr>
          <p:cNvPr id="32" name="Line 20"/>
          <p:cNvSpPr>
            <a:spLocks noChangeShapeType="1"/>
          </p:cNvSpPr>
          <p:nvPr/>
        </p:nvSpPr>
        <p:spPr bwMode="auto">
          <a:xfrm>
            <a:off x="897467" y="1239888"/>
            <a:ext cx="7232853" cy="0"/>
          </a:xfrm>
          <a:prstGeom prst="line">
            <a:avLst/>
          </a:prstGeom>
          <a:noFill/>
          <a:ln w="12700" cmpd="sng">
            <a:solidFill>
              <a:srgbClr val="FFFFFF"/>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solidFill>
                <a:srgbClr val="00FF00"/>
              </a:solidFill>
            </a:endParaRPr>
          </a:p>
        </p:txBody>
      </p:sp>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74133" y="1919761"/>
            <a:ext cx="8212668" cy="2226250"/>
          </a:xfrm>
          <a:prstGeom prst="rect">
            <a:avLst/>
          </a:prstGeom>
          <a:noFill/>
          <a:ln>
            <a:noFill/>
          </a:ln>
        </p:spPr>
        <p:txBody>
          <a:bodyPr wrap="square" rtlCol="0">
            <a:spAutoFit/>
          </a:bodyPr>
          <a:lstStyle/>
          <a:p>
            <a:pPr algn="just">
              <a:lnSpc>
                <a:spcPct val="140000"/>
              </a:lnSpc>
            </a:pPr>
            <a:r>
              <a:rPr lang="fr-FR" sz="2000" dirty="0" smtClean="0">
                <a:latin typeface="Arial"/>
                <a:cs typeface="Arial"/>
              </a:rPr>
              <a:t>Evidemment, les spécificités et problèmes liés à la texture existent également dans une chaîne numérique (</a:t>
            </a:r>
            <a:r>
              <a:rPr lang="fr-FR" sz="2000" dirty="0" err="1" smtClean="0">
                <a:latin typeface="Arial"/>
                <a:cs typeface="Arial"/>
              </a:rPr>
              <a:t>workflow</a:t>
            </a:r>
            <a:r>
              <a:rPr lang="fr-FR" sz="2000" dirty="0" smtClean="0">
                <a:latin typeface="Arial"/>
                <a:cs typeface="Arial"/>
              </a:rPr>
              <a:t>) 2K mais le tournage en UHD / 4K révèle, de manière flagrante, certaines particularités ainsi que quelques difficultés rencontrées par les cinéastes, les D.O.P. et les coloristes </a:t>
            </a:r>
            <a:r>
              <a:rPr lang="fr-FR" sz="2000" dirty="0">
                <a:latin typeface="Arial"/>
                <a:cs typeface="Arial"/>
              </a:rPr>
              <a:t>-</a:t>
            </a:r>
            <a:r>
              <a:rPr lang="fr-FR" sz="2000" dirty="0" smtClean="0">
                <a:latin typeface="Arial"/>
                <a:cs typeface="Arial"/>
              </a:rPr>
              <a:t> entre autres - lorsqu’ils doivent régler la texture.</a:t>
            </a:r>
          </a:p>
        </p:txBody>
      </p:sp>
    </p:spTree>
    <p:extLst>
      <p:ext uri="{BB962C8B-B14F-4D97-AF65-F5344CB8AC3E}">
        <p14:creationId xmlns:p14="http://schemas.microsoft.com/office/powerpoint/2010/main" val="914668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12058" y="1566327"/>
            <a:ext cx="4555067" cy="2362217"/>
          </a:xfrm>
          <a:prstGeom prst="rect">
            <a:avLst/>
          </a:prstGeom>
          <a:solidFill>
            <a:srgbClr val="FFF7D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pic>
        <p:nvPicPr>
          <p:cNvPr id="3" name="Image 2" descr="Capture d’écran 2016-11-12 à 18.53.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0252" y="2464985"/>
            <a:ext cx="1439210" cy="955555"/>
          </a:xfrm>
          <a:prstGeom prst="rect">
            <a:avLst/>
          </a:prstGeom>
          <a:scene3d>
            <a:camera prst="isometricLeftDown"/>
            <a:lightRig rig="threePt" dir="t"/>
          </a:scene3d>
        </p:spPr>
      </p:pic>
      <p:sp>
        <p:nvSpPr>
          <p:cNvPr id="8" name="Rectangle 7"/>
          <p:cNvSpPr/>
          <p:nvPr/>
        </p:nvSpPr>
        <p:spPr>
          <a:xfrm>
            <a:off x="1363125" y="2380315"/>
            <a:ext cx="2048933" cy="1040225"/>
          </a:xfrm>
          <a:prstGeom prst="rect">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Trapèze 8"/>
          <p:cNvSpPr/>
          <p:nvPr/>
        </p:nvSpPr>
        <p:spPr>
          <a:xfrm rot="5400000">
            <a:off x="156136" y="2706528"/>
            <a:ext cx="1998134" cy="41584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ZoneTexte 10"/>
          <p:cNvSpPr txBox="1"/>
          <p:nvPr/>
        </p:nvSpPr>
        <p:spPr>
          <a:xfrm>
            <a:off x="1439325" y="2380315"/>
            <a:ext cx="1938781" cy="461665"/>
          </a:xfrm>
          <a:prstGeom prst="rect">
            <a:avLst/>
          </a:prstGeom>
          <a:noFill/>
        </p:spPr>
        <p:txBody>
          <a:bodyPr wrap="square" rtlCol="0">
            <a:spAutoFit/>
          </a:bodyPr>
          <a:lstStyle/>
          <a:p>
            <a:pPr algn="ctr"/>
            <a:r>
              <a:rPr lang="fr-FR" sz="2400" dirty="0" smtClean="0">
                <a:solidFill>
                  <a:schemeClr val="bg1"/>
                </a:solidFill>
                <a:latin typeface="Arial"/>
                <a:cs typeface="Arial"/>
              </a:rPr>
              <a:t>OPTIQUE</a:t>
            </a:r>
            <a:endParaRPr lang="fr-FR" sz="2400" dirty="0">
              <a:solidFill>
                <a:schemeClr val="bg1"/>
              </a:solidFill>
              <a:latin typeface="Arial"/>
              <a:cs typeface="Arial"/>
            </a:endParaRPr>
          </a:p>
        </p:txBody>
      </p:sp>
      <p:sp>
        <p:nvSpPr>
          <p:cNvPr id="12" name="ZoneTexte 11"/>
          <p:cNvSpPr txBox="1"/>
          <p:nvPr/>
        </p:nvSpPr>
        <p:spPr>
          <a:xfrm>
            <a:off x="5909462" y="3043501"/>
            <a:ext cx="2040467" cy="584776"/>
          </a:xfrm>
          <a:prstGeom prst="rect">
            <a:avLst/>
          </a:prstGeom>
          <a:noFill/>
        </p:spPr>
        <p:txBody>
          <a:bodyPr wrap="square" rtlCol="0">
            <a:spAutoFit/>
          </a:bodyPr>
          <a:lstStyle/>
          <a:p>
            <a:pPr algn="ctr"/>
            <a:r>
              <a:rPr lang="fr-FR" sz="3200" dirty="0" smtClean="0">
                <a:latin typeface="Arial"/>
                <a:cs typeface="Arial"/>
              </a:rPr>
              <a:t>Caméra</a:t>
            </a:r>
            <a:endParaRPr lang="fr-FR" sz="3200" dirty="0">
              <a:latin typeface="Arial"/>
              <a:cs typeface="Arial"/>
            </a:endParaRPr>
          </a:p>
        </p:txBody>
      </p:sp>
      <p:cxnSp>
        <p:nvCxnSpPr>
          <p:cNvPr id="41" name="Connecteur droit 4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5070231" y="1841950"/>
            <a:ext cx="2672996" cy="646331"/>
          </a:xfrm>
          <a:prstGeom prst="rect">
            <a:avLst/>
          </a:prstGeom>
          <a:noFill/>
        </p:spPr>
        <p:txBody>
          <a:bodyPr wrap="square" rtlCol="0">
            <a:spAutoFit/>
          </a:bodyPr>
          <a:lstStyle/>
          <a:p>
            <a:r>
              <a:rPr lang="fr-FR" b="1" dirty="0" smtClean="0">
                <a:solidFill>
                  <a:srgbClr val="FF0000"/>
                </a:solidFill>
                <a:latin typeface="Arial"/>
                <a:cs typeface="Arial"/>
              </a:rPr>
              <a:t>Matrice de Bayer /</a:t>
            </a:r>
          </a:p>
          <a:p>
            <a:r>
              <a:rPr lang="fr-FR" b="1" dirty="0" smtClean="0">
                <a:solidFill>
                  <a:srgbClr val="FF0000"/>
                </a:solidFill>
                <a:latin typeface="Arial"/>
                <a:cs typeface="Arial"/>
              </a:rPr>
              <a:t>capteur</a:t>
            </a:r>
            <a:endParaRPr lang="fr-FR" b="1" dirty="0">
              <a:solidFill>
                <a:srgbClr val="FF0000"/>
              </a:solidFill>
              <a:latin typeface="Arial"/>
              <a:cs typeface="Arial"/>
            </a:endParaRPr>
          </a:p>
        </p:txBody>
      </p:sp>
      <p:sp>
        <p:nvSpPr>
          <p:cNvPr id="18" name="ZoneTexte 17"/>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DU CAPTEUR</a:t>
            </a:r>
            <a:endParaRPr lang="fr-FR" sz="2400" dirty="0">
              <a:latin typeface="Arial"/>
              <a:cs typeface="Arial"/>
            </a:endParaRPr>
          </a:p>
        </p:txBody>
      </p:sp>
      <p:sp>
        <p:nvSpPr>
          <p:cNvPr id="13" name="ZoneTexte 12"/>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2598387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p:bldP spid="12"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9" y="1095796"/>
            <a:ext cx="9168682" cy="3987800"/>
          </a:xfrm>
          <a:prstGeom prst="rect">
            <a:avLst/>
          </a:prstGeom>
          <a:solidFill>
            <a:srgbClr val="FFF8E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ext Box 102"/>
          <p:cNvSpPr txBox="1">
            <a:spLocks noChangeArrowheads="1"/>
          </p:cNvSpPr>
          <p:nvPr/>
        </p:nvSpPr>
        <p:spPr bwMode="auto">
          <a:xfrm>
            <a:off x="245930" y="3882525"/>
            <a:ext cx="2234839" cy="655564"/>
          </a:xfrm>
          <a:prstGeom prst="rect">
            <a:avLst/>
          </a:prstGeom>
          <a:noFill/>
          <a:ln w="25400">
            <a:noFill/>
            <a:miter lim="800000"/>
            <a:headEnd/>
            <a:tailEnd/>
          </a:ln>
          <a:effectLst/>
          <a:extLst/>
        </p:spPr>
        <p:txBody>
          <a:bodyPr wrap="square" lIns="0" tIns="0" rIns="0" bIns="0">
            <a:spAutoFit/>
          </a:bodyPr>
          <a:lstStyle/>
          <a:p>
            <a:pPr algn="ctr">
              <a:lnSpc>
                <a:spcPct val="120000"/>
              </a:lnSpc>
            </a:pPr>
            <a:r>
              <a:rPr lang="fr-FR" b="1" dirty="0" smtClean="0">
                <a:solidFill>
                  <a:srgbClr val="800000"/>
                </a:solidFill>
                <a:latin typeface="Arial"/>
                <a:cs typeface="Arial"/>
              </a:rPr>
              <a:t>X </a:t>
            </a:r>
            <a:r>
              <a:rPr lang="fr-FR" b="1" dirty="0">
                <a:solidFill>
                  <a:srgbClr val="800000"/>
                </a:solidFill>
                <a:latin typeface="Arial"/>
                <a:cs typeface="Arial"/>
              </a:rPr>
              <a:t>Millions </a:t>
            </a:r>
          </a:p>
          <a:p>
            <a:pPr algn="ctr">
              <a:lnSpc>
                <a:spcPct val="120000"/>
              </a:lnSpc>
            </a:pPr>
            <a:r>
              <a:rPr lang="fr-FR" b="1" dirty="0"/>
              <a:t>d</a:t>
            </a:r>
            <a:r>
              <a:rPr lang="fr-FR" b="1" dirty="0" smtClean="0"/>
              <a:t>e </a:t>
            </a:r>
            <a:r>
              <a:rPr lang="fr-FR" b="1" dirty="0" err="1" smtClean="0"/>
              <a:t>p</a:t>
            </a:r>
            <a:r>
              <a:rPr lang="fr-FR" sz="1800" b="1" dirty="0" err="1" smtClean="0"/>
              <a:t>hotosites</a:t>
            </a:r>
            <a:endParaRPr lang="fr-FR" sz="1800" b="1" dirty="0"/>
          </a:p>
        </p:txBody>
      </p:sp>
      <p:sp>
        <p:nvSpPr>
          <p:cNvPr id="5" name="Text Box 102"/>
          <p:cNvSpPr txBox="1">
            <a:spLocks noChangeArrowheads="1"/>
          </p:cNvSpPr>
          <p:nvPr/>
        </p:nvSpPr>
        <p:spPr bwMode="auto">
          <a:xfrm>
            <a:off x="7492721" y="3953757"/>
            <a:ext cx="1150795" cy="655564"/>
          </a:xfrm>
          <a:prstGeom prst="rect">
            <a:avLst/>
          </a:prstGeom>
          <a:noFill/>
          <a:ln w="25400">
            <a:noFill/>
            <a:miter lim="800000"/>
            <a:headEnd/>
            <a:tailEnd/>
          </a:ln>
          <a:effectLst/>
          <a:extLst/>
        </p:spPr>
        <p:txBody>
          <a:bodyPr wrap="square" lIns="0" tIns="0" rIns="0" bIns="0">
            <a:spAutoFit/>
          </a:bodyPr>
          <a:lstStyle/>
          <a:p>
            <a:pPr algn="ctr">
              <a:lnSpc>
                <a:spcPct val="120000"/>
              </a:lnSpc>
            </a:pPr>
            <a:r>
              <a:rPr lang="fr-FR" b="1" dirty="0">
                <a:solidFill>
                  <a:srgbClr val="800000"/>
                </a:solidFill>
                <a:latin typeface="Arial"/>
                <a:cs typeface="Arial"/>
              </a:rPr>
              <a:t>Y</a:t>
            </a:r>
            <a:r>
              <a:rPr lang="fr-FR" b="1" dirty="0" smtClean="0">
                <a:solidFill>
                  <a:srgbClr val="800000"/>
                </a:solidFill>
                <a:latin typeface="Arial"/>
                <a:cs typeface="Arial"/>
              </a:rPr>
              <a:t> </a:t>
            </a:r>
            <a:r>
              <a:rPr lang="fr-FR" b="1" dirty="0">
                <a:solidFill>
                  <a:srgbClr val="800000"/>
                </a:solidFill>
                <a:latin typeface="Arial"/>
                <a:cs typeface="Arial"/>
              </a:rPr>
              <a:t>Millions </a:t>
            </a:r>
          </a:p>
          <a:p>
            <a:pPr algn="ctr">
              <a:lnSpc>
                <a:spcPct val="120000"/>
              </a:lnSpc>
            </a:pPr>
            <a:r>
              <a:rPr lang="fr-FR" b="1" dirty="0"/>
              <a:t>d</a:t>
            </a:r>
            <a:r>
              <a:rPr lang="fr-FR" b="1" dirty="0" smtClean="0"/>
              <a:t>e pixels</a:t>
            </a:r>
            <a:endParaRPr lang="fr-FR" sz="1800" b="1" dirty="0"/>
          </a:p>
        </p:txBody>
      </p:sp>
      <p:sp>
        <p:nvSpPr>
          <p:cNvPr id="6" name="Line 20"/>
          <p:cNvSpPr>
            <a:spLocks noChangeShapeType="1"/>
          </p:cNvSpPr>
          <p:nvPr/>
        </p:nvSpPr>
        <p:spPr bwMode="auto">
          <a:xfrm>
            <a:off x="2381453" y="3286806"/>
            <a:ext cx="2775667" cy="0"/>
          </a:xfrm>
          <a:prstGeom prst="line">
            <a:avLst/>
          </a:prstGeom>
          <a:noFill/>
          <a:ln w="76200" cmpd="sng">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fr-FR" sz="1400" dirty="0"/>
          </a:p>
        </p:txBody>
      </p:sp>
      <p:sp>
        <p:nvSpPr>
          <p:cNvPr id="7" name="Rectangle 101"/>
          <p:cNvSpPr>
            <a:spLocks noChangeArrowheads="1"/>
          </p:cNvSpPr>
          <p:nvPr/>
        </p:nvSpPr>
        <p:spPr bwMode="auto">
          <a:xfrm>
            <a:off x="5545543" y="2314218"/>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 name="Rectangle 102"/>
          <p:cNvSpPr>
            <a:spLocks noChangeArrowheads="1"/>
          </p:cNvSpPr>
          <p:nvPr/>
        </p:nvSpPr>
        <p:spPr bwMode="auto">
          <a:xfrm>
            <a:off x="5545543" y="2530118"/>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 name="Text Box 103"/>
          <p:cNvSpPr txBox="1">
            <a:spLocks noChangeArrowheads="1"/>
          </p:cNvSpPr>
          <p:nvPr/>
        </p:nvSpPr>
        <p:spPr bwMode="auto">
          <a:xfrm>
            <a:off x="5621743" y="2570768"/>
            <a:ext cx="71437"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0" name="Text Box 104"/>
          <p:cNvSpPr txBox="1">
            <a:spLocks noChangeArrowheads="1"/>
          </p:cNvSpPr>
          <p:nvPr/>
        </p:nvSpPr>
        <p:spPr bwMode="auto">
          <a:xfrm>
            <a:off x="5626505" y="2354868"/>
            <a:ext cx="71438"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1" name="Rectangle 105"/>
          <p:cNvSpPr>
            <a:spLocks noChangeArrowheads="1"/>
          </p:cNvSpPr>
          <p:nvPr/>
        </p:nvSpPr>
        <p:spPr bwMode="auto">
          <a:xfrm>
            <a:off x="5542368" y="1882418"/>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Rectangle 106"/>
          <p:cNvSpPr>
            <a:spLocks noChangeArrowheads="1"/>
          </p:cNvSpPr>
          <p:nvPr/>
        </p:nvSpPr>
        <p:spPr bwMode="auto">
          <a:xfrm>
            <a:off x="5542368" y="2098318"/>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 name="Text Box 107"/>
          <p:cNvSpPr txBox="1">
            <a:spLocks noChangeArrowheads="1"/>
          </p:cNvSpPr>
          <p:nvPr/>
        </p:nvSpPr>
        <p:spPr bwMode="auto">
          <a:xfrm>
            <a:off x="5618568" y="2138968"/>
            <a:ext cx="71437"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4" name="Text Box 108"/>
          <p:cNvSpPr txBox="1">
            <a:spLocks noChangeArrowheads="1"/>
          </p:cNvSpPr>
          <p:nvPr/>
        </p:nvSpPr>
        <p:spPr bwMode="auto">
          <a:xfrm>
            <a:off x="5623330" y="1923068"/>
            <a:ext cx="71438"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5" name="Rectangle 109"/>
          <p:cNvSpPr>
            <a:spLocks noChangeArrowheads="1"/>
          </p:cNvSpPr>
          <p:nvPr/>
        </p:nvSpPr>
        <p:spPr bwMode="auto">
          <a:xfrm>
            <a:off x="5761443" y="23126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6" name="Rectangle 110"/>
          <p:cNvSpPr>
            <a:spLocks noChangeArrowheads="1"/>
          </p:cNvSpPr>
          <p:nvPr/>
        </p:nvSpPr>
        <p:spPr bwMode="auto">
          <a:xfrm>
            <a:off x="5761443" y="25285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7" name="Text Box 111"/>
          <p:cNvSpPr txBox="1">
            <a:spLocks noChangeArrowheads="1"/>
          </p:cNvSpPr>
          <p:nvPr/>
        </p:nvSpPr>
        <p:spPr bwMode="auto">
          <a:xfrm>
            <a:off x="5837643" y="2569180"/>
            <a:ext cx="71437"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8" name="Text Box 112"/>
          <p:cNvSpPr txBox="1">
            <a:spLocks noChangeArrowheads="1"/>
          </p:cNvSpPr>
          <p:nvPr/>
        </p:nvSpPr>
        <p:spPr bwMode="auto">
          <a:xfrm>
            <a:off x="5842405" y="2353280"/>
            <a:ext cx="71438"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9" name="Rectangle 113"/>
          <p:cNvSpPr>
            <a:spLocks noChangeArrowheads="1"/>
          </p:cNvSpPr>
          <p:nvPr/>
        </p:nvSpPr>
        <p:spPr bwMode="auto">
          <a:xfrm>
            <a:off x="5758268" y="18808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0" name="Rectangle 114"/>
          <p:cNvSpPr>
            <a:spLocks noChangeArrowheads="1"/>
          </p:cNvSpPr>
          <p:nvPr/>
        </p:nvSpPr>
        <p:spPr bwMode="auto">
          <a:xfrm>
            <a:off x="5758268" y="20967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 name="Text Box 115"/>
          <p:cNvSpPr txBox="1">
            <a:spLocks noChangeArrowheads="1"/>
          </p:cNvSpPr>
          <p:nvPr/>
        </p:nvSpPr>
        <p:spPr bwMode="auto">
          <a:xfrm>
            <a:off x="5834468" y="2137380"/>
            <a:ext cx="71437"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22" name="Text Box 116"/>
          <p:cNvSpPr txBox="1">
            <a:spLocks noChangeArrowheads="1"/>
          </p:cNvSpPr>
          <p:nvPr/>
        </p:nvSpPr>
        <p:spPr bwMode="auto">
          <a:xfrm>
            <a:off x="5839230" y="1921480"/>
            <a:ext cx="71438"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23" name="Rectangle 117"/>
          <p:cNvSpPr>
            <a:spLocks noChangeArrowheads="1"/>
          </p:cNvSpPr>
          <p:nvPr/>
        </p:nvSpPr>
        <p:spPr bwMode="auto">
          <a:xfrm>
            <a:off x="5977343" y="23126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4" name="Rectangle 118"/>
          <p:cNvSpPr>
            <a:spLocks noChangeArrowheads="1"/>
          </p:cNvSpPr>
          <p:nvPr/>
        </p:nvSpPr>
        <p:spPr bwMode="auto">
          <a:xfrm>
            <a:off x="5977343" y="25285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5" name="Text Box 119"/>
          <p:cNvSpPr txBox="1">
            <a:spLocks noChangeArrowheads="1"/>
          </p:cNvSpPr>
          <p:nvPr/>
        </p:nvSpPr>
        <p:spPr bwMode="auto">
          <a:xfrm>
            <a:off x="6053543" y="2569180"/>
            <a:ext cx="71437"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26" name="Text Box 120"/>
          <p:cNvSpPr txBox="1">
            <a:spLocks noChangeArrowheads="1"/>
          </p:cNvSpPr>
          <p:nvPr/>
        </p:nvSpPr>
        <p:spPr bwMode="auto">
          <a:xfrm>
            <a:off x="6058305" y="2353280"/>
            <a:ext cx="71438"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27" name="Rectangle 121"/>
          <p:cNvSpPr>
            <a:spLocks noChangeArrowheads="1"/>
          </p:cNvSpPr>
          <p:nvPr/>
        </p:nvSpPr>
        <p:spPr bwMode="auto">
          <a:xfrm>
            <a:off x="5974168" y="18808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8" name="Rectangle 122"/>
          <p:cNvSpPr>
            <a:spLocks noChangeArrowheads="1"/>
          </p:cNvSpPr>
          <p:nvPr/>
        </p:nvSpPr>
        <p:spPr bwMode="auto">
          <a:xfrm>
            <a:off x="5974168" y="20967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9" name="Text Box 123"/>
          <p:cNvSpPr txBox="1">
            <a:spLocks noChangeArrowheads="1"/>
          </p:cNvSpPr>
          <p:nvPr/>
        </p:nvSpPr>
        <p:spPr bwMode="auto">
          <a:xfrm>
            <a:off x="6050368" y="2137380"/>
            <a:ext cx="71437"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30" name="Text Box 124"/>
          <p:cNvSpPr txBox="1">
            <a:spLocks noChangeArrowheads="1"/>
          </p:cNvSpPr>
          <p:nvPr/>
        </p:nvSpPr>
        <p:spPr bwMode="auto">
          <a:xfrm>
            <a:off x="6055130" y="1921480"/>
            <a:ext cx="71438"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31" name="Rectangle 125"/>
          <p:cNvSpPr>
            <a:spLocks noChangeArrowheads="1"/>
          </p:cNvSpPr>
          <p:nvPr/>
        </p:nvSpPr>
        <p:spPr bwMode="auto">
          <a:xfrm>
            <a:off x="6193243" y="23126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2" name="Rectangle 126"/>
          <p:cNvSpPr>
            <a:spLocks noChangeArrowheads="1"/>
          </p:cNvSpPr>
          <p:nvPr/>
        </p:nvSpPr>
        <p:spPr bwMode="auto">
          <a:xfrm>
            <a:off x="6193243" y="25285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Text Box 127"/>
          <p:cNvSpPr txBox="1">
            <a:spLocks noChangeArrowheads="1"/>
          </p:cNvSpPr>
          <p:nvPr/>
        </p:nvSpPr>
        <p:spPr bwMode="auto">
          <a:xfrm>
            <a:off x="6269443" y="2569180"/>
            <a:ext cx="71437"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34" name="Text Box 128"/>
          <p:cNvSpPr txBox="1">
            <a:spLocks noChangeArrowheads="1"/>
          </p:cNvSpPr>
          <p:nvPr/>
        </p:nvSpPr>
        <p:spPr bwMode="auto">
          <a:xfrm>
            <a:off x="6274205" y="2353280"/>
            <a:ext cx="71438"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35" name="Rectangle 129"/>
          <p:cNvSpPr>
            <a:spLocks noChangeArrowheads="1"/>
          </p:cNvSpPr>
          <p:nvPr/>
        </p:nvSpPr>
        <p:spPr bwMode="auto">
          <a:xfrm>
            <a:off x="6190068" y="18808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6" name="Rectangle 130"/>
          <p:cNvSpPr>
            <a:spLocks noChangeArrowheads="1"/>
          </p:cNvSpPr>
          <p:nvPr/>
        </p:nvSpPr>
        <p:spPr bwMode="auto">
          <a:xfrm>
            <a:off x="6190068" y="2096731"/>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 name="Text Box 131"/>
          <p:cNvSpPr txBox="1">
            <a:spLocks noChangeArrowheads="1"/>
          </p:cNvSpPr>
          <p:nvPr/>
        </p:nvSpPr>
        <p:spPr bwMode="auto">
          <a:xfrm>
            <a:off x="6266268" y="2137380"/>
            <a:ext cx="71437"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38" name="Text Box 132"/>
          <p:cNvSpPr txBox="1">
            <a:spLocks noChangeArrowheads="1"/>
          </p:cNvSpPr>
          <p:nvPr/>
        </p:nvSpPr>
        <p:spPr bwMode="auto">
          <a:xfrm>
            <a:off x="6271030" y="1921480"/>
            <a:ext cx="71438" cy="122238"/>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39" name="Rectangle 88"/>
          <p:cNvSpPr>
            <a:spLocks noChangeArrowheads="1"/>
          </p:cNvSpPr>
          <p:nvPr/>
        </p:nvSpPr>
        <p:spPr bwMode="auto">
          <a:xfrm>
            <a:off x="5326412" y="42815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Rectangle 89"/>
          <p:cNvSpPr>
            <a:spLocks noChangeArrowheads="1"/>
          </p:cNvSpPr>
          <p:nvPr/>
        </p:nvSpPr>
        <p:spPr bwMode="auto">
          <a:xfrm>
            <a:off x="5326412" y="44974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1" name="Text Box 90"/>
          <p:cNvSpPr txBox="1">
            <a:spLocks noChangeArrowheads="1"/>
          </p:cNvSpPr>
          <p:nvPr/>
        </p:nvSpPr>
        <p:spPr bwMode="auto">
          <a:xfrm>
            <a:off x="5402612" y="45380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42" name="Text Box 91"/>
          <p:cNvSpPr txBox="1">
            <a:spLocks noChangeArrowheads="1"/>
          </p:cNvSpPr>
          <p:nvPr/>
        </p:nvSpPr>
        <p:spPr bwMode="auto">
          <a:xfrm>
            <a:off x="5407374" y="43221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43" name="Rectangle 92"/>
          <p:cNvSpPr>
            <a:spLocks noChangeArrowheads="1"/>
          </p:cNvSpPr>
          <p:nvPr/>
        </p:nvSpPr>
        <p:spPr bwMode="auto">
          <a:xfrm>
            <a:off x="5323237" y="38497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4" name="Rectangle 93"/>
          <p:cNvSpPr>
            <a:spLocks noChangeArrowheads="1"/>
          </p:cNvSpPr>
          <p:nvPr/>
        </p:nvSpPr>
        <p:spPr bwMode="auto">
          <a:xfrm>
            <a:off x="5323237" y="40656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5" name="Text Box 94"/>
          <p:cNvSpPr txBox="1">
            <a:spLocks noChangeArrowheads="1"/>
          </p:cNvSpPr>
          <p:nvPr/>
        </p:nvSpPr>
        <p:spPr bwMode="auto">
          <a:xfrm>
            <a:off x="5399437" y="41062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46" name="Text Box 95"/>
          <p:cNvSpPr txBox="1">
            <a:spLocks noChangeArrowheads="1"/>
          </p:cNvSpPr>
          <p:nvPr/>
        </p:nvSpPr>
        <p:spPr bwMode="auto">
          <a:xfrm>
            <a:off x="5404199" y="38903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47" name="Rectangle 96"/>
          <p:cNvSpPr>
            <a:spLocks noChangeArrowheads="1"/>
          </p:cNvSpPr>
          <p:nvPr/>
        </p:nvSpPr>
        <p:spPr bwMode="auto">
          <a:xfrm>
            <a:off x="5542312" y="42815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8" name="Rectangle 97"/>
          <p:cNvSpPr>
            <a:spLocks noChangeArrowheads="1"/>
          </p:cNvSpPr>
          <p:nvPr/>
        </p:nvSpPr>
        <p:spPr bwMode="auto">
          <a:xfrm>
            <a:off x="5542312" y="44974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9" name="Text Box 98"/>
          <p:cNvSpPr txBox="1">
            <a:spLocks noChangeArrowheads="1"/>
          </p:cNvSpPr>
          <p:nvPr/>
        </p:nvSpPr>
        <p:spPr bwMode="auto">
          <a:xfrm>
            <a:off x="5618512" y="45380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50" name="Text Box 99"/>
          <p:cNvSpPr txBox="1">
            <a:spLocks noChangeArrowheads="1"/>
          </p:cNvSpPr>
          <p:nvPr/>
        </p:nvSpPr>
        <p:spPr bwMode="auto">
          <a:xfrm>
            <a:off x="5623274" y="43221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51" name="Rectangle 100"/>
          <p:cNvSpPr>
            <a:spLocks noChangeArrowheads="1"/>
          </p:cNvSpPr>
          <p:nvPr/>
        </p:nvSpPr>
        <p:spPr bwMode="auto">
          <a:xfrm>
            <a:off x="5539137" y="38497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2" name="Rectangle 101"/>
          <p:cNvSpPr>
            <a:spLocks noChangeArrowheads="1"/>
          </p:cNvSpPr>
          <p:nvPr/>
        </p:nvSpPr>
        <p:spPr bwMode="auto">
          <a:xfrm>
            <a:off x="5539137" y="40656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3" name="Text Box 102"/>
          <p:cNvSpPr txBox="1">
            <a:spLocks noChangeArrowheads="1"/>
          </p:cNvSpPr>
          <p:nvPr/>
        </p:nvSpPr>
        <p:spPr bwMode="auto">
          <a:xfrm>
            <a:off x="5615337" y="41062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54" name="Text Box 103"/>
          <p:cNvSpPr txBox="1">
            <a:spLocks noChangeArrowheads="1"/>
          </p:cNvSpPr>
          <p:nvPr/>
        </p:nvSpPr>
        <p:spPr bwMode="auto">
          <a:xfrm>
            <a:off x="5620099" y="38903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55" name="Rectangle 104"/>
          <p:cNvSpPr>
            <a:spLocks noChangeArrowheads="1"/>
          </p:cNvSpPr>
          <p:nvPr/>
        </p:nvSpPr>
        <p:spPr bwMode="auto">
          <a:xfrm>
            <a:off x="5758212" y="42815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6" name="Rectangle 105"/>
          <p:cNvSpPr>
            <a:spLocks noChangeArrowheads="1"/>
          </p:cNvSpPr>
          <p:nvPr/>
        </p:nvSpPr>
        <p:spPr bwMode="auto">
          <a:xfrm>
            <a:off x="5758212" y="44974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57" name="Text Box 106"/>
          <p:cNvSpPr txBox="1">
            <a:spLocks noChangeArrowheads="1"/>
          </p:cNvSpPr>
          <p:nvPr/>
        </p:nvSpPr>
        <p:spPr bwMode="auto">
          <a:xfrm>
            <a:off x="5834412" y="45380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58" name="Text Box 107"/>
          <p:cNvSpPr txBox="1">
            <a:spLocks noChangeArrowheads="1"/>
          </p:cNvSpPr>
          <p:nvPr/>
        </p:nvSpPr>
        <p:spPr bwMode="auto">
          <a:xfrm>
            <a:off x="5839174" y="43221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59" name="Rectangle 108"/>
          <p:cNvSpPr>
            <a:spLocks noChangeArrowheads="1"/>
          </p:cNvSpPr>
          <p:nvPr/>
        </p:nvSpPr>
        <p:spPr bwMode="auto">
          <a:xfrm>
            <a:off x="5755037" y="38497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 name="Rectangle 109"/>
          <p:cNvSpPr>
            <a:spLocks noChangeArrowheads="1"/>
          </p:cNvSpPr>
          <p:nvPr/>
        </p:nvSpPr>
        <p:spPr bwMode="auto">
          <a:xfrm>
            <a:off x="5755037" y="40656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1" name="Text Box 110"/>
          <p:cNvSpPr txBox="1">
            <a:spLocks noChangeArrowheads="1"/>
          </p:cNvSpPr>
          <p:nvPr/>
        </p:nvSpPr>
        <p:spPr bwMode="auto">
          <a:xfrm>
            <a:off x="5831237" y="41062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62" name="Text Box 111"/>
          <p:cNvSpPr txBox="1">
            <a:spLocks noChangeArrowheads="1"/>
          </p:cNvSpPr>
          <p:nvPr/>
        </p:nvSpPr>
        <p:spPr bwMode="auto">
          <a:xfrm>
            <a:off x="5835999" y="38903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63" name="Rectangle 112"/>
          <p:cNvSpPr>
            <a:spLocks noChangeArrowheads="1"/>
          </p:cNvSpPr>
          <p:nvPr/>
        </p:nvSpPr>
        <p:spPr bwMode="auto">
          <a:xfrm>
            <a:off x="5974112" y="42815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4" name="Rectangle 113"/>
          <p:cNvSpPr>
            <a:spLocks noChangeArrowheads="1"/>
          </p:cNvSpPr>
          <p:nvPr/>
        </p:nvSpPr>
        <p:spPr bwMode="auto">
          <a:xfrm>
            <a:off x="5974112" y="44974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5" name="Text Box 114"/>
          <p:cNvSpPr txBox="1">
            <a:spLocks noChangeArrowheads="1"/>
          </p:cNvSpPr>
          <p:nvPr/>
        </p:nvSpPr>
        <p:spPr bwMode="auto">
          <a:xfrm>
            <a:off x="6050312" y="45380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66" name="Text Box 115"/>
          <p:cNvSpPr txBox="1">
            <a:spLocks noChangeArrowheads="1"/>
          </p:cNvSpPr>
          <p:nvPr/>
        </p:nvSpPr>
        <p:spPr bwMode="auto">
          <a:xfrm>
            <a:off x="6055074" y="43221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67" name="Rectangle 116"/>
          <p:cNvSpPr>
            <a:spLocks noChangeArrowheads="1"/>
          </p:cNvSpPr>
          <p:nvPr/>
        </p:nvSpPr>
        <p:spPr bwMode="auto">
          <a:xfrm>
            <a:off x="5970937" y="38497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8" name="Rectangle 117"/>
          <p:cNvSpPr>
            <a:spLocks noChangeArrowheads="1"/>
          </p:cNvSpPr>
          <p:nvPr/>
        </p:nvSpPr>
        <p:spPr bwMode="auto">
          <a:xfrm>
            <a:off x="5970937" y="4065645"/>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9" name="Text Box 118"/>
          <p:cNvSpPr txBox="1">
            <a:spLocks noChangeArrowheads="1"/>
          </p:cNvSpPr>
          <p:nvPr/>
        </p:nvSpPr>
        <p:spPr bwMode="auto">
          <a:xfrm>
            <a:off x="6047137" y="4106295"/>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70" name="Text Box 119"/>
          <p:cNvSpPr txBox="1">
            <a:spLocks noChangeArrowheads="1"/>
          </p:cNvSpPr>
          <p:nvPr/>
        </p:nvSpPr>
        <p:spPr bwMode="auto">
          <a:xfrm>
            <a:off x="6051899" y="3890395"/>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71" name="Rectangle 88"/>
          <p:cNvSpPr>
            <a:spLocks noChangeArrowheads="1"/>
          </p:cNvSpPr>
          <p:nvPr/>
        </p:nvSpPr>
        <p:spPr bwMode="auto">
          <a:xfrm>
            <a:off x="5758268" y="32868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72" name="Rectangle 89"/>
          <p:cNvSpPr>
            <a:spLocks noChangeArrowheads="1"/>
          </p:cNvSpPr>
          <p:nvPr/>
        </p:nvSpPr>
        <p:spPr bwMode="auto">
          <a:xfrm>
            <a:off x="5758268" y="35027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73" name="Text Box 90"/>
          <p:cNvSpPr txBox="1">
            <a:spLocks noChangeArrowheads="1"/>
          </p:cNvSpPr>
          <p:nvPr/>
        </p:nvSpPr>
        <p:spPr bwMode="auto">
          <a:xfrm>
            <a:off x="5834468" y="35510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74" name="Text Box 91"/>
          <p:cNvSpPr txBox="1">
            <a:spLocks noChangeArrowheads="1"/>
          </p:cNvSpPr>
          <p:nvPr/>
        </p:nvSpPr>
        <p:spPr bwMode="auto">
          <a:xfrm>
            <a:off x="5839230" y="33351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75" name="Rectangle 92"/>
          <p:cNvSpPr>
            <a:spLocks noChangeArrowheads="1"/>
          </p:cNvSpPr>
          <p:nvPr/>
        </p:nvSpPr>
        <p:spPr bwMode="auto">
          <a:xfrm>
            <a:off x="5755093" y="28550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76" name="Rectangle 93"/>
          <p:cNvSpPr>
            <a:spLocks noChangeArrowheads="1"/>
          </p:cNvSpPr>
          <p:nvPr/>
        </p:nvSpPr>
        <p:spPr bwMode="auto">
          <a:xfrm>
            <a:off x="5755093" y="30709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77" name="Text Box 94"/>
          <p:cNvSpPr txBox="1">
            <a:spLocks noChangeArrowheads="1"/>
          </p:cNvSpPr>
          <p:nvPr/>
        </p:nvSpPr>
        <p:spPr bwMode="auto">
          <a:xfrm>
            <a:off x="5831293" y="31192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78" name="Text Box 95"/>
          <p:cNvSpPr txBox="1">
            <a:spLocks noChangeArrowheads="1"/>
          </p:cNvSpPr>
          <p:nvPr/>
        </p:nvSpPr>
        <p:spPr bwMode="auto">
          <a:xfrm>
            <a:off x="5836055" y="29033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79" name="Rectangle 96"/>
          <p:cNvSpPr>
            <a:spLocks noChangeArrowheads="1"/>
          </p:cNvSpPr>
          <p:nvPr/>
        </p:nvSpPr>
        <p:spPr bwMode="auto">
          <a:xfrm>
            <a:off x="5542368" y="32868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80" name="Rectangle 97"/>
          <p:cNvSpPr>
            <a:spLocks noChangeArrowheads="1"/>
          </p:cNvSpPr>
          <p:nvPr/>
        </p:nvSpPr>
        <p:spPr bwMode="auto">
          <a:xfrm>
            <a:off x="5542368" y="35027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81" name="Text Box 98"/>
          <p:cNvSpPr txBox="1">
            <a:spLocks noChangeArrowheads="1"/>
          </p:cNvSpPr>
          <p:nvPr/>
        </p:nvSpPr>
        <p:spPr bwMode="auto">
          <a:xfrm>
            <a:off x="5618568" y="35510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82" name="Text Box 99"/>
          <p:cNvSpPr txBox="1">
            <a:spLocks noChangeArrowheads="1"/>
          </p:cNvSpPr>
          <p:nvPr/>
        </p:nvSpPr>
        <p:spPr bwMode="auto">
          <a:xfrm>
            <a:off x="5623330" y="33351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83" name="Rectangle 100"/>
          <p:cNvSpPr>
            <a:spLocks noChangeArrowheads="1"/>
          </p:cNvSpPr>
          <p:nvPr/>
        </p:nvSpPr>
        <p:spPr bwMode="auto">
          <a:xfrm>
            <a:off x="5539193" y="28550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84" name="Rectangle 101"/>
          <p:cNvSpPr>
            <a:spLocks noChangeArrowheads="1"/>
          </p:cNvSpPr>
          <p:nvPr/>
        </p:nvSpPr>
        <p:spPr bwMode="auto">
          <a:xfrm>
            <a:off x="5539193" y="30709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85" name="Text Box 102"/>
          <p:cNvSpPr txBox="1">
            <a:spLocks noChangeArrowheads="1"/>
          </p:cNvSpPr>
          <p:nvPr/>
        </p:nvSpPr>
        <p:spPr bwMode="auto">
          <a:xfrm>
            <a:off x="5615393" y="31192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86" name="Text Box 103"/>
          <p:cNvSpPr txBox="1">
            <a:spLocks noChangeArrowheads="1"/>
          </p:cNvSpPr>
          <p:nvPr/>
        </p:nvSpPr>
        <p:spPr bwMode="auto">
          <a:xfrm>
            <a:off x="5620155" y="29033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dirty="0">
                <a:solidFill>
                  <a:srgbClr val="000000"/>
                </a:solidFill>
              </a:rPr>
              <a:t>G</a:t>
            </a:r>
          </a:p>
        </p:txBody>
      </p:sp>
      <p:sp>
        <p:nvSpPr>
          <p:cNvPr id="87" name="Rectangle 104"/>
          <p:cNvSpPr>
            <a:spLocks noChangeArrowheads="1"/>
          </p:cNvSpPr>
          <p:nvPr/>
        </p:nvSpPr>
        <p:spPr bwMode="auto">
          <a:xfrm>
            <a:off x="5974168" y="32868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88" name="Rectangle 105"/>
          <p:cNvSpPr>
            <a:spLocks noChangeArrowheads="1"/>
          </p:cNvSpPr>
          <p:nvPr/>
        </p:nvSpPr>
        <p:spPr bwMode="auto">
          <a:xfrm>
            <a:off x="5974168" y="35027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89" name="Text Box 106"/>
          <p:cNvSpPr txBox="1">
            <a:spLocks noChangeArrowheads="1"/>
          </p:cNvSpPr>
          <p:nvPr/>
        </p:nvSpPr>
        <p:spPr bwMode="auto">
          <a:xfrm>
            <a:off x="6050368" y="35510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90" name="Text Box 107"/>
          <p:cNvSpPr txBox="1">
            <a:spLocks noChangeArrowheads="1"/>
          </p:cNvSpPr>
          <p:nvPr/>
        </p:nvSpPr>
        <p:spPr bwMode="auto">
          <a:xfrm>
            <a:off x="6055130" y="33351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91" name="Rectangle 108"/>
          <p:cNvSpPr>
            <a:spLocks noChangeArrowheads="1"/>
          </p:cNvSpPr>
          <p:nvPr/>
        </p:nvSpPr>
        <p:spPr bwMode="auto">
          <a:xfrm>
            <a:off x="5970993" y="28550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92" name="Rectangle 109"/>
          <p:cNvSpPr>
            <a:spLocks noChangeArrowheads="1"/>
          </p:cNvSpPr>
          <p:nvPr/>
        </p:nvSpPr>
        <p:spPr bwMode="auto">
          <a:xfrm>
            <a:off x="5970993" y="30709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93" name="Text Box 110"/>
          <p:cNvSpPr txBox="1">
            <a:spLocks noChangeArrowheads="1"/>
          </p:cNvSpPr>
          <p:nvPr/>
        </p:nvSpPr>
        <p:spPr bwMode="auto">
          <a:xfrm>
            <a:off x="6047193" y="31192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94" name="Text Box 111"/>
          <p:cNvSpPr txBox="1">
            <a:spLocks noChangeArrowheads="1"/>
          </p:cNvSpPr>
          <p:nvPr/>
        </p:nvSpPr>
        <p:spPr bwMode="auto">
          <a:xfrm>
            <a:off x="6051955" y="29033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95" name="Rectangle 112"/>
          <p:cNvSpPr>
            <a:spLocks noChangeArrowheads="1"/>
          </p:cNvSpPr>
          <p:nvPr/>
        </p:nvSpPr>
        <p:spPr bwMode="auto">
          <a:xfrm>
            <a:off x="6190068" y="32868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96" name="Rectangle 113"/>
          <p:cNvSpPr>
            <a:spLocks noChangeArrowheads="1"/>
          </p:cNvSpPr>
          <p:nvPr/>
        </p:nvSpPr>
        <p:spPr bwMode="auto">
          <a:xfrm>
            <a:off x="6190068" y="35027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97" name="Text Box 114"/>
          <p:cNvSpPr txBox="1">
            <a:spLocks noChangeArrowheads="1"/>
          </p:cNvSpPr>
          <p:nvPr/>
        </p:nvSpPr>
        <p:spPr bwMode="auto">
          <a:xfrm>
            <a:off x="6266268" y="35510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98" name="Text Box 115"/>
          <p:cNvSpPr txBox="1">
            <a:spLocks noChangeArrowheads="1"/>
          </p:cNvSpPr>
          <p:nvPr/>
        </p:nvSpPr>
        <p:spPr bwMode="auto">
          <a:xfrm>
            <a:off x="6271030" y="33351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99" name="Rectangle 116"/>
          <p:cNvSpPr>
            <a:spLocks noChangeArrowheads="1"/>
          </p:cNvSpPr>
          <p:nvPr/>
        </p:nvSpPr>
        <p:spPr bwMode="auto">
          <a:xfrm>
            <a:off x="6186893" y="28550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100" name="Rectangle 117"/>
          <p:cNvSpPr>
            <a:spLocks noChangeArrowheads="1"/>
          </p:cNvSpPr>
          <p:nvPr/>
        </p:nvSpPr>
        <p:spPr bwMode="auto">
          <a:xfrm>
            <a:off x="6186893" y="3070906"/>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101" name="Text Box 118"/>
          <p:cNvSpPr txBox="1">
            <a:spLocks noChangeArrowheads="1"/>
          </p:cNvSpPr>
          <p:nvPr/>
        </p:nvSpPr>
        <p:spPr bwMode="auto">
          <a:xfrm>
            <a:off x="6263093" y="3119253"/>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102" name="Text Box 119"/>
          <p:cNvSpPr txBox="1">
            <a:spLocks noChangeArrowheads="1"/>
          </p:cNvSpPr>
          <p:nvPr/>
        </p:nvSpPr>
        <p:spPr bwMode="auto">
          <a:xfrm>
            <a:off x="6267855" y="2903353"/>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103" name="Rectangle 112"/>
          <p:cNvSpPr>
            <a:spLocks noChangeArrowheads="1"/>
          </p:cNvSpPr>
          <p:nvPr/>
        </p:nvSpPr>
        <p:spPr bwMode="auto">
          <a:xfrm>
            <a:off x="6185781" y="4281539"/>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4" name="Rectangle 113"/>
          <p:cNvSpPr>
            <a:spLocks noChangeArrowheads="1"/>
          </p:cNvSpPr>
          <p:nvPr/>
        </p:nvSpPr>
        <p:spPr bwMode="auto">
          <a:xfrm>
            <a:off x="6185781" y="4497439"/>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5" name="Text Box 114"/>
          <p:cNvSpPr txBox="1">
            <a:spLocks noChangeArrowheads="1"/>
          </p:cNvSpPr>
          <p:nvPr/>
        </p:nvSpPr>
        <p:spPr bwMode="auto">
          <a:xfrm>
            <a:off x="6261981" y="4538089"/>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106" name="Text Box 115"/>
          <p:cNvSpPr txBox="1">
            <a:spLocks noChangeArrowheads="1"/>
          </p:cNvSpPr>
          <p:nvPr/>
        </p:nvSpPr>
        <p:spPr bwMode="auto">
          <a:xfrm>
            <a:off x="6266743" y="4322189"/>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107" name="Rectangle 116"/>
          <p:cNvSpPr>
            <a:spLocks noChangeArrowheads="1"/>
          </p:cNvSpPr>
          <p:nvPr/>
        </p:nvSpPr>
        <p:spPr bwMode="auto">
          <a:xfrm>
            <a:off x="6182606" y="3849739"/>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8" name="Rectangle 117"/>
          <p:cNvSpPr>
            <a:spLocks noChangeArrowheads="1"/>
          </p:cNvSpPr>
          <p:nvPr/>
        </p:nvSpPr>
        <p:spPr bwMode="auto">
          <a:xfrm>
            <a:off x="6182606" y="4065639"/>
            <a:ext cx="220662" cy="215900"/>
          </a:xfrm>
          <a:prstGeom prst="rect">
            <a:avLst/>
          </a:prstGeom>
          <a:solidFill>
            <a:srgbClr val="3366FF"/>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9" name="Text Box 118"/>
          <p:cNvSpPr txBox="1">
            <a:spLocks noChangeArrowheads="1"/>
          </p:cNvSpPr>
          <p:nvPr/>
        </p:nvSpPr>
        <p:spPr bwMode="auto">
          <a:xfrm>
            <a:off x="6258806" y="4106289"/>
            <a:ext cx="71437"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110" name="Text Box 119"/>
          <p:cNvSpPr txBox="1">
            <a:spLocks noChangeArrowheads="1"/>
          </p:cNvSpPr>
          <p:nvPr/>
        </p:nvSpPr>
        <p:spPr bwMode="auto">
          <a:xfrm>
            <a:off x="6263568" y="3890389"/>
            <a:ext cx="71438" cy="122237"/>
          </a:xfrm>
          <a:prstGeom prst="rect">
            <a:avLst/>
          </a:prstGeom>
          <a:solidFill>
            <a:srgbClr val="3366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B</a:t>
            </a:r>
          </a:p>
        </p:txBody>
      </p:sp>
      <p:sp>
        <p:nvSpPr>
          <p:cNvPr id="111" name="Rectangle 96"/>
          <p:cNvSpPr>
            <a:spLocks noChangeArrowheads="1"/>
          </p:cNvSpPr>
          <p:nvPr/>
        </p:nvSpPr>
        <p:spPr bwMode="auto">
          <a:xfrm>
            <a:off x="5330687" y="3286800"/>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112" name="Rectangle 97"/>
          <p:cNvSpPr>
            <a:spLocks noChangeArrowheads="1"/>
          </p:cNvSpPr>
          <p:nvPr/>
        </p:nvSpPr>
        <p:spPr bwMode="auto">
          <a:xfrm>
            <a:off x="5330687" y="3502700"/>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113" name="Text Box 98"/>
          <p:cNvSpPr txBox="1">
            <a:spLocks noChangeArrowheads="1"/>
          </p:cNvSpPr>
          <p:nvPr/>
        </p:nvSpPr>
        <p:spPr bwMode="auto">
          <a:xfrm>
            <a:off x="5406887" y="3551047"/>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114" name="Text Box 99"/>
          <p:cNvSpPr txBox="1">
            <a:spLocks noChangeArrowheads="1"/>
          </p:cNvSpPr>
          <p:nvPr/>
        </p:nvSpPr>
        <p:spPr bwMode="auto">
          <a:xfrm>
            <a:off x="5411649" y="3335147"/>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115" name="Rectangle 100"/>
          <p:cNvSpPr>
            <a:spLocks noChangeArrowheads="1"/>
          </p:cNvSpPr>
          <p:nvPr/>
        </p:nvSpPr>
        <p:spPr bwMode="auto">
          <a:xfrm>
            <a:off x="5327512" y="2855000"/>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116" name="Rectangle 101"/>
          <p:cNvSpPr>
            <a:spLocks noChangeArrowheads="1"/>
          </p:cNvSpPr>
          <p:nvPr/>
        </p:nvSpPr>
        <p:spPr bwMode="auto">
          <a:xfrm>
            <a:off x="5327512" y="3070900"/>
            <a:ext cx="220662" cy="215900"/>
          </a:xfrm>
          <a:prstGeom prst="rect">
            <a:avLst/>
          </a:prstGeom>
          <a:solidFill>
            <a:srgbClr val="00FF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solidFill>
                <a:srgbClr val="000000"/>
              </a:solidFill>
            </a:endParaRPr>
          </a:p>
        </p:txBody>
      </p:sp>
      <p:sp>
        <p:nvSpPr>
          <p:cNvPr id="117" name="Text Box 102"/>
          <p:cNvSpPr txBox="1">
            <a:spLocks noChangeArrowheads="1"/>
          </p:cNvSpPr>
          <p:nvPr/>
        </p:nvSpPr>
        <p:spPr bwMode="auto">
          <a:xfrm>
            <a:off x="5403712" y="3119247"/>
            <a:ext cx="71437"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G</a:t>
            </a:r>
          </a:p>
        </p:txBody>
      </p:sp>
      <p:sp>
        <p:nvSpPr>
          <p:cNvPr id="118" name="Text Box 103"/>
          <p:cNvSpPr txBox="1">
            <a:spLocks noChangeArrowheads="1"/>
          </p:cNvSpPr>
          <p:nvPr/>
        </p:nvSpPr>
        <p:spPr bwMode="auto">
          <a:xfrm>
            <a:off x="5408474" y="2903347"/>
            <a:ext cx="71438" cy="122237"/>
          </a:xfrm>
          <a:prstGeom prst="rect">
            <a:avLst/>
          </a:prstGeom>
          <a:solidFill>
            <a:srgbClr val="00FF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dirty="0">
                <a:solidFill>
                  <a:srgbClr val="000000"/>
                </a:solidFill>
              </a:rPr>
              <a:t>G</a:t>
            </a:r>
          </a:p>
        </p:txBody>
      </p:sp>
      <p:sp>
        <p:nvSpPr>
          <p:cNvPr id="119" name="Rectangle 101"/>
          <p:cNvSpPr>
            <a:spLocks noChangeArrowheads="1"/>
          </p:cNvSpPr>
          <p:nvPr/>
        </p:nvSpPr>
        <p:spPr bwMode="auto">
          <a:xfrm>
            <a:off x="5325395" y="2314212"/>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0" name="Rectangle 102"/>
          <p:cNvSpPr>
            <a:spLocks noChangeArrowheads="1"/>
          </p:cNvSpPr>
          <p:nvPr/>
        </p:nvSpPr>
        <p:spPr bwMode="auto">
          <a:xfrm>
            <a:off x="5325395" y="2530112"/>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1" name="Text Box 103"/>
          <p:cNvSpPr txBox="1">
            <a:spLocks noChangeArrowheads="1"/>
          </p:cNvSpPr>
          <p:nvPr/>
        </p:nvSpPr>
        <p:spPr bwMode="auto">
          <a:xfrm>
            <a:off x="5401595" y="2570762"/>
            <a:ext cx="71437"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22" name="Text Box 104"/>
          <p:cNvSpPr txBox="1">
            <a:spLocks noChangeArrowheads="1"/>
          </p:cNvSpPr>
          <p:nvPr/>
        </p:nvSpPr>
        <p:spPr bwMode="auto">
          <a:xfrm>
            <a:off x="5406357" y="2354862"/>
            <a:ext cx="71438"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23" name="Rectangle 105"/>
          <p:cNvSpPr>
            <a:spLocks noChangeArrowheads="1"/>
          </p:cNvSpPr>
          <p:nvPr/>
        </p:nvSpPr>
        <p:spPr bwMode="auto">
          <a:xfrm>
            <a:off x="5322220" y="1882412"/>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4" name="Rectangle 106"/>
          <p:cNvSpPr>
            <a:spLocks noChangeArrowheads="1"/>
          </p:cNvSpPr>
          <p:nvPr/>
        </p:nvSpPr>
        <p:spPr bwMode="auto">
          <a:xfrm>
            <a:off x="5322220" y="2098312"/>
            <a:ext cx="220662" cy="215900"/>
          </a:xfrm>
          <a:prstGeom prst="rect">
            <a:avLst/>
          </a:prstGeom>
          <a:solidFill>
            <a:srgbClr val="FF0000"/>
          </a:solidFill>
          <a:ln w="222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5" name="Text Box 107"/>
          <p:cNvSpPr txBox="1">
            <a:spLocks noChangeArrowheads="1"/>
          </p:cNvSpPr>
          <p:nvPr/>
        </p:nvSpPr>
        <p:spPr bwMode="auto">
          <a:xfrm>
            <a:off x="5398420" y="2138962"/>
            <a:ext cx="71437"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26" name="Text Box 108"/>
          <p:cNvSpPr txBox="1">
            <a:spLocks noChangeArrowheads="1"/>
          </p:cNvSpPr>
          <p:nvPr/>
        </p:nvSpPr>
        <p:spPr bwMode="auto">
          <a:xfrm>
            <a:off x="5403182" y="1923062"/>
            <a:ext cx="71438" cy="122237"/>
          </a:xfrm>
          <a:prstGeom prst="rect">
            <a:avLst/>
          </a:prstGeom>
          <a:solidFill>
            <a:srgbClr val="FF0000"/>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spcBef>
                <a:spcPct val="50000"/>
              </a:spcBef>
            </a:pPr>
            <a:r>
              <a:rPr lang="fr-FR" sz="800" b="1">
                <a:solidFill>
                  <a:srgbClr val="000000"/>
                </a:solidFill>
              </a:rPr>
              <a:t>R</a:t>
            </a:r>
          </a:p>
        </p:txBody>
      </p:sp>
      <p:sp>
        <p:nvSpPr>
          <p:cNvPr id="127" name="Text Box 24"/>
          <p:cNvSpPr txBox="1">
            <a:spLocks noChangeArrowheads="1"/>
          </p:cNvSpPr>
          <p:nvPr/>
        </p:nvSpPr>
        <p:spPr bwMode="auto">
          <a:xfrm>
            <a:off x="7304869" y="2391599"/>
            <a:ext cx="1511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spcBef>
                <a:spcPct val="50000"/>
              </a:spcBef>
              <a:buClr>
                <a:srgbClr val="FF0000"/>
              </a:buClr>
              <a:buFont typeface="Wingdings" charset="0"/>
              <a:buNone/>
            </a:pPr>
            <a:r>
              <a:rPr lang="fr-FR" sz="1600" b="1" dirty="0" smtClean="0"/>
              <a:t>SORTIE RVB</a:t>
            </a:r>
            <a:endParaRPr lang="fr-FR" sz="1600" b="1" dirty="0"/>
          </a:p>
        </p:txBody>
      </p:sp>
      <p:sp>
        <p:nvSpPr>
          <p:cNvPr id="128" name="Line 20"/>
          <p:cNvSpPr>
            <a:spLocks noChangeShapeType="1"/>
          </p:cNvSpPr>
          <p:nvPr/>
        </p:nvSpPr>
        <p:spPr bwMode="auto">
          <a:xfrm flipV="1">
            <a:off x="6507706" y="3286800"/>
            <a:ext cx="725147" cy="6"/>
          </a:xfrm>
          <a:prstGeom prst="line">
            <a:avLst/>
          </a:prstGeom>
          <a:noFill/>
          <a:ln w="76200" cmpd="sng">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fr-FR" sz="1400" dirty="0"/>
          </a:p>
        </p:txBody>
      </p:sp>
      <p:sp>
        <p:nvSpPr>
          <p:cNvPr id="129" name="Text Box 14"/>
          <p:cNvSpPr txBox="1">
            <a:spLocks noChangeArrowheads="1"/>
          </p:cNvSpPr>
          <p:nvPr/>
        </p:nvSpPr>
        <p:spPr bwMode="auto">
          <a:xfrm>
            <a:off x="2870200" y="2995428"/>
            <a:ext cx="1430867" cy="558602"/>
          </a:xfrm>
          <a:prstGeom prst="rect">
            <a:avLst/>
          </a:prstGeom>
          <a:solidFill>
            <a:schemeClr val="bg1"/>
          </a:solidFill>
          <a:ln w="19050">
            <a:solidFill>
              <a:schemeClr val="tx1"/>
            </a:solidFill>
            <a:miter lim="800000"/>
            <a:headEnd/>
            <a:tailEnd/>
          </a:ln>
          <a:effectLst>
            <a:outerShdw blurRad="50800" dist="38100" algn="l" rotWithShape="0">
              <a:prstClr val="black">
                <a:alpha val="40000"/>
              </a:prstClr>
            </a:outerShdw>
          </a:effectLst>
        </p:spPr>
        <p:txBody>
          <a:bodyPr wrap="square" lIns="126000" tIns="82800" rIns="126000" bIns="165600">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r>
              <a:rPr lang="fr-FR" sz="2000" b="1" dirty="0" err="1" smtClean="0">
                <a:solidFill>
                  <a:srgbClr val="800000"/>
                </a:solidFill>
              </a:rPr>
              <a:t>DeBayer</a:t>
            </a:r>
            <a:endParaRPr lang="fr-FR" sz="2000" b="1" dirty="0" smtClean="0">
              <a:solidFill>
                <a:srgbClr val="800000"/>
              </a:solidFill>
            </a:endParaRPr>
          </a:p>
        </p:txBody>
      </p:sp>
      <p:sp>
        <p:nvSpPr>
          <p:cNvPr id="130" name="Rectangle 129"/>
          <p:cNvSpPr/>
          <p:nvPr/>
        </p:nvSpPr>
        <p:spPr>
          <a:xfrm>
            <a:off x="7492721" y="2855007"/>
            <a:ext cx="291137" cy="863594"/>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1" name="Rectangle 130"/>
          <p:cNvSpPr/>
          <p:nvPr/>
        </p:nvSpPr>
        <p:spPr>
          <a:xfrm>
            <a:off x="7918510" y="2871379"/>
            <a:ext cx="291137" cy="847221"/>
          </a:xfrm>
          <a:prstGeom prst="rect">
            <a:avLst/>
          </a:prstGeom>
          <a:solidFill>
            <a:srgbClr val="08FF1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2" name="Rectangle 131"/>
          <p:cNvSpPr/>
          <p:nvPr/>
        </p:nvSpPr>
        <p:spPr>
          <a:xfrm>
            <a:off x="8352379" y="2883299"/>
            <a:ext cx="291137" cy="835301"/>
          </a:xfrm>
          <a:prstGeom prst="rect">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3" name="Connecteur droit avec flèche 132"/>
          <p:cNvCxnSpPr/>
          <p:nvPr/>
        </p:nvCxnSpPr>
        <p:spPr>
          <a:xfrm>
            <a:off x="3671420" y="2691418"/>
            <a:ext cx="0" cy="322335"/>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4" name="Text Box 102"/>
          <p:cNvSpPr txBox="1">
            <a:spLocks noChangeArrowheads="1"/>
          </p:cNvSpPr>
          <p:nvPr/>
        </p:nvSpPr>
        <p:spPr bwMode="auto">
          <a:xfrm>
            <a:off x="5015724" y="1249989"/>
            <a:ext cx="1710400" cy="509883"/>
          </a:xfrm>
          <a:prstGeom prst="rect">
            <a:avLst/>
          </a:prstGeom>
          <a:noFill/>
          <a:ln w="25400">
            <a:noFill/>
            <a:miter lim="800000"/>
            <a:headEnd/>
            <a:tailEnd/>
          </a:ln>
          <a:effectLst/>
          <a:extLst/>
        </p:spPr>
        <p:txBody>
          <a:bodyPr wrap="square" lIns="0" tIns="0" rIns="0" bIns="0">
            <a:spAutoFit/>
          </a:bodyPr>
          <a:lstStyle/>
          <a:p>
            <a:pPr algn="ctr">
              <a:lnSpc>
                <a:spcPct val="120000"/>
              </a:lnSpc>
            </a:pPr>
            <a:r>
              <a:rPr lang="fr-FR" sz="1400" b="1" dirty="0">
                <a:solidFill>
                  <a:srgbClr val="000000"/>
                </a:solidFill>
                <a:latin typeface="Arial"/>
                <a:cs typeface="Arial"/>
              </a:rPr>
              <a:t>Pixels </a:t>
            </a:r>
            <a:r>
              <a:rPr lang="fr-FR" sz="1400" b="1" dirty="0" smtClean="0">
                <a:solidFill>
                  <a:srgbClr val="000000"/>
                </a:solidFill>
                <a:latin typeface="Arial"/>
                <a:cs typeface="Arial"/>
              </a:rPr>
              <a:t>générés par interpolation</a:t>
            </a:r>
            <a:endParaRPr lang="fr-FR" sz="1400" dirty="0">
              <a:solidFill>
                <a:srgbClr val="000000"/>
              </a:solidFill>
              <a:latin typeface="Arial"/>
              <a:cs typeface="Arial"/>
            </a:endParaRPr>
          </a:p>
        </p:txBody>
      </p:sp>
      <p:sp>
        <p:nvSpPr>
          <p:cNvPr id="135" name="Ellipse 134"/>
          <p:cNvSpPr/>
          <p:nvPr/>
        </p:nvSpPr>
        <p:spPr>
          <a:xfrm>
            <a:off x="3028462" y="1759873"/>
            <a:ext cx="1272605" cy="964734"/>
          </a:xfrm>
          <a:prstGeom prst="ellipse">
            <a:avLst/>
          </a:prstGeom>
          <a:solidFill>
            <a:schemeClr val="bg1"/>
          </a:solidFill>
          <a:ln w="19050" cmpd="sng">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136" name="Text Box 102"/>
          <p:cNvSpPr txBox="1">
            <a:spLocks noChangeArrowheads="1"/>
          </p:cNvSpPr>
          <p:nvPr/>
        </p:nvSpPr>
        <p:spPr bwMode="auto">
          <a:xfrm>
            <a:off x="3183141" y="1940748"/>
            <a:ext cx="1001712" cy="800219"/>
          </a:xfrm>
          <a:prstGeom prst="rect">
            <a:avLst/>
          </a:prstGeom>
          <a:noFill/>
          <a:ln w="25400">
            <a:noFill/>
            <a:miter lim="800000"/>
            <a:headEnd/>
            <a:tailEnd/>
          </a:ln>
        </p:spPr>
        <p:txBody>
          <a:bodyPr lIns="0" tIns="0" rIns="0" bIns="0">
            <a:spAutoFit/>
          </a:bodyPr>
          <a:lstStyle/>
          <a:p>
            <a:pPr algn="ctr"/>
            <a:r>
              <a:rPr lang="fr-FR" sz="1300" b="1" dirty="0" smtClean="0">
                <a:solidFill>
                  <a:srgbClr val="000000"/>
                </a:solidFill>
                <a:latin typeface="Calibri" pitchFamily="34" charset="0"/>
              </a:rPr>
              <a:t>Procédé algorithmique customisé</a:t>
            </a:r>
            <a:endParaRPr lang="fr-FR" sz="1300" b="1" dirty="0">
              <a:solidFill>
                <a:srgbClr val="000000"/>
              </a:solidFill>
              <a:latin typeface="Calibri" pitchFamily="34" charset="0"/>
            </a:endParaRPr>
          </a:p>
          <a:p>
            <a:pPr algn="ctr"/>
            <a:endParaRPr lang="fr-FR" sz="1300" b="1" dirty="0">
              <a:solidFill>
                <a:srgbClr val="000000"/>
              </a:solidFill>
              <a:latin typeface="Calibri" pitchFamily="34" charset="0"/>
            </a:endParaRPr>
          </a:p>
        </p:txBody>
      </p:sp>
      <p:pic>
        <p:nvPicPr>
          <p:cNvPr id="137" name="Image 136" descr="Capture d’écran 2012-11-09 à 11.05.3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00" y="2903347"/>
            <a:ext cx="1329267" cy="798987"/>
          </a:xfrm>
          <a:prstGeom prst="rect">
            <a:avLst/>
          </a:prstGeom>
        </p:spPr>
      </p:pic>
      <p:sp>
        <p:nvSpPr>
          <p:cNvPr id="139" name="Rectangle 2"/>
          <p:cNvSpPr>
            <a:spLocks noChangeArrowheads="1"/>
          </p:cNvSpPr>
          <p:nvPr/>
        </p:nvSpPr>
        <p:spPr bwMode="auto">
          <a:xfrm>
            <a:off x="7371296" y="1301075"/>
            <a:ext cx="1355972" cy="953921"/>
          </a:xfrm>
          <a:prstGeom prst="rect">
            <a:avLst/>
          </a:prstGeom>
          <a:solidFill>
            <a:srgbClr val="FFFFCC"/>
          </a:solidFill>
          <a:ln w="12700" cmpd="sng">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98" tIns="45249" rIns="90498" bIns="45249" anchor="ctr"/>
          <a:lstStyle/>
          <a:p>
            <a:endParaRPr lang="fr-FR"/>
          </a:p>
        </p:txBody>
      </p:sp>
      <p:pic>
        <p:nvPicPr>
          <p:cNvPr id="140"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7320" y="1401479"/>
            <a:ext cx="1150795" cy="76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1" name="ZoneTexte 140"/>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PROCESSUS DE DEBAYERISATION</a:t>
            </a:r>
            <a:endParaRPr lang="fr-FR" sz="2400" dirty="0">
              <a:latin typeface="Arial"/>
              <a:cs typeface="Arial"/>
            </a:endParaRPr>
          </a:p>
        </p:txBody>
      </p:sp>
      <p:cxnSp>
        <p:nvCxnSpPr>
          <p:cNvPr id="145" name="Connecteur droit 144"/>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 name="Text Box 102"/>
          <p:cNvSpPr txBox="1">
            <a:spLocks noChangeArrowheads="1"/>
          </p:cNvSpPr>
          <p:nvPr/>
        </p:nvSpPr>
        <p:spPr bwMode="auto">
          <a:xfrm>
            <a:off x="93260" y="1639298"/>
            <a:ext cx="2219829" cy="1184940"/>
          </a:xfrm>
          <a:prstGeom prst="rect">
            <a:avLst/>
          </a:prstGeom>
          <a:noFill/>
          <a:ln w="25400">
            <a:noFill/>
            <a:miter lim="800000"/>
            <a:headEnd/>
            <a:tailEnd/>
          </a:ln>
          <a:effectLst/>
          <a:extLst/>
        </p:spPr>
        <p:txBody>
          <a:bodyPr wrap="square" lIns="0" tIns="0" rIns="0" bIns="0">
            <a:spAutoFit/>
          </a:bodyPr>
          <a:lstStyle/>
          <a:p>
            <a:pPr algn="ctr"/>
            <a:r>
              <a:rPr lang="fr-FR" sz="2800" dirty="0" smtClean="0">
                <a:latin typeface="Arial"/>
                <a:cs typeface="Arial"/>
              </a:rPr>
              <a:t>Capteur</a:t>
            </a:r>
          </a:p>
          <a:p>
            <a:pPr algn="ctr"/>
            <a:endParaRPr lang="fr-FR" sz="2800" dirty="0" smtClean="0">
              <a:latin typeface="Arial"/>
              <a:cs typeface="Arial"/>
            </a:endParaRPr>
          </a:p>
          <a:p>
            <a:pPr lvl="1" algn="ctr">
              <a:lnSpc>
                <a:spcPct val="120000"/>
              </a:lnSpc>
            </a:pPr>
            <a:r>
              <a:rPr lang="fr-FR" dirty="0" smtClean="0">
                <a:latin typeface="Arial"/>
                <a:cs typeface="Arial"/>
              </a:rPr>
              <a:t>Matrice de Bayer</a:t>
            </a:r>
            <a:endParaRPr lang="fr-FR" dirty="0"/>
          </a:p>
        </p:txBody>
      </p:sp>
      <p:sp>
        <p:nvSpPr>
          <p:cNvPr id="143" name="ZoneTexte 142"/>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144" name="Text Box 14"/>
          <p:cNvSpPr txBox="1">
            <a:spLocks noChangeArrowheads="1"/>
          </p:cNvSpPr>
          <p:nvPr/>
        </p:nvSpPr>
        <p:spPr bwMode="auto">
          <a:xfrm>
            <a:off x="0" y="4766760"/>
            <a:ext cx="6855363" cy="435492"/>
          </a:xfrm>
          <a:prstGeom prst="rect">
            <a:avLst/>
          </a:prstGeom>
          <a:noFill/>
          <a:ln w="19050">
            <a:noFill/>
            <a:miter lim="800000"/>
            <a:headEnd/>
            <a:tailEnd/>
          </a:ln>
          <a:effectLst/>
        </p:spPr>
        <p:txBody>
          <a:bodyPr wrap="square" lIns="126000" tIns="82800" rIns="126000" bIns="165600">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r>
              <a:rPr lang="fr-FR" sz="1200" dirty="0" err="1" smtClean="0"/>
              <a:t>DeBayerisation</a:t>
            </a:r>
            <a:r>
              <a:rPr lang="fr-FR" sz="1200" dirty="0"/>
              <a:t> / </a:t>
            </a:r>
            <a:r>
              <a:rPr lang="fr-FR" sz="1200" dirty="0" err="1"/>
              <a:t>Demosaicing</a:t>
            </a:r>
            <a:r>
              <a:rPr lang="fr-FR" sz="1200" dirty="0"/>
              <a:t> </a:t>
            </a:r>
            <a:r>
              <a:rPr lang="fr-FR" sz="1200" dirty="0" smtClean="0"/>
              <a:t>signifient la même chose</a:t>
            </a:r>
            <a:endParaRPr lang="fr-FR" sz="1200" dirty="0"/>
          </a:p>
        </p:txBody>
      </p:sp>
    </p:spTree>
    <p:extLst>
      <p:ext uri="{BB962C8B-B14F-4D97-AF65-F5344CB8AC3E}">
        <p14:creationId xmlns:p14="http://schemas.microsoft.com/office/powerpoint/2010/main" val="1047355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6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6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6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7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7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5"/>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7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7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7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7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8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8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84"/>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85"/>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86"/>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87"/>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88"/>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89"/>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90"/>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91"/>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92"/>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93"/>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94"/>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95"/>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96"/>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97"/>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98"/>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99"/>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100"/>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01"/>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0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03"/>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104"/>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05"/>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106"/>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108"/>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09"/>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10"/>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111"/>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12"/>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13"/>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115"/>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116"/>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117"/>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118"/>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19"/>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120"/>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121"/>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122"/>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123"/>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124"/>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125"/>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126"/>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134"/>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128"/>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127"/>
                                        </p:tgtEl>
                                        <p:attrNameLst>
                                          <p:attrName>style.visibility</p:attrName>
                                        </p:attrNameLst>
                                      </p:cBhvr>
                                      <p:to>
                                        <p:strVal val="visible"/>
                                      </p:to>
                                    </p:set>
                                  </p:childTnLst>
                                </p:cTn>
                              </p:par>
                              <p:par>
                                <p:cTn id="279" presetID="1" presetClass="entr" presetSubtype="0" fill="hold" grpId="0" nodeType="withEffect">
                                  <p:stCondLst>
                                    <p:cond delay="0"/>
                                  </p:stCondLst>
                                  <p:childTnLst>
                                    <p:set>
                                      <p:cBhvr>
                                        <p:cTn id="280" dur="1" fill="hold">
                                          <p:stCondLst>
                                            <p:cond delay="0"/>
                                          </p:stCondLst>
                                        </p:cTn>
                                        <p:tgtEl>
                                          <p:spTgt spid="130"/>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131"/>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132"/>
                                        </p:tgtEl>
                                        <p:attrNameLst>
                                          <p:attrName>style.visibility</p:attrName>
                                        </p:attrNameLst>
                                      </p:cBhvr>
                                      <p:to>
                                        <p:strVal val="visible"/>
                                      </p:to>
                                    </p:set>
                                  </p:childTnLst>
                                </p:cTn>
                              </p:par>
                            </p:childTnLst>
                          </p:cTn>
                        </p:par>
                      </p:childTnLst>
                    </p:cTn>
                  </p:par>
                  <p:par>
                    <p:cTn id="285" fill="hold">
                      <p:stCondLst>
                        <p:cond delay="indefinite"/>
                      </p:stCondLst>
                      <p:childTnLst>
                        <p:par>
                          <p:cTn id="286" fill="hold">
                            <p:stCondLst>
                              <p:cond delay="0"/>
                            </p:stCondLst>
                            <p:childTnLst>
                              <p:par>
                                <p:cTn id="287" presetID="1" presetClass="entr" presetSubtype="0" fill="hold" nodeType="clickEffect">
                                  <p:stCondLst>
                                    <p:cond delay="0"/>
                                  </p:stCondLst>
                                  <p:childTnLst>
                                    <p:set>
                                      <p:cBhvr>
                                        <p:cTn id="288" dur="1" fill="hold">
                                          <p:stCondLst>
                                            <p:cond delay="0"/>
                                          </p:stCondLst>
                                        </p:cTn>
                                        <p:tgtEl>
                                          <p:spTgt spid="140"/>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139"/>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5"/>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grpId="0" nodeType="clickEffect">
                                  <p:stCondLst>
                                    <p:cond delay="0"/>
                                  </p:stCondLst>
                                  <p:childTnLst>
                                    <p:set>
                                      <p:cBhvr>
                                        <p:cTn id="298"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p:bldP spid="128" grpId="0" animBg="1"/>
      <p:bldP spid="129" grpId="0" animBg="1"/>
      <p:bldP spid="130" grpId="0" animBg="1"/>
      <p:bldP spid="131" grpId="0" animBg="1"/>
      <p:bldP spid="132" grpId="0" animBg="1"/>
      <p:bldP spid="134" grpId="0"/>
      <p:bldP spid="135" grpId="0" animBg="1"/>
      <p:bldP spid="136" grpId="0"/>
      <p:bldP spid="139" grpId="0" animBg="1"/>
      <p:bldP spid="150" grpId="0"/>
      <p:bldP spid="14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9" y="1095796"/>
            <a:ext cx="9168682" cy="3987800"/>
          </a:xfrm>
          <a:prstGeom prst="rect">
            <a:avLst/>
          </a:prstGeom>
          <a:solidFill>
            <a:srgbClr val="FFF8E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ext Box 102"/>
          <p:cNvSpPr txBox="1">
            <a:spLocks noChangeArrowheads="1"/>
          </p:cNvSpPr>
          <p:nvPr/>
        </p:nvSpPr>
        <p:spPr bwMode="auto">
          <a:xfrm>
            <a:off x="188347" y="3967018"/>
            <a:ext cx="2234839" cy="502702"/>
          </a:xfrm>
          <a:prstGeom prst="rect">
            <a:avLst/>
          </a:prstGeom>
          <a:noFill/>
          <a:ln w="25400">
            <a:noFill/>
            <a:miter lim="800000"/>
            <a:headEnd/>
            <a:tailEnd/>
          </a:ln>
          <a:effectLst/>
          <a:extLst/>
        </p:spPr>
        <p:txBody>
          <a:bodyPr wrap="square" lIns="0" tIns="0" rIns="0" bIns="0">
            <a:spAutoFit/>
          </a:bodyPr>
          <a:lstStyle/>
          <a:p>
            <a:pPr algn="ctr">
              <a:lnSpc>
                <a:spcPct val="120000"/>
              </a:lnSpc>
            </a:pPr>
            <a:r>
              <a:rPr lang="fr-FR" sz="2800" b="1" dirty="0" smtClean="0">
                <a:latin typeface="Arial"/>
                <a:cs typeface="Arial"/>
              </a:rPr>
              <a:t>x </a:t>
            </a:r>
            <a:r>
              <a:rPr lang="fr-FR" sz="2800" b="1" dirty="0" err="1" smtClean="0">
                <a:latin typeface="Arial"/>
                <a:cs typeface="Arial"/>
              </a:rPr>
              <a:t>Photosites</a:t>
            </a:r>
            <a:endParaRPr lang="fr-FR" sz="2800" b="1" dirty="0">
              <a:latin typeface="Arial"/>
              <a:cs typeface="Arial"/>
            </a:endParaRPr>
          </a:p>
        </p:txBody>
      </p:sp>
      <p:cxnSp>
        <p:nvCxnSpPr>
          <p:cNvPr id="145" name="Connecteur droit 144"/>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4" name="Image 143" descr="Capture d’écran 2012-11-09 à 11.05.3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00" y="2903347"/>
            <a:ext cx="1329267" cy="798987"/>
          </a:xfrm>
          <a:prstGeom prst="rect">
            <a:avLst/>
          </a:prstGeom>
        </p:spPr>
      </p:pic>
      <p:sp>
        <p:nvSpPr>
          <p:cNvPr id="148" name="Line 20"/>
          <p:cNvSpPr>
            <a:spLocks noChangeShapeType="1"/>
          </p:cNvSpPr>
          <p:nvPr/>
        </p:nvSpPr>
        <p:spPr bwMode="auto">
          <a:xfrm>
            <a:off x="2381453" y="3286806"/>
            <a:ext cx="4214080" cy="0"/>
          </a:xfrm>
          <a:prstGeom prst="line">
            <a:avLst/>
          </a:prstGeom>
          <a:noFill/>
          <a:ln w="76200" cmpd="sng">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fr-FR" sz="1400" dirty="0"/>
          </a:p>
        </p:txBody>
      </p:sp>
      <p:sp>
        <p:nvSpPr>
          <p:cNvPr id="149" name="Text Box 102"/>
          <p:cNvSpPr txBox="1">
            <a:spLocks noChangeArrowheads="1"/>
          </p:cNvSpPr>
          <p:nvPr/>
        </p:nvSpPr>
        <p:spPr bwMode="auto">
          <a:xfrm>
            <a:off x="7162800" y="3967018"/>
            <a:ext cx="1803400" cy="502702"/>
          </a:xfrm>
          <a:prstGeom prst="rect">
            <a:avLst/>
          </a:prstGeom>
          <a:noFill/>
          <a:ln w="25400">
            <a:noFill/>
            <a:miter lim="800000"/>
            <a:headEnd/>
            <a:tailEnd/>
          </a:ln>
          <a:effectLst/>
          <a:extLst/>
        </p:spPr>
        <p:txBody>
          <a:bodyPr wrap="square" lIns="0" tIns="0" rIns="0" bIns="0">
            <a:spAutoFit/>
          </a:bodyPr>
          <a:lstStyle/>
          <a:p>
            <a:pPr algn="ctr">
              <a:lnSpc>
                <a:spcPct val="120000"/>
              </a:lnSpc>
            </a:pPr>
            <a:r>
              <a:rPr lang="fr-FR" sz="2800" b="1" dirty="0" smtClean="0">
                <a:latin typeface="Arial"/>
                <a:cs typeface="Arial"/>
              </a:rPr>
              <a:t> y Pixels</a:t>
            </a:r>
            <a:endParaRPr lang="fr-FR" sz="2800" b="1" dirty="0">
              <a:latin typeface="Arial"/>
              <a:cs typeface="Arial"/>
            </a:endParaRPr>
          </a:p>
        </p:txBody>
      </p:sp>
      <p:sp>
        <p:nvSpPr>
          <p:cNvPr id="154" name="Text Box 102"/>
          <p:cNvSpPr txBox="1">
            <a:spLocks noChangeArrowheads="1"/>
          </p:cNvSpPr>
          <p:nvPr/>
        </p:nvSpPr>
        <p:spPr bwMode="auto">
          <a:xfrm>
            <a:off x="6924171" y="1648524"/>
            <a:ext cx="2219829" cy="430887"/>
          </a:xfrm>
          <a:prstGeom prst="rect">
            <a:avLst/>
          </a:prstGeom>
          <a:noFill/>
          <a:ln w="25400">
            <a:noFill/>
            <a:miter lim="800000"/>
            <a:headEnd/>
            <a:tailEnd/>
          </a:ln>
          <a:effectLst/>
          <a:extLst/>
        </p:spPr>
        <p:txBody>
          <a:bodyPr wrap="square" lIns="0" tIns="0" rIns="0" bIns="0">
            <a:spAutoFit/>
          </a:bodyPr>
          <a:lstStyle/>
          <a:p>
            <a:pPr algn="ctr"/>
            <a:r>
              <a:rPr lang="fr-FR" sz="2800" dirty="0" smtClean="0">
                <a:latin typeface="Arial"/>
                <a:cs typeface="Arial"/>
              </a:rPr>
              <a:t>Moniteur</a:t>
            </a:r>
          </a:p>
        </p:txBody>
      </p:sp>
      <p:sp>
        <p:nvSpPr>
          <p:cNvPr id="155" name="Rectangle 2"/>
          <p:cNvSpPr>
            <a:spLocks noChangeArrowheads="1"/>
          </p:cNvSpPr>
          <p:nvPr/>
        </p:nvSpPr>
        <p:spPr bwMode="auto">
          <a:xfrm>
            <a:off x="7371296" y="2748413"/>
            <a:ext cx="1355972" cy="953921"/>
          </a:xfrm>
          <a:prstGeom prst="rect">
            <a:avLst/>
          </a:prstGeom>
          <a:solidFill>
            <a:schemeClr val="tx1"/>
          </a:solidFill>
          <a:ln w="12700" cmpd="sng">
            <a:solidFill>
              <a:srgbClr val="000000"/>
            </a:solidFill>
            <a:miter lim="800000"/>
            <a:headEnd/>
            <a:tailEnd/>
          </a:ln>
          <a:effectLst/>
          <a:extLst/>
        </p:spPr>
        <p:txBody>
          <a:bodyPr wrap="none" lIns="90498" tIns="45249" rIns="90498" bIns="45249" anchor="ctr"/>
          <a:lstStyle/>
          <a:p>
            <a:endParaRPr lang="fr-FR"/>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6920" y="2855097"/>
            <a:ext cx="1350348" cy="760246"/>
          </a:xfrm>
          <a:prstGeom prst="rect">
            <a:avLst/>
          </a:prstGeom>
        </p:spPr>
      </p:pic>
      <p:sp>
        <p:nvSpPr>
          <p:cNvPr id="5" name="ZoneTexte 4"/>
          <p:cNvSpPr txBox="1"/>
          <p:nvPr/>
        </p:nvSpPr>
        <p:spPr>
          <a:xfrm>
            <a:off x="3048001" y="2521650"/>
            <a:ext cx="2556933" cy="20103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180000" tIns="140400" rIns="216000" bIns="280800" rtlCol="0">
            <a:spAutoFit/>
          </a:bodyPr>
          <a:lstStyle/>
          <a:p>
            <a:pPr algn="ctr">
              <a:lnSpc>
                <a:spcPct val="130000"/>
              </a:lnSpc>
            </a:pPr>
            <a:r>
              <a:rPr lang="fr-FR" sz="2000" dirty="0" smtClean="0">
                <a:latin typeface="Arial"/>
                <a:cs typeface="Arial"/>
              </a:rPr>
              <a:t>Il n’y a pas de pixels sur un capteur mais des </a:t>
            </a:r>
            <a:r>
              <a:rPr lang="fr-FR" sz="2000" dirty="0" err="1" smtClean="0">
                <a:latin typeface="Arial"/>
                <a:cs typeface="Arial"/>
              </a:rPr>
              <a:t>photosites</a:t>
            </a:r>
            <a:endParaRPr lang="fr-FR" sz="2000" dirty="0">
              <a:latin typeface="Arial"/>
              <a:cs typeface="Arial"/>
            </a:endParaRPr>
          </a:p>
        </p:txBody>
      </p:sp>
      <p:sp>
        <p:nvSpPr>
          <p:cNvPr id="15" name="ZoneTexte 14"/>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16" name="Text Box 102"/>
          <p:cNvSpPr txBox="1">
            <a:spLocks noChangeArrowheads="1"/>
          </p:cNvSpPr>
          <p:nvPr/>
        </p:nvSpPr>
        <p:spPr bwMode="auto">
          <a:xfrm>
            <a:off x="132336" y="1639298"/>
            <a:ext cx="2219829" cy="1184940"/>
          </a:xfrm>
          <a:prstGeom prst="rect">
            <a:avLst/>
          </a:prstGeom>
          <a:noFill/>
          <a:ln w="25400">
            <a:noFill/>
            <a:miter lim="800000"/>
            <a:headEnd/>
            <a:tailEnd/>
          </a:ln>
          <a:effectLst/>
          <a:extLst/>
        </p:spPr>
        <p:txBody>
          <a:bodyPr wrap="square" lIns="0" tIns="0" rIns="0" bIns="0">
            <a:spAutoFit/>
          </a:bodyPr>
          <a:lstStyle/>
          <a:p>
            <a:pPr algn="ctr"/>
            <a:r>
              <a:rPr lang="fr-FR" sz="2800" dirty="0" smtClean="0">
                <a:latin typeface="Arial"/>
                <a:cs typeface="Arial"/>
              </a:rPr>
              <a:t>Capteur</a:t>
            </a:r>
          </a:p>
          <a:p>
            <a:pPr algn="ctr"/>
            <a:endParaRPr lang="fr-FR" sz="2800" dirty="0" smtClean="0">
              <a:latin typeface="Arial"/>
              <a:cs typeface="Arial"/>
            </a:endParaRPr>
          </a:p>
          <a:p>
            <a:pPr marL="0" lvl="1" algn="ctr">
              <a:lnSpc>
                <a:spcPct val="120000"/>
              </a:lnSpc>
            </a:pPr>
            <a:r>
              <a:rPr lang="fr-FR" dirty="0" smtClean="0">
                <a:latin typeface="Arial"/>
                <a:cs typeface="Arial"/>
              </a:rPr>
              <a:t>Matrice de Bayer</a:t>
            </a:r>
            <a:endParaRPr lang="fr-FR" dirty="0"/>
          </a:p>
        </p:txBody>
      </p:sp>
      <p:sp>
        <p:nvSpPr>
          <p:cNvPr id="18" name="ZoneTexte 17"/>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PROCESSUS DE DEBAYERISATION</a:t>
            </a:r>
            <a:endParaRPr lang="fr-FR" sz="2400" dirty="0">
              <a:latin typeface="Arial"/>
              <a:cs typeface="Arial"/>
            </a:endParaRPr>
          </a:p>
        </p:txBody>
      </p:sp>
    </p:spTree>
    <p:extLst>
      <p:ext uri="{BB962C8B-B14F-4D97-AF65-F5344CB8AC3E}">
        <p14:creationId xmlns:p14="http://schemas.microsoft.com/office/powerpoint/2010/main" val="3453734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8" grpId="0" animBg="1"/>
      <p:bldP spid="149" grpId="0"/>
      <p:bldP spid="154" grpId="0"/>
      <p:bldP spid="155" grpId="0" animBg="1"/>
      <p:bldP spid="5" grpId="0" animBg="1"/>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037661" y="1469648"/>
            <a:ext cx="3642358" cy="3035299"/>
          </a:xfrm>
          <a:prstGeom prst="rect">
            <a:avLst/>
          </a:prstGeom>
        </p:spPr>
      </p:pic>
      <p:pic>
        <p:nvPicPr>
          <p:cNvPr id="5" name="Image 4"/>
          <p:cNvPicPr>
            <a:picLocks noChangeAspect="1"/>
          </p:cNvPicPr>
          <p:nvPr/>
        </p:nvPicPr>
        <p:blipFill>
          <a:blip r:embed="rId3"/>
          <a:stretch>
            <a:fillRect/>
          </a:stretch>
        </p:blipFill>
        <p:spPr>
          <a:xfrm>
            <a:off x="498994" y="1460519"/>
            <a:ext cx="3659818" cy="3044428"/>
          </a:xfrm>
          <a:prstGeom prst="rect">
            <a:avLst/>
          </a:prstGeom>
        </p:spPr>
      </p:pic>
      <p:sp>
        <p:nvSpPr>
          <p:cNvPr id="6" name="ZoneTexte 5"/>
          <p:cNvSpPr txBox="1"/>
          <p:nvPr/>
        </p:nvSpPr>
        <p:spPr>
          <a:xfrm>
            <a:off x="5037661" y="4694416"/>
            <a:ext cx="3642358" cy="369332"/>
          </a:xfrm>
          <a:prstGeom prst="rect">
            <a:avLst/>
          </a:prstGeom>
          <a:noFill/>
        </p:spPr>
        <p:txBody>
          <a:bodyPr wrap="square" rtlCol="0">
            <a:spAutoFit/>
          </a:bodyPr>
          <a:lstStyle/>
          <a:p>
            <a:pPr algn="ctr"/>
            <a:r>
              <a:rPr lang="fr-FR" dirty="0" err="1" smtClean="0"/>
              <a:t>Isotropique</a:t>
            </a:r>
            <a:endParaRPr lang="fr-FR" dirty="0"/>
          </a:p>
        </p:txBody>
      </p:sp>
      <p:sp>
        <p:nvSpPr>
          <p:cNvPr id="7" name="ZoneTexte 6"/>
          <p:cNvSpPr txBox="1"/>
          <p:nvPr/>
        </p:nvSpPr>
        <p:spPr>
          <a:xfrm>
            <a:off x="237074" y="4685287"/>
            <a:ext cx="4055533" cy="369332"/>
          </a:xfrm>
          <a:prstGeom prst="rect">
            <a:avLst/>
          </a:prstGeom>
          <a:noFill/>
        </p:spPr>
        <p:txBody>
          <a:bodyPr wrap="square" rtlCol="0">
            <a:spAutoFit/>
          </a:bodyPr>
          <a:lstStyle/>
          <a:p>
            <a:pPr algn="ctr"/>
            <a:r>
              <a:rPr lang="fr-FR" dirty="0" err="1" smtClean="0"/>
              <a:t>Anisotropique</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1004315926"/>
              </p:ext>
            </p:extLst>
          </p:nvPr>
        </p:nvGraphicFramePr>
        <p:xfrm>
          <a:off x="5037658" y="1473900"/>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cxnSp>
        <p:nvCxnSpPr>
          <p:cNvPr id="14" name="Connecteur droit 1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Tableau 15"/>
          <p:cNvGraphicFramePr>
            <a:graphicFrameLocks noGrp="1"/>
          </p:cNvGraphicFramePr>
          <p:nvPr>
            <p:extLst>
              <p:ext uri="{D42A27DB-BD31-4B8C-83A1-F6EECF244321}">
                <p14:modId xmlns:p14="http://schemas.microsoft.com/office/powerpoint/2010/main" val="3971467752"/>
              </p:ext>
            </p:extLst>
          </p:nvPr>
        </p:nvGraphicFramePr>
        <p:xfrm>
          <a:off x="5037652" y="1482361"/>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24" name="ZoneTexte 23"/>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DU CAPTEUR</a:t>
            </a:r>
            <a:endParaRPr lang="fr-FR" sz="2400" dirty="0">
              <a:latin typeface="Arial"/>
              <a:cs typeface="Arial"/>
            </a:endParaRPr>
          </a:p>
        </p:txBody>
      </p:sp>
      <p:sp>
        <p:nvSpPr>
          <p:cNvPr id="17" name="ZoneTexte 16"/>
          <p:cNvSpPr txBox="1"/>
          <p:nvPr/>
        </p:nvSpPr>
        <p:spPr>
          <a:xfrm>
            <a:off x="5588006" y="87047"/>
            <a:ext cx="3140858" cy="307777"/>
          </a:xfrm>
          <a:prstGeom prst="rect">
            <a:avLst/>
          </a:prstGeom>
          <a:noFill/>
          <a:ln>
            <a:solidFill>
              <a:schemeClr val="tx1"/>
            </a:solidFill>
          </a:ln>
        </p:spPr>
        <p:txBody>
          <a:bodyPr wrap="square" rtlCol="0">
            <a:spAutoFit/>
          </a:bodyPr>
          <a:lstStyle/>
          <a:p>
            <a:pPr algn="ctr"/>
            <a:r>
              <a:rPr lang="fr-FR" sz="1400" dirty="0" smtClean="0">
                <a:solidFill>
                  <a:srgbClr val="800000"/>
                </a:solidFill>
                <a:latin typeface="Arial"/>
                <a:cs typeface="Arial"/>
              </a:rPr>
              <a:t>Remerciements à David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ASC</a:t>
            </a:r>
            <a:endParaRPr lang="fr-FR" sz="1400" dirty="0">
              <a:solidFill>
                <a:srgbClr val="800000"/>
              </a:solidFill>
              <a:latin typeface="Arial"/>
              <a:cs typeface="Arial"/>
            </a:endParaRPr>
          </a:p>
        </p:txBody>
      </p:sp>
      <p:sp>
        <p:nvSpPr>
          <p:cNvPr id="13" name="ZoneTexte 12"/>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1193729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1.11022E-16 2.86463E-6 L -0.49358 -0.0037 " pathEditMode="relative" rAng="0" ptsTypes="AA">
                                      <p:cBhvr>
                                        <p:cTn id="30" dur="2000" fill="hold"/>
                                        <p:tgtEl>
                                          <p:spTgt spid="16"/>
                                        </p:tgtEl>
                                        <p:attrNameLst>
                                          <p:attrName>ppt_x</p:attrName>
                                          <p:attrName>ppt_y</p:attrName>
                                        </p:attrNameLst>
                                      </p:cBhvr>
                                      <p:rCtr x="-24688"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037661" y="1469648"/>
            <a:ext cx="3642358" cy="3035299"/>
          </a:xfrm>
          <a:prstGeom prst="rect">
            <a:avLst/>
          </a:prstGeom>
        </p:spPr>
      </p:pic>
      <p:pic>
        <p:nvPicPr>
          <p:cNvPr id="5" name="Image 4"/>
          <p:cNvPicPr>
            <a:picLocks noChangeAspect="1"/>
          </p:cNvPicPr>
          <p:nvPr/>
        </p:nvPicPr>
        <p:blipFill>
          <a:blip r:embed="rId3"/>
          <a:stretch>
            <a:fillRect/>
          </a:stretch>
        </p:blipFill>
        <p:spPr>
          <a:xfrm>
            <a:off x="498994" y="1460519"/>
            <a:ext cx="3659818" cy="3044428"/>
          </a:xfrm>
          <a:prstGeom prst="rect">
            <a:avLst/>
          </a:prstGeom>
        </p:spPr>
      </p:pic>
      <p:sp>
        <p:nvSpPr>
          <p:cNvPr id="6" name="ZoneTexte 5"/>
          <p:cNvSpPr txBox="1"/>
          <p:nvPr/>
        </p:nvSpPr>
        <p:spPr>
          <a:xfrm>
            <a:off x="5037661" y="4694416"/>
            <a:ext cx="3642358" cy="369332"/>
          </a:xfrm>
          <a:prstGeom prst="rect">
            <a:avLst/>
          </a:prstGeom>
          <a:noFill/>
        </p:spPr>
        <p:txBody>
          <a:bodyPr wrap="square" rtlCol="0">
            <a:spAutoFit/>
          </a:bodyPr>
          <a:lstStyle/>
          <a:p>
            <a:pPr algn="ctr"/>
            <a:r>
              <a:rPr lang="fr-FR" dirty="0" err="1" smtClean="0"/>
              <a:t>Isotropique</a:t>
            </a:r>
            <a:endParaRPr lang="fr-FR" dirty="0"/>
          </a:p>
        </p:txBody>
      </p:sp>
      <p:sp>
        <p:nvSpPr>
          <p:cNvPr id="7" name="ZoneTexte 6"/>
          <p:cNvSpPr txBox="1"/>
          <p:nvPr/>
        </p:nvSpPr>
        <p:spPr>
          <a:xfrm>
            <a:off x="237074" y="4685287"/>
            <a:ext cx="4055533" cy="369332"/>
          </a:xfrm>
          <a:prstGeom prst="rect">
            <a:avLst/>
          </a:prstGeom>
          <a:noFill/>
        </p:spPr>
        <p:txBody>
          <a:bodyPr wrap="square" rtlCol="0">
            <a:spAutoFit/>
          </a:bodyPr>
          <a:lstStyle/>
          <a:p>
            <a:pPr algn="ctr"/>
            <a:r>
              <a:rPr lang="fr-FR" dirty="0" err="1" smtClean="0"/>
              <a:t>Anisotropique</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3734538697"/>
              </p:ext>
            </p:extLst>
          </p:nvPr>
        </p:nvGraphicFramePr>
        <p:xfrm>
          <a:off x="5037658" y="1473900"/>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cxnSp>
        <p:nvCxnSpPr>
          <p:cNvPr id="14" name="Connecteur droit 13"/>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Tableau 15"/>
          <p:cNvGraphicFramePr>
            <a:graphicFrameLocks noGrp="1"/>
          </p:cNvGraphicFramePr>
          <p:nvPr>
            <p:extLst>
              <p:ext uri="{D42A27DB-BD31-4B8C-83A1-F6EECF244321}">
                <p14:modId xmlns:p14="http://schemas.microsoft.com/office/powerpoint/2010/main" val="547656011"/>
              </p:ext>
            </p:extLst>
          </p:nvPr>
        </p:nvGraphicFramePr>
        <p:xfrm>
          <a:off x="5037652" y="1482361"/>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20" name="ZoneTexte 19"/>
          <p:cNvSpPr txBox="1"/>
          <p:nvPr/>
        </p:nvSpPr>
        <p:spPr>
          <a:xfrm>
            <a:off x="211667" y="2599282"/>
            <a:ext cx="8779933" cy="808943"/>
          </a:xfrm>
          <a:prstGeom prst="rect">
            <a:avLst/>
          </a:prstGeom>
          <a:solidFill>
            <a:srgbClr val="FFF7DA"/>
          </a:solidFill>
          <a:ln w="19050" cmpd="sng">
            <a:solidFill>
              <a:schemeClr val="tx1"/>
            </a:solidFill>
          </a:ln>
          <a:effectLst>
            <a:outerShdw blurRad="50800" dist="38100" dir="2700000" algn="tl" rotWithShape="0">
              <a:prstClr val="black">
                <a:alpha val="40000"/>
              </a:prstClr>
            </a:outerShdw>
          </a:effectLst>
        </p:spPr>
        <p:txBody>
          <a:bodyPr wrap="square" lIns="288000" tIns="140400" rIns="288000" bIns="234000" rtlCol="0">
            <a:spAutoFit/>
          </a:bodyPr>
          <a:lstStyle/>
          <a:p>
            <a:pPr algn="ctr"/>
            <a:r>
              <a:rPr lang="fr-FR" sz="2800" dirty="0" smtClean="0">
                <a:latin typeface="Arial"/>
                <a:cs typeface="Arial"/>
              </a:rPr>
              <a:t>Un mariage entre deux mondes très différents</a:t>
            </a:r>
            <a:endParaRPr lang="fr-FR" sz="2800" dirty="0">
              <a:latin typeface="Arial"/>
              <a:cs typeface="Arial"/>
            </a:endParaRPr>
          </a:p>
        </p:txBody>
      </p:sp>
      <p:sp>
        <p:nvSpPr>
          <p:cNvPr id="22" name="ZoneTexte 21"/>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DU CAPTEUR</a:t>
            </a:r>
            <a:endParaRPr lang="fr-FR" sz="2400" dirty="0">
              <a:latin typeface="Arial"/>
              <a:cs typeface="Arial"/>
            </a:endParaRPr>
          </a:p>
        </p:txBody>
      </p:sp>
      <p:sp>
        <p:nvSpPr>
          <p:cNvPr id="15" name="ZoneTexte 14"/>
          <p:cNvSpPr txBox="1"/>
          <p:nvPr/>
        </p:nvSpPr>
        <p:spPr>
          <a:xfrm>
            <a:off x="5588006" y="87047"/>
            <a:ext cx="3140858" cy="307777"/>
          </a:xfrm>
          <a:prstGeom prst="rect">
            <a:avLst/>
          </a:prstGeom>
          <a:noFill/>
          <a:ln>
            <a:solidFill>
              <a:schemeClr val="tx1"/>
            </a:solidFill>
          </a:ln>
        </p:spPr>
        <p:txBody>
          <a:bodyPr wrap="square" rtlCol="0">
            <a:spAutoFit/>
          </a:bodyPr>
          <a:lstStyle/>
          <a:p>
            <a:pPr algn="ctr"/>
            <a:r>
              <a:rPr lang="fr-FR" sz="1400" dirty="0" smtClean="0">
                <a:solidFill>
                  <a:srgbClr val="800000"/>
                </a:solidFill>
                <a:latin typeface="Arial"/>
                <a:cs typeface="Arial"/>
              </a:rPr>
              <a:t>Remerciements à David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ASC</a:t>
            </a:r>
            <a:endParaRPr lang="fr-FR" sz="1400" dirty="0">
              <a:solidFill>
                <a:srgbClr val="800000"/>
              </a:solidFill>
              <a:latin typeface="Arial"/>
              <a:cs typeface="Arial"/>
            </a:endParaRPr>
          </a:p>
        </p:txBody>
      </p:sp>
      <p:sp>
        <p:nvSpPr>
          <p:cNvPr id="17" name="ZoneTexte 1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1167279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98994" y="1460519"/>
            <a:ext cx="7113150" cy="3044428"/>
          </a:xfrm>
          <a:prstGeom prst="rect">
            <a:avLst/>
          </a:prstGeom>
        </p:spPr>
      </p:pic>
      <p:sp>
        <p:nvSpPr>
          <p:cNvPr id="5" name="Rectangle 4"/>
          <p:cNvSpPr/>
          <p:nvPr/>
        </p:nvSpPr>
        <p:spPr>
          <a:xfrm>
            <a:off x="4160491" y="1236133"/>
            <a:ext cx="4555067" cy="32942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pic>
        <p:nvPicPr>
          <p:cNvPr id="6" name="Image 5"/>
          <p:cNvPicPr>
            <a:picLocks noChangeAspect="1"/>
          </p:cNvPicPr>
          <p:nvPr/>
        </p:nvPicPr>
        <p:blipFill>
          <a:blip r:embed="rId3"/>
          <a:stretch>
            <a:fillRect/>
          </a:stretch>
        </p:blipFill>
        <p:spPr>
          <a:xfrm>
            <a:off x="5037661" y="1469648"/>
            <a:ext cx="3642358" cy="3035299"/>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1016389520"/>
              </p:ext>
            </p:extLst>
          </p:nvPr>
        </p:nvGraphicFramePr>
        <p:xfrm>
          <a:off x="5037658" y="1473900"/>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487541250"/>
              </p:ext>
            </p:extLst>
          </p:nvPr>
        </p:nvGraphicFramePr>
        <p:xfrm>
          <a:off x="5037652" y="1482361"/>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DU CAPTEUR</a:t>
            </a:r>
            <a:endParaRPr lang="fr-FR" sz="2400" dirty="0">
              <a:latin typeface="Arial"/>
              <a:cs typeface="Arial"/>
            </a:endParaRPr>
          </a:p>
        </p:txBody>
      </p:sp>
      <p:sp>
        <p:nvSpPr>
          <p:cNvPr id="12" name="ZoneTexte 1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2554449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11022E-16 2.09877E-6 L -0.49635 -0.00371 " pathEditMode="relative" rAng="0" ptsTypes="AA">
                                      <p:cBhvr>
                                        <p:cTn id="14" dur="2000" fill="hold"/>
                                        <p:tgtEl>
                                          <p:spTgt spid="8"/>
                                        </p:tgtEl>
                                        <p:attrNameLst>
                                          <p:attrName>ppt_x</p:attrName>
                                          <p:attrName>ppt_y</p:attrName>
                                        </p:attrNameLst>
                                      </p:cBhvr>
                                      <p:rCtr x="-2482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98994" y="1460519"/>
            <a:ext cx="7113150" cy="3044428"/>
          </a:xfrm>
          <a:prstGeom prst="rect">
            <a:avLst/>
          </a:prstGeom>
        </p:spPr>
      </p:pic>
      <p:sp>
        <p:nvSpPr>
          <p:cNvPr id="5" name="Rectangle 4"/>
          <p:cNvSpPr/>
          <p:nvPr/>
        </p:nvSpPr>
        <p:spPr>
          <a:xfrm>
            <a:off x="4160491" y="1236133"/>
            <a:ext cx="4555067" cy="32942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pic>
        <p:nvPicPr>
          <p:cNvPr id="6" name="Image 5"/>
          <p:cNvPicPr>
            <a:picLocks noChangeAspect="1"/>
          </p:cNvPicPr>
          <p:nvPr/>
        </p:nvPicPr>
        <p:blipFill>
          <a:blip r:embed="rId3"/>
          <a:stretch>
            <a:fillRect/>
          </a:stretch>
        </p:blipFill>
        <p:spPr>
          <a:xfrm>
            <a:off x="5037661" y="1469648"/>
            <a:ext cx="3642358" cy="3035299"/>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2586095225"/>
              </p:ext>
            </p:extLst>
          </p:nvPr>
        </p:nvGraphicFramePr>
        <p:xfrm>
          <a:off x="5037658" y="1473900"/>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564185328"/>
              </p:ext>
            </p:extLst>
          </p:nvPr>
        </p:nvGraphicFramePr>
        <p:xfrm>
          <a:off x="501111" y="1461218"/>
          <a:ext cx="3642360" cy="3047999"/>
        </p:xfrm>
        <a:graphic>
          <a:graphicData uri="http://schemas.openxmlformats.org/drawingml/2006/table">
            <a:tbl>
              <a:tblPr firstRow="1" bandRow="1">
                <a:tableStyleId>{2D5ABB26-0587-4C30-8999-92F81FD0307C}</a:tableStyleId>
              </a:tblPr>
              <a:tblGrid>
                <a:gridCol w="296341"/>
                <a:gridCol w="304800"/>
                <a:gridCol w="296333"/>
                <a:gridCol w="304800"/>
                <a:gridCol w="321734"/>
                <a:gridCol w="304800"/>
                <a:gridCol w="313266"/>
                <a:gridCol w="287867"/>
                <a:gridCol w="304800"/>
                <a:gridCol w="302540"/>
                <a:gridCol w="302539"/>
                <a:gridCol w="302540"/>
              </a:tblGrid>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dirty="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3530">
                <a:tc>
                  <a:txBody>
                    <a:bodyPr/>
                    <a:lstStyle/>
                    <a:p>
                      <a:endParaRPr lang="fr-FR" sz="1400"/>
                    </a:p>
                  </a:txBody>
                  <a:tcPr>
                    <a:lnL w="28575"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rgbClr val="FFFFFF"/>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DU CAPTEUR</a:t>
            </a:r>
            <a:endParaRPr lang="fr-FR" sz="2400" dirty="0">
              <a:latin typeface="Arial"/>
              <a:cs typeface="Arial"/>
            </a:endParaRPr>
          </a:p>
        </p:txBody>
      </p:sp>
      <p:sp>
        <p:nvSpPr>
          <p:cNvPr id="10" name="ZoneTexte 9"/>
          <p:cNvSpPr txBox="1"/>
          <p:nvPr/>
        </p:nvSpPr>
        <p:spPr>
          <a:xfrm>
            <a:off x="1168401" y="3445950"/>
            <a:ext cx="7366000" cy="1434820"/>
          </a:xfrm>
          <a:prstGeom prst="rect">
            <a:avLst/>
          </a:prstGeom>
          <a:solidFill>
            <a:srgbClr val="FFF7DA"/>
          </a:solidFill>
          <a:ln w="19050" cmpd="sng">
            <a:solidFill>
              <a:schemeClr val="tx1"/>
            </a:solidFill>
          </a:ln>
          <a:effectLst>
            <a:outerShdw blurRad="50800" dist="38100" dir="2700000" algn="tl" rotWithShape="0">
              <a:prstClr val="black">
                <a:alpha val="40000"/>
              </a:prstClr>
            </a:outerShdw>
          </a:effectLst>
        </p:spPr>
        <p:txBody>
          <a:bodyPr wrap="square" lIns="288000" tIns="140400" rIns="288000" bIns="280800" rtlCol="0">
            <a:spAutoFit/>
          </a:bodyPr>
          <a:lstStyle/>
          <a:p>
            <a:pPr algn="ctr">
              <a:lnSpc>
                <a:spcPct val="140000"/>
              </a:lnSpc>
            </a:pPr>
            <a:r>
              <a:rPr lang="fr-FR" sz="2400" dirty="0" smtClean="0">
                <a:latin typeface="Arial"/>
                <a:cs typeface="Arial"/>
              </a:rPr>
              <a:t>L’espace entre les </a:t>
            </a:r>
            <a:r>
              <a:rPr lang="fr-FR" sz="2400" dirty="0" err="1" smtClean="0">
                <a:latin typeface="Arial"/>
                <a:cs typeface="Arial"/>
              </a:rPr>
              <a:t>photosites</a:t>
            </a:r>
            <a:r>
              <a:rPr lang="fr-FR" sz="2400" dirty="0" smtClean="0">
                <a:latin typeface="Arial"/>
                <a:cs typeface="Arial"/>
              </a:rPr>
              <a:t> crée un manque d’information pour reproduire l’image</a:t>
            </a:r>
            <a:endParaRPr lang="fr-FR" sz="2400" dirty="0">
              <a:latin typeface="Arial"/>
              <a:cs typeface="Arial"/>
            </a:endParaRPr>
          </a:p>
        </p:txBody>
      </p:sp>
      <p:sp>
        <p:nvSpPr>
          <p:cNvPr id="15" name="ZoneTexte 14"/>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2784532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20077" y="3396477"/>
            <a:ext cx="8313615" cy="1485535"/>
          </a:xfrm>
          <a:prstGeom prst="rect">
            <a:avLst/>
          </a:prstGeom>
          <a:noFill/>
        </p:spPr>
        <p:txBody>
          <a:bodyPr wrap="square" rtlCol="0">
            <a:spAutoFit/>
          </a:bodyPr>
          <a:lstStyle/>
          <a:p>
            <a:pPr algn="ctr">
              <a:lnSpc>
                <a:spcPct val="120000"/>
              </a:lnSpc>
            </a:pPr>
            <a:r>
              <a:rPr lang="fr-FR" sz="2400" dirty="0">
                <a:latin typeface="Arial"/>
                <a:cs typeface="Arial"/>
              </a:rPr>
              <a:t>D</a:t>
            </a:r>
            <a:r>
              <a:rPr lang="fr-FR" sz="2400" dirty="0" smtClean="0">
                <a:latin typeface="Arial"/>
                <a:cs typeface="Arial"/>
              </a:rPr>
              <a:t>écalage aléatoire de </a:t>
            </a:r>
            <a:r>
              <a:rPr lang="fr-FR" sz="2400" dirty="0">
                <a:latin typeface="Arial"/>
                <a:cs typeface="Arial"/>
              </a:rPr>
              <a:t>la position physique du capteur d’un demi-pixel à chaque image</a:t>
            </a:r>
            <a:r>
              <a:rPr lang="fr-FR" sz="2400" dirty="0" smtClean="0">
                <a:latin typeface="Arial"/>
                <a:cs typeface="Arial"/>
              </a:rPr>
              <a:t>.</a:t>
            </a:r>
          </a:p>
          <a:p>
            <a:pPr algn="ctr">
              <a:lnSpc>
                <a:spcPct val="120000"/>
              </a:lnSpc>
            </a:pPr>
            <a:endParaRPr lang="fr-FR" sz="800" dirty="0" smtClean="0">
              <a:latin typeface="Arial"/>
              <a:cs typeface="Arial"/>
            </a:endParaRPr>
          </a:p>
          <a:p>
            <a:pPr algn="ctr">
              <a:lnSpc>
                <a:spcPct val="120000"/>
              </a:lnSpc>
            </a:pPr>
            <a:r>
              <a:rPr lang="fr-FR" sz="2000" dirty="0">
                <a:latin typeface="Arial"/>
                <a:cs typeface="Arial"/>
              </a:rPr>
              <a:t>Jean-Pierre </a:t>
            </a:r>
            <a:r>
              <a:rPr lang="fr-FR" sz="2000" dirty="0" err="1">
                <a:latin typeface="Arial"/>
                <a:cs typeface="Arial"/>
              </a:rPr>
              <a:t>Beauviala</a:t>
            </a:r>
            <a:r>
              <a:rPr lang="fr-FR" sz="2000" dirty="0">
                <a:latin typeface="Arial"/>
                <a:cs typeface="Arial"/>
              </a:rPr>
              <a:t> &amp; Joe </a:t>
            </a:r>
            <a:r>
              <a:rPr lang="fr-FR" sz="2000" dirty="0" err="1">
                <a:latin typeface="Arial"/>
                <a:cs typeface="Arial"/>
              </a:rPr>
              <a:t>Dunton</a:t>
            </a:r>
            <a:r>
              <a:rPr lang="fr-FR" sz="2000" dirty="0">
                <a:latin typeface="Arial"/>
                <a:cs typeface="Arial"/>
              </a:rPr>
              <a:t> MBE, </a:t>
            </a:r>
            <a:r>
              <a:rPr lang="fr-FR" sz="2000" dirty="0">
                <a:solidFill>
                  <a:srgbClr val="000000"/>
                </a:solidFill>
                <a:latin typeface="Arial"/>
                <a:cs typeface="Arial"/>
              </a:rPr>
              <a:t>BSC </a:t>
            </a:r>
            <a:endParaRPr lang="fr-FR" sz="2000" dirty="0">
              <a:latin typeface="Arial"/>
              <a:cs typeface="Arial"/>
            </a:endParaRPr>
          </a:p>
        </p:txBody>
      </p:sp>
      <p:sp>
        <p:nvSpPr>
          <p:cNvPr id="7" name="ZoneTexte 6"/>
          <p:cNvSpPr txBox="1"/>
          <p:nvPr/>
        </p:nvSpPr>
        <p:spPr>
          <a:xfrm>
            <a:off x="0" y="2041341"/>
            <a:ext cx="5695462" cy="584775"/>
          </a:xfrm>
          <a:prstGeom prst="rect">
            <a:avLst/>
          </a:prstGeom>
          <a:noFill/>
        </p:spPr>
        <p:txBody>
          <a:bodyPr wrap="square" rtlCol="0">
            <a:spAutoFit/>
          </a:bodyPr>
          <a:lstStyle/>
          <a:p>
            <a:pPr algn="ctr">
              <a:lnSpc>
                <a:spcPct val="140000"/>
              </a:lnSpc>
            </a:pPr>
            <a:r>
              <a:rPr lang="fr-FR" sz="2400" dirty="0" smtClean="0">
                <a:latin typeface="Arial"/>
                <a:cs typeface="Arial"/>
              </a:rPr>
              <a:t>La Penelope Delta </a:t>
            </a:r>
          </a:p>
        </p:txBody>
      </p:sp>
      <p:sp>
        <p:nvSpPr>
          <p:cNvPr id="9" name="ZoneTexte 8"/>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DU CAPTEUR</a:t>
            </a:r>
            <a:endParaRPr lang="fr-FR" sz="2400" dirty="0">
              <a:latin typeface="Arial"/>
              <a:cs typeface="Arial"/>
            </a:endParaRPr>
          </a:p>
        </p:txBody>
      </p:sp>
      <p:sp>
        <p:nvSpPr>
          <p:cNvPr id="10" name="ZoneTexte 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6412" y="1262391"/>
            <a:ext cx="3340279" cy="1892223"/>
          </a:xfrm>
          <a:prstGeom prst="rect">
            <a:avLst/>
          </a:prstGeom>
        </p:spPr>
      </p:pic>
    </p:spTree>
    <p:extLst>
      <p:ext uri="{BB962C8B-B14F-4D97-AF65-F5344CB8AC3E}">
        <p14:creationId xmlns:p14="http://schemas.microsoft.com/office/powerpoint/2010/main" val="84311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12084" y="1548290"/>
            <a:ext cx="4555067" cy="2362217"/>
          </a:xfrm>
          <a:prstGeom prst="rect">
            <a:avLst/>
          </a:prstGeom>
          <a:solidFill>
            <a:srgbClr val="FFF7D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sp>
        <p:nvSpPr>
          <p:cNvPr id="2" name="ZoneTexte 1"/>
          <p:cNvSpPr txBox="1"/>
          <p:nvPr/>
        </p:nvSpPr>
        <p:spPr>
          <a:xfrm>
            <a:off x="0" y="4223834"/>
            <a:ext cx="9144000" cy="369332"/>
          </a:xfrm>
          <a:prstGeom prst="rect">
            <a:avLst/>
          </a:prstGeom>
          <a:noFill/>
        </p:spPr>
        <p:txBody>
          <a:bodyPr wrap="square" rtlCol="0">
            <a:spAutoFit/>
          </a:bodyPr>
          <a:lstStyle/>
          <a:p>
            <a:pPr algn="ctr"/>
            <a:r>
              <a:rPr lang="fr-FR" b="1" dirty="0" smtClean="0">
                <a:solidFill>
                  <a:srgbClr val="FF0000"/>
                </a:solidFill>
                <a:latin typeface="Arial"/>
                <a:cs typeface="Arial"/>
              </a:rPr>
              <a:t>OLPF :</a:t>
            </a:r>
            <a:r>
              <a:rPr lang="fr-FR" dirty="0" smtClean="0">
                <a:latin typeface="Arial"/>
                <a:cs typeface="Arial"/>
              </a:rPr>
              <a:t> Optical </a:t>
            </a:r>
            <a:r>
              <a:rPr lang="fr-FR" dirty="0" err="1" smtClean="0">
                <a:latin typeface="Arial"/>
                <a:cs typeface="Arial"/>
              </a:rPr>
              <a:t>Low</a:t>
            </a:r>
            <a:r>
              <a:rPr lang="fr-FR" dirty="0" err="1">
                <a:latin typeface="Arial"/>
                <a:cs typeface="Arial"/>
              </a:rPr>
              <a:t>-</a:t>
            </a:r>
            <a:r>
              <a:rPr lang="fr-FR" dirty="0" err="1" smtClean="0">
                <a:latin typeface="Arial"/>
                <a:cs typeface="Arial"/>
              </a:rPr>
              <a:t>Pass</a:t>
            </a:r>
            <a:r>
              <a:rPr lang="fr-FR" dirty="0" smtClean="0">
                <a:latin typeface="Arial"/>
                <a:cs typeface="Arial"/>
              </a:rPr>
              <a:t> </a:t>
            </a:r>
            <a:r>
              <a:rPr lang="fr-FR" dirty="0" err="1" smtClean="0">
                <a:latin typeface="Arial"/>
                <a:cs typeface="Arial"/>
              </a:rPr>
              <a:t>Filter</a:t>
            </a:r>
            <a:r>
              <a:rPr lang="fr-FR" dirty="0" smtClean="0">
                <a:latin typeface="Arial"/>
                <a:cs typeface="Arial"/>
              </a:rPr>
              <a:t> : floute afin d’éviter l’aliasing</a:t>
            </a:r>
          </a:p>
        </p:txBody>
      </p:sp>
      <p:pic>
        <p:nvPicPr>
          <p:cNvPr id="3" name="Image 2" descr="Capture d’écran 2016-11-12 à 18.53.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0278" y="2446948"/>
            <a:ext cx="1439210" cy="955555"/>
          </a:xfrm>
          <a:prstGeom prst="rect">
            <a:avLst/>
          </a:prstGeom>
          <a:scene3d>
            <a:camera prst="isometricLeftDown"/>
            <a:lightRig rig="threePt" dir="t"/>
          </a:scene3d>
        </p:spPr>
      </p:pic>
      <p:sp>
        <p:nvSpPr>
          <p:cNvPr id="5" name="Rectangle 4"/>
          <p:cNvSpPr/>
          <p:nvPr/>
        </p:nvSpPr>
        <p:spPr>
          <a:xfrm>
            <a:off x="3923068" y="2438478"/>
            <a:ext cx="1132707" cy="955555"/>
          </a:xfrm>
          <a:prstGeom prst="rect">
            <a:avLst/>
          </a:prstGeom>
          <a:blipFill rotWithShape="1">
            <a:blip r:embed="rId3"/>
            <a:tile tx="0" ty="0" sx="100000" sy="100000" flip="none" algn="tl"/>
          </a:blipFill>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5055775" y="1832039"/>
            <a:ext cx="2376264" cy="697114"/>
          </a:xfrm>
          <a:prstGeom prst="rect">
            <a:avLst/>
          </a:prstGeom>
          <a:noFill/>
        </p:spPr>
        <p:txBody>
          <a:bodyPr wrap="square" rtlCol="0">
            <a:spAutoFit/>
          </a:bodyPr>
          <a:lstStyle/>
          <a:p>
            <a:pPr>
              <a:lnSpc>
                <a:spcPct val="110000"/>
              </a:lnSpc>
            </a:pPr>
            <a:r>
              <a:rPr lang="fr-FR" dirty="0" smtClean="0">
                <a:latin typeface="Arial"/>
                <a:cs typeface="Arial"/>
              </a:rPr>
              <a:t>Matrice de Bayer / capteur </a:t>
            </a:r>
            <a:endParaRPr lang="fr-FR" dirty="0">
              <a:latin typeface="Arial"/>
              <a:cs typeface="Arial"/>
            </a:endParaRPr>
          </a:p>
        </p:txBody>
      </p:sp>
      <p:sp>
        <p:nvSpPr>
          <p:cNvPr id="7" name="ZoneTexte 6"/>
          <p:cNvSpPr txBox="1"/>
          <p:nvPr/>
        </p:nvSpPr>
        <p:spPr>
          <a:xfrm>
            <a:off x="3923068" y="3444815"/>
            <a:ext cx="2040467" cy="400110"/>
          </a:xfrm>
          <a:prstGeom prst="rect">
            <a:avLst/>
          </a:prstGeom>
          <a:noFill/>
        </p:spPr>
        <p:txBody>
          <a:bodyPr wrap="square" rtlCol="0">
            <a:spAutoFit/>
          </a:bodyPr>
          <a:lstStyle/>
          <a:p>
            <a:r>
              <a:rPr lang="fr-FR" sz="2000" b="1" dirty="0" smtClean="0">
                <a:solidFill>
                  <a:srgbClr val="FF0000"/>
                </a:solidFill>
                <a:latin typeface="Arial"/>
                <a:cs typeface="Arial"/>
              </a:rPr>
              <a:t>OLPF</a:t>
            </a:r>
            <a:endParaRPr lang="fr-FR" sz="2000" b="1" dirty="0">
              <a:solidFill>
                <a:srgbClr val="FF0000"/>
              </a:solidFill>
              <a:latin typeface="Arial"/>
              <a:cs typeface="Arial"/>
            </a:endParaRPr>
          </a:p>
        </p:txBody>
      </p:sp>
      <p:sp>
        <p:nvSpPr>
          <p:cNvPr id="8" name="Rectangle 7"/>
          <p:cNvSpPr/>
          <p:nvPr/>
        </p:nvSpPr>
        <p:spPr>
          <a:xfrm>
            <a:off x="1363151" y="2362278"/>
            <a:ext cx="2048933" cy="1040225"/>
          </a:xfrm>
          <a:prstGeom prst="rect">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Trapèze 8"/>
          <p:cNvSpPr/>
          <p:nvPr/>
        </p:nvSpPr>
        <p:spPr>
          <a:xfrm rot="5400000">
            <a:off x="156162" y="2688491"/>
            <a:ext cx="1998134" cy="41584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ZoneTexte 10"/>
          <p:cNvSpPr txBox="1"/>
          <p:nvPr/>
        </p:nvSpPr>
        <p:spPr>
          <a:xfrm>
            <a:off x="1439351" y="2362278"/>
            <a:ext cx="1938781" cy="461665"/>
          </a:xfrm>
          <a:prstGeom prst="rect">
            <a:avLst/>
          </a:prstGeom>
          <a:noFill/>
        </p:spPr>
        <p:txBody>
          <a:bodyPr wrap="square" rtlCol="0">
            <a:spAutoFit/>
          </a:bodyPr>
          <a:lstStyle/>
          <a:p>
            <a:pPr algn="ctr"/>
            <a:r>
              <a:rPr lang="fr-FR" sz="2400" dirty="0" smtClean="0">
                <a:solidFill>
                  <a:schemeClr val="bg1"/>
                </a:solidFill>
                <a:latin typeface="Arial"/>
                <a:cs typeface="Arial"/>
              </a:rPr>
              <a:t>Optique</a:t>
            </a:r>
            <a:endParaRPr lang="fr-FR" sz="2400" dirty="0">
              <a:solidFill>
                <a:schemeClr val="bg1"/>
              </a:solidFill>
              <a:latin typeface="Arial"/>
              <a:cs typeface="Arial"/>
            </a:endParaRPr>
          </a:p>
        </p:txBody>
      </p:sp>
      <p:sp>
        <p:nvSpPr>
          <p:cNvPr id="12" name="ZoneTexte 11"/>
          <p:cNvSpPr txBox="1"/>
          <p:nvPr/>
        </p:nvSpPr>
        <p:spPr>
          <a:xfrm>
            <a:off x="5909488" y="3025464"/>
            <a:ext cx="2040467" cy="584776"/>
          </a:xfrm>
          <a:prstGeom prst="rect">
            <a:avLst/>
          </a:prstGeom>
          <a:noFill/>
        </p:spPr>
        <p:txBody>
          <a:bodyPr wrap="square" rtlCol="0">
            <a:spAutoFit/>
          </a:bodyPr>
          <a:lstStyle/>
          <a:p>
            <a:pPr algn="ctr"/>
            <a:r>
              <a:rPr lang="fr-FR" sz="3200" dirty="0" smtClean="0">
                <a:latin typeface="Arial"/>
                <a:cs typeface="Arial"/>
              </a:rPr>
              <a:t>Caméra</a:t>
            </a:r>
            <a:endParaRPr lang="fr-FR" sz="3200" dirty="0">
              <a:latin typeface="Arial"/>
              <a:cs typeface="Arial"/>
            </a:endParaRPr>
          </a:p>
        </p:txBody>
      </p:sp>
      <p:cxnSp>
        <p:nvCxnSpPr>
          <p:cNvPr id="14" name="Connecteur droit avec flèche 13"/>
          <p:cNvCxnSpPr/>
          <p:nvPr/>
        </p:nvCxnSpPr>
        <p:spPr>
          <a:xfrm>
            <a:off x="533417" y="2911415"/>
            <a:ext cx="3471334" cy="0"/>
          </a:xfrm>
          <a:prstGeom prst="straightConnector1">
            <a:avLst/>
          </a:prstGeom>
          <a:ln w="76200" cmpd="sng">
            <a:solidFill>
              <a:srgbClr val="1CD707"/>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DE L’OLPF</a:t>
            </a:r>
            <a:endParaRPr lang="fr-FR" sz="2400" dirty="0">
              <a:latin typeface="Arial"/>
              <a:cs typeface="Arial"/>
            </a:endParaRPr>
          </a:p>
        </p:txBody>
      </p:sp>
      <p:cxnSp>
        <p:nvCxnSpPr>
          <p:cNvPr id="22" name="Connecteur droit 21"/>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1666720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5" grpId="0" animBg="1"/>
      <p:bldP spid="6" grpId="0"/>
      <p:bldP spid="7" grpId="0"/>
      <p:bldP spid="8" grpId="0" animBg="1"/>
      <p:bldP spid="9" grpId="0" animBg="1"/>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9399" y="1509954"/>
            <a:ext cx="3475567" cy="2604846"/>
          </a:xfrm>
          <a:prstGeom prst="rect">
            <a:avLst/>
          </a:prstGeom>
        </p:spPr>
      </p:pic>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DE L’OLPF</a:t>
            </a:r>
            <a:endParaRPr lang="fr-FR" sz="2400" dirty="0">
              <a:latin typeface="Arial"/>
              <a:cs typeface="Arial"/>
            </a:endParaRPr>
          </a:p>
        </p:txBody>
      </p: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26569475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Line 20"/>
          <p:cNvSpPr>
            <a:spLocks noChangeShapeType="1"/>
          </p:cNvSpPr>
          <p:nvPr/>
        </p:nvSpPr>
        <p:spPr bwMode="auto">
          <a:xfrm>
            <a:off x="897467" y="1239888"/>
            <a:ext cx="7232853" cy="0"/>
          </a:xfrm>
          <a:prstGeom prst="line">
            <a:avLst/>
          </a:prstGeom>
          <a:noFill/>
          <a:ln w="12700" cmpd="sng">
            <a:solidFill>
              <a:srgbClr val="FFFFFF"/>
            </a:solidFill>
            <a:round/>
            <a:headEnd type="none"/>
            <a:tailEnd type="none" w="med" len="med"/>
          </a:ln>
          <a:extLst>
            <a:ext uri="{909E8E84-426E-40dd-AFC4-6F175D3DCCD1}">
              <a14:hiddenFill xmlns:a14="http://schemas.microsoft.com/office/drawing/2010/main">
                <a:noFill/>
              </a14:hiddenFill>
            </a:ext>
          </a:extLst>
        </p:spPr>
        <p:txBody>
          <a:bodyPr wrap="square">
            <a:spAutoFit/>
          </a:bodyPr>
          <a:lstStyle/>
          <a:p>
            <a:endParaRPr lang="fr-FR" sz="1200" dirty="0">
              <a:solidFill>
                <a:srgbClr val="00FF00"/>
              </a:solidFill>
            </a:endParaRPr>
          </a:p>
        </p:txBody>
      </p:sp>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244110" y="670939"/>
            <a:ext cx="8544289" cy="966418"/>
          </a:xfrm>
          <a:prstGeom prst="rect">
            <a:avLst/>
          </a:prstGeom>
          <a:noFill/>
          <a:ln>
            <a:noFill/>
          </a:ln>
        </p:spPr>
        <p:txBody>
          <a:bodyPr wrap="square" rtlCol="0">
            <a:spAutoFit/>
          </a:bodyPr>
          <a:lstStyle/>
          <a:p>
            <a:pPr algn="ctr">
              <a:lnSpc>
                <a:spcPct val="120000"/>
              </a:lnSpc>
            </a:pPr>
            <a:r>
              <a:rPr lang="fr-FR" sz="2400" dirty="0">
                <a:solidFill>
                  <a:srgbClr val="800000"/>
                </a:solidFill>
                <a:latin typeface="Arial"/>
                <a:cs typeface="Arial"/>
              </a:rPr>
              <a:t>POURQUOI EST-CE INTÉRESSANT DE LIER LA TEXTURE A LA CHAÎNE NUMÉRIQUE UHD/4K </a:t>
            </a:r>
            <a:r>
              <a:rPr lang="fr-FR" sz="2400" dirty="0" smtClean="0">
                <a:solidFill>
                  <a:srgbClr val="800000"/>
                </a:solidFill>
                <a:latin typeface="Arial"/>
                <a:cs typeface="Arial"/>
              </a:rPr>
              <a:t>?</a:t>
            </a:r>
            <a:endParaRPr lang="fr-FR" sz="2400" dirty="0">
              <a:solidFill>
                <a:srgbClr val="800000"/>
              </a:solidFill>
              <a:latin typeface="Arial"/>
              <a:cs typeface="Arial"/>
            </a:endParaRPr>
          </a:p>
        </p:txBody>
      </p:sp>
      <p:sp>
        <p:nvSpPr>
          <p:cNvPr id="11" name="ZoneTexte 10"/>
          <p:cNvSpPr txBox="1"/>
          <p:nvPr/>
        </p:nvSpPr>
        <p:spPr>
          <a:xfrm>
            <a:off x="474134" y="1782107"/>
            <a:ext cx="8200003" cy="849463"/>
          </a:xfrm>
          <a:prstGeom prst="rect">
            <a:avLst/>
          </a:prstGeom>
          <a:noFill/>
          <a:ln>
            <a:noFill/>
          </a:ln>
        </p:spPr>
        <p:txBody>
          <a:bodyPr wrap="square" rtlCol="0">
            <a:spAutoFit/>
          </a:bodyPr>
          <a:lstStyle/>
          <a:p>
            <a:pPr algn="just">
              <a:lnSpc>
                <a:spcPct val="140000"/>
              </a:lnSpc>
            </a:pPr>
            <a:r>
              <a:rPr lang="fr-FR" dirty="0" smtClean="0">
                <a:solidFill>
                  <a:srgbClr val="000000"/>
                </a:solidFill>
                <a:latin typeface="Arial"/>
                <a:cs typeface="Arial"/>
              </a:rPr>
              <a:t>Le but de cette présentation est de faire ressortir certains faits, de lancer un débat et d’interroger les utilisateurs ainsi que les fabricants.</a:t>
            </a:r>
          </a:p>
        </p:txBody>
      </p:sp>
      <p:sp>
        <p:nvSpPr>
          <p:cNvPr id="12" name="ZoneTexte 11"/>
          <p:cNvSpPr txBox="1"/>
          <p:nvPr/>
        </p:nvSpPr>
        <p:spPr>
          <a:xfrm>
            <a:off x="321734" y="2766439"/>
            <a:ext cx="8669866" cy="2269339"/>
          </a:xfrm>
          <a:prstGeom prst="rect">
            <a:avLst/>
          </a:prstGeom>
          <a:noFill/>
          <a:ln>
            <a:noFill/>
          </a:ln>
        </p:spPr>
        <p:txBody>
          <a:bodyPr wrap="square" rtlCol="0">
            <a:spAutoFit/>
          </a:bodyPr>
          <a:lstStyle/>
          <a:p>
            <a:pPr algn="just">
              <a:lnSpc>
                <a:spcPct val="140000"/>
              </a:lnSpc>
            </a:pPr>
            <a:r>
              <a:rPr lang="fr-FR" sz="2000" dirty="0" smtClean="0">
                <a:solidFill>
                  <a:srgbClr val="000000"/>
                </a:solidFill>
                <a:latin typeface="Arial"/>
                <a:cs typeface="Arial"/>
              </a:rPr>
              <a:t>Le Comité Technologique d’Imago a lancé : </a:t>
            </a:r>
          </a:p>
          <a:p>
            <a:pPr>
              <a:lnSpc>
                <a:spcPct val="140000"/>
              </a:lnSpc>
            </a:pPr>
            <a:r>
              <a:rPr lang="fr-FR" dirty="0" smtClean="0">
                <a:solidFill>
                  <a:srgbClr val="800000"/>
                </a:solidFill>
                <a:latin typeface="Arial"/>
                <a:cs typeface="Arial"/>
              </a:rPr>
              <a:t>SONDAGE AUPRES DES TECHNICIENS : ‘’DEMANDES AUX FABRICANTS’’</a:t>
            </a:r>
          </a:p>
          <a:p>
            <a:pPr algn="ctr">
              <a:lnSpc>
                <a:spcPct val="140000"/>
              </a:lnSpc>
            </a:pPr>
            <a:r>
              <a:rPr lang="fr-FR" sz="2000" u="sng" dirty="0">
                <a:hlinkClick r:id="rId3"/>
              </a:rPr>
              <a:t>https://www.umfrageonline.com/s/Manufacturers_request</a:t>
            </a:r>
            <a:endParaRPr lang="fr-FR" sz="2000" dirty="0"/>
          </a:p>
          <a:p>
            <a:pPr algn="ctr">
              <a:lnSpc>
                <a:spcPct val="140000"/>
              </a:lnSpc>
            </a:pPr>
            <a:endParaRPr lang="fr-FR" sz="100" dirty="0" smtClean="0">
              <a:solidFill>
                <a:srgbClr val="800000"/>
              </a:solidFill>
              <a:latin typeface="Arial"/>
              <a:cs typeface="Arial"/>
            </a:endParaRPr>
          </a:p>
          <a:p>
            <a:pPr algn="ctr">
              <a:lnSpc>
                <a:spcPct val="140000"/>
              </a:lnSpc>
            </a:pPr>
            <a:r>
              <a:rPr lang="fr-FR" sz="2000" dirty="0" smtClean="0">
                <a:solidFill>
                  <a:srgbClr val="000000"/>
                </a:solidFill>
                <a:latin typeface="Arial"/>
                <a:cs typeface="Arial"/>
              </a:rPr>
              <a:t>Plusieurs sujets de cette présentation sont inclus dans ce sondage. N’hésitez pas à participer et à donner votre avis !</a:t>
            </a:r>
          </a:p>
        </p:txBody>
      </p:sp>
    </p:spTree>
    <p:extLst>
      <p:ext uri="{BB962C8B-B14F-4D97-AF65-F5344CB8AC3E}">
        <p14:creationId xmlns:p14="http://schemas.microsoft.com/office/powerpoint/2010/main" val="89376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397000" y="1308100"/>
            <a:ext cx="6350000" cy="2717800"/>
          </a:xfrm>
          <a:prstGeom prst="rect">
            <a:avLst/>
          </a:prstGeom>
        </p:spPr>
      </p:pic>
      <p:sp>
        <p:nvSpPr>
          <p:cNvPr id="4" name="ZoneTexte 3"/>
          <p:cNvSpPr txBox="1"/>
          <p:nvPr/>
        </p:nvSpPr>
        <p:spPr>
          <a:xfrm>
            <a:off x="5782733" y="4385733"/>
            <a:ext cx="2904067" cy="461665"/>
          </a:xfrm>
          <a:prstGeom prst="rect">
            <a:avLst/>
          </a:prstGeom>
          <a:noFill/>
        </p:spPr>
        <p:txBody>
          <a:bodyPr wrap="square" rtlCol="0">
            <a:spAutoFit/>
          </a:bodyPr>
          <a:lstStyle/>
          <a:p>
            <a:pPr algn="ctr"/>
            <a:r>
              <a:rPr lang="fr-FR" sz="2400" dirty="0" smtClean="0">
                <a:solidFill>
                  <a:srgbClr val="800000"/>
                </a:solidFill>
                <a:latin typeface="Arial"/>
                <a:cs typeface="Arial"/>
              </a:rPr>
              <a:t>Aliasing minimal</a:t>
            </a:r>
            <a:endParaRPr lang="fr-FR" sz="2400" dirty="0">
              <a:solidFill>
                <a:srgbClr val="800000"/>
              </a:solidFill>
              <a:latin typeface="Arial"/>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0" y="4755065"/>
            <a:ext cx="2218267" cy="276999"/>
          </a:xfrm>
          <a:prstGeom prst="rect">
            <a:avLst/>
          </a:prstGeom>
          <a:noFill/>
        </p:spPr>
        <p:txBody>
          <a:bodyPr wrap="square" rtlCol="0">
            <a:spAutoFit/>
          </a:bodyPr>
          <a:lstStyle/>
          <a:p>
            <a:pPr algn="ctr"/>
            <a:r>
              <a:rPr lang="fr-FR" sz="1200" dirty="0" smtClean="0">
                <a:solidFill>
                  <a:srgbClr val="800000"/>
                </a:solidFill>
                <a:latin typeface="Arial"/>
                <a:cs typeface="Arial"/>
              </a:rPr>
              <a:t>Remerciements à RED</a:t>
            </a:r>
            <a:endParaRPr lang="fr-FR" sz="1200" dirty="0">
              <a:solidFill>
                <a:srgbClr val="800000"/>
              </a:solidFill>
              <a:latin typeface="Arial"/>
              <a:cs typeface="Arial"/>
            </a:endParaRPr>
          </a:p>
        </p:txBody>
      </p:sp>
      <p:sp>
        <p:nvSpPr>
          <p:cNvPr id="13" name="ZoneTexte 12"/>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DE L’OLPF</a:t>
            </a:r>
            <a:endParaRPr lang="fr-FR" sz="2400" dirty="0">
              <a:latin typeface="Arial"/>
              <a:cs typeface="Arial"/>
            </a:endParaRPr>
          </a:p>
        </p:txBody>
      </p:sp>
      <p:sp>
        <p:nvSpPr>
          <p:cNvPr id="9" name="ZoneTexte 8"/>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329555106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397000" y="1308100"/>
            <a:ext cx="6350000" cy="2717800"/>
          </a:xfrm>
          <a:prstGeom prst="rect">
            <a:avLst/>
          </a:prstGeom>
        </p:spPr>
      </p:pic>
      <p:sp>
        <p:nvSpPr>
          <p:cNvPr id="4" name="ZoneTexte 3"/>
          <p:cNvSpPr txBox="1"/>
          <p:nvPr/>
        </p:nvSpPr>
        <p:spPr>
          <a:xfrm>
            <a:off x="5782733" y="4385733"/>
            <a:ext cx="2904067" cy="461665"/>
          </a:xfrm>
          <a:prstGeom prst="rect">
            <a:avLst/>
          </a:prstGeom>
          <a:noFill/>
        </p:spPr>
        <p:txBody>
          <a:bodyPr wrap="square" rtlCol="0">
            <a:spAutoFit/>
          </a:bodyPr>
          <a:lstStyle/>
          <a:p>
            <a:pPr algn="ctr"/>
            <a:r>
              <a:rPr lang="fr-FR" sz="2400" dirty="0" smtClean="0">
                <a:solidFill>
                  <a:srgbClr val="800000"/>
                </a:solidFill>
                <a:latin typeface="Arial"/>
                <a:cs typeface="Arial"/>
              </a:rPr>
              <a:t>Aliasing fort</a:t>
            </a:r>
            <a:endParaRPr lang="fr-FR" sz="2400" dirty="0">
              <a:solidFill>
                <a:srgbClr val="800000"/>
              </a:solidFill>
              <a:latin typeface="Arial"/>
              <a:cs typeface="Arial"/>
            </a:endParaRPr>
          </a:p>
        </p:txBody>
      </p:sp>
      <p:cxnSp>
        <p:nvCxnSpPr>
          <p:cNvPr id="11" name="Connecteur droit 10"/>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DE L’OLPF</a:t>
            </a:r>
            <a:endParaRPr lang="fr-FR" sz="2400" dirty="0">
              <a:latin typeface="Arial"/>
              <a:cs typeface="Arial"/>
            </a:endParaRPr>
          </a:p>
        </p:txBody>
      </p:sp>
      <p:sp>
        <p:nvSpPr>
          <p:cNvPr id="16" name="ZoneTexte 15"/>
          <p:cNvSpPr txBox="1"/>
          <p:nvPr/>
        </p:nvSpPr>
        <p:spPr>
          <a:xfrm>
            <a:off x="0" y="4755065"/>
            <a:ext cx="2218267" cy="276999"/>
          </a:xfrm>
          <a:prstGeom prst="rect">
            <a:avLst/>
          </a:prstGeom>
          <a:noFill/>
        </p:spPr>
        <p:txBody>
          <a:bodyPr wrap="square" rtlCol="0">
            <a:spAutoFit/>
          </a:bodyPr>
          <a:lstStyle/>
          <a:p>
            <a:pPr algn="ctr"/>
            <a:r>
              <a:rPr lang="fr-FR" sz="1200" dirty="0" smtClean="0">
                <a:solidFill>
                  <a:srgbClr val="800000"/>
                </a:solidFill>
                <a:latin typeface="Arial"/>
                <a:cs typeface="Arial"/>
              </a:rPr>
              <a:t>Remerciements à RED</a:t>
            </a:r>
            <a:endParaRPr lang="fr-FR" sz="1200" dirty="0">
              <a:solidFill>
                <a:srgbClr val="800000"/>
              </a:solidFill>
              <a:latin typeface="Arial"/>
              <a:cs typeface="Arial"/>
            </a:endParaRPr>
          </a:p>
        </p:txBody>
      </p:sp>
      <p:sp>
        <p:nvSpPr>
          <p:cNvPr id="9" name="ZoneTexte 8"/>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Tree>
    <p:extLst>
      <p:ext uri="{BB962C8B-B14F-4D97-AF65-F5344CB8AC3E}">
        <p14:creationId xmlns:p14="http://schemas.microsoft.com/office/powerpoint/2010/main" val="297705996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03617" y="1566327"/>
            <a:ext cx="4555067" cy="2362217"/>
          </a:xfrm>
          <a:prstGeom prst="rect">
            <a:avLst/>
          </a:prstGeom>
          <a:solidFill>
            <a:srgbClr val="FFF7D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pic>
        <p:nvPicPr>
          <p:cNvPr id="3" name="Image 2" descr="Capture d’écran 2016-11-12 à 18.53.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1811" y="2464985"/>
            <a:ext cx="1439210" cy="955555"/>
          </a:xfrm>
          <a:prstGeom prst="rect">
            <a:avLst/>
          </a:prstGeom>
          <a:scene3d>
            <a:camera prst="isometricLeftDown"/>
            <a:lightRig rig="threePt" dir="t"/>
          </a:scene3d>
        </p:spPr>
      </p:pic>
      <p:sp>
        <p:nvSpPr>
          <p:cNvPr id="5" name="Rectangle 4"/>
          <p:cNvSpPr/>
          <p:nvPr/>
        </p:nvSpPr>
        <p:spPr>
          <a:xfrm>
            <a:off x="3914601" y="2456515"/>
            <a:ext cx="1132707" cy="955555"/>
          </a:xfrm>
          <a:prstGeom prst="rect">
            <a:avLst/>
          </a:prstGeom>
          <a:blipFill rotWithShape="1">
            <a:blip r:embed="rId3"/>
            <a:tile tx="0" ty="0" sx="100000" sy="100000" flip="none" algn="tl"/>
          </a:blipFill>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3914601" y="3428984"/>
            <a:ext cx="2040467" cy="400110"/>
          </a:xfrm>
          <a:prstGeom prst="rect">
            <a:avLst/>
          </a:prstGeom>
          <a:noFill/>
        </p:spPr>
        <p:txBody>
          <a:bodyPr wrap="square" rtlCol="0">
            <a:spAutoFit/>
          </a:bodyPr>
          <a:lstStyle/>
          <a:p>
            <a:r>
              <a:rPr lang="fr-FR" sz="2000" dirty="0" smtClean="0">
                <a:latin typeface="Arial"/>
                <a:cs typeface="Arial"/>
              </a:rPr>
              <a:t>OLPF</a:t>
            </a:r>
            <a:endParaRPr lang="fr-FR" sz="2000" dirty="0">
              <a:latin typeface="Arial"/>
              <a:cs typeface="Arial"/>
            </a:endParaRPr>
          </a:p>
        </p:txBody>
      </p:sp>
      <p:sp>
        <p:nvSpPr>
          <p:cNvPr id="8" name="Rectangle 7"/>
          <p:cNvSpPr/>
          <p:nvPr/>
        </p:nvSpPr>
        <p:spPr>
          <a:xfrm>
            <a:off x="1354684" y="2380315"/>
            <a:ext cx="2048933" cy="1040225"/>
          </a:xfrm>
          <a:prstGeom prst="rect">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Trapèze 8"/>
          <p:cNvSpPr/>
          <p:nvPr/>
        </p:nvSpPr>
        <p:spPr>
          <a:xfrm rot="5400000">
            <a:off x="147695" y="2706528"/>
            <a:ext cx="1998134" cy="41584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ZoneTexte 10"/>
          <p:cNvSpPr txBox="1"/>
          <p:nvPr/>
        </p:nvSpPr>
        <p:spPr>
          <a:xfrm>
            <a:off x="1430884" y="2380315"/>
            <a:ext cx="1938781" cy="461665"/>
          </a:xfrm>
          <a:prstGeom prst="rect">
            <a:avLst/>
          </a:prstGeom>
          <a:noFill/>
        </p:spPr>
        <p:txBody>
          <a:bodyPr wrap="square" rtlCol="0">
            <a:spAutoFit/>
          </a:bodyPr>
          <a:lstStyle/>
          <a:p>
            <a:pPr algn="ctr"/>
            <a:r>
              <a:rPr lang="fr-FR" sz="2400" dirty="0" smtClean="0">
                <a:solidFill>
                  <a:schemeClr val="bg1"/>
                </a:solidFill>
                <a:latin typeface="Arial"/>
                <a:cs typeface="Arial"/>
              </a:rPr>
              <a:t>Optique</a:t>
            </a:r>
            <a:endParaRPr lang="fr-FR" sz="2400" dirty="0">
              <a:solidFill>
                <a:schemeClr val="bg1"/>
              </a:solidFill>
              <a:latin typeface="Arial"/>
              <a:cs typeface="Arial"/>
            </a:endParaRPr>
          </a:p>
        </p:txBody>
      </p:sp>
      <p:sp>
        <p:nvSpPr>
          <p:cNvPr id="12" name="ZoneTexte 11"/>
          <p:cNvSpPr txBox="1"/>
          <p:nvPr/>
        </p:nvSpPr>
        <p:spPr>
          <a:xfrm>
            <a:off x="5901021" y="3043501"/>
            <a:ext cx="2040467" cy="584776"/>
          </a:xfrm>
          <a:prstGeom prst="rect">
            <a:avLst/>
          </a:prstGeom>
          <a:noFill/>
        </p:spPr>
        <p:txBody>
          <a:bodyPr wrap="square" rtlCol="0">
            <a:spAutoFit/>
          </a:bodyPr>
          <a:lstStyle/>
          <a:p>
            <a:pPr algn="ctr"/>
            <a:r>
              <a:rPr lang="fr-FR" sz="3200" dirty="0" smtClean="0">
                <a:latin typeface="Arial"/>
                <a:cs typeface="Arial"/>
              </a:rPr>
              <a:t>Caméra</a:t>
            </a:r>
            <a:endParaRPr lang="fr-FR" sz="3200" dirty="0">
              <a:latin typeface="Arial"/>
              <a:cs typeface="Arial"/>
            </a:endParaRPr>
          </a:p>
        </p:txBody>
      </p:sp>
      <p:cxnSp>
        <p:nvCxnSpPr>
          <p:cNvPr id="14" name="Connecteur droit avec flèche 13"/>
          <p:cNvCxnSpPr/>
          <p:nvPr/>
        </p:nvCxnSpPr>
        <p:spPr>
          <a:xfrm>
            <a:off x="524950" y="2929452"/>
            <a:ext cx="3471334" cy="0"/>
          </a:xfrm>
          <a:prstGeom prst="straightConnector1">
            <a:avLst/>
          </a:prstGeom>
          <a:ln w="76200" cmpd="sng">
            <a:solidFill>
              <a:srgbClr val="1CD707"/>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8" name="ZoneTexte 27"/>
          <p:cNvSpPr txBox="1"/>
          <p:nvPr/>
        </p:nvSpPr>
        <p:spPr>
          <a:xfrm>
            <a:off x="1430884" y="3484328"/>
            <a:ext cx="1964181" cy="584776"/>
          </a:xfrm>
          <a:prstGeom prst="rect">
            <a:avLst/>
          </a:prstGeom>
          <a:noFill/>
        </p:spPr>
        <p:txBody>
          <a:bodyPr wrap="square" rtlCol="0">
            <a:spAutoFit/>
          </a:bodyPr>
          <a:lstStyle/>
          <a:p>
            <a:pPr algn="ctr"/>
            <a:r>
              <a:rPr lang="fr-FR" sz="3200" b="1" dirty="0" smtClean="0">
                <a:solidFill>
                  <a:srgbClr val="FF0000"/>
                </a:solidFill>
                <a:latin typeface="Arial"/>
                <a:cs typeface="Arial"/>
              </a:rPr>
              <a:t>MTF</a:t>
            </a:r>
            <a:endParaRPr lang="fr-FR" sz="3200" b="1" dirty="0">
              <a:solidFill>
                <a:srgbClr val="FF0000"/>
              </a:solidFill>
              <a:latin typeface="Arial"/>
              <a:cs typeface="Arial"/>
            </a:endParaRPr>
          </a:p>
        </p:txBody>
      </p:sp>
      <p:cxnSp>
        <p:nvCxnSpPr>
          <p:cNvPr id="23" name="Connecteur droit 2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0" y="615958"/>
            <a:ext cx="9144000" cy="461665"/>
          </a:xfrm>
          <a:prstGeom prst="rect">
            <a:avLst/>
          </a:prstGeom>
          <a:noFill/>
        </p:spPr>
        <p:txBody>
          <a:bodyPr wrap="square" rtlCol="0">
            <a:spAutoFit/>
          </a:bodyPr>
          <a:lstStyle/>
          <a:p>
            <a:pPr algn="ctr"/>
            <a:r>
              <a:rPr lang="fr-FR" sz="2400" dirty="0" smtClean="0">
                <a:latin typeface="Arial"/>
                <a:cs typeface="Arial"/>
              </a:rPr>
              <a:t>LE RÔLE DE LA MTF</a:t>
            </a:r>
            <a:endParaRPr lang="fr-FR" sz="2400" dirty="0">
              <a:latin typeface="Arial"/>
              <a:cs typeface="Arial"/>
            </a:endParaRPr>
          </a:p>
        </p:txBody>
      </p:sp>
      <p:sp>
        <p:nvSpPr>
          <p:cNvPr id="17" name="ZoneTexte 1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18" name="ZoneTexte 17"/>
          <p:cNvSpPr txBox="1"/>
          <p:nvPr/>
        </p:nvSpPr>
        <p:spPr>
          <a:xfrm>
            <a:off x="5055775" y="1832039"/>
            <a:ext cx="2376264" cy="697114"/>
          </a:xfrm>
          <a:prstGeom prst="rect">
            <a:avLst/>
          </a:prstGeom>
          <a:noFill/>
        </p:spPr>
        <p:txBody>
          <a:bodyPr wrap="square" rtlCol="0">
            <a:spAutoFit/>
          </a:bodyPr>
          <a:lstStyle/>
          <a:p>
            <a:pPr>
              <a:lnSpc>
                <a:spcPct val="110000"/>
              </a:lnSpc>
            </a:pPr>
            <a:r>
              <a:rPr lang="fr-FR" dirty="0" smtClean="0">
                <a:latin typeface="Arial"/>
                <a:cs typeface="Arial"/>
              </a:rPr>
              <a:t>Matrice de Bayer / capteur </a:t>
            </a:r>
            <a:endParaRPr lang="fr-FR" dirty="0">
              <a:latin typeface="Arial"/>
              <a:cs typeface="Arial"/>
            </a:endParaRPr>
          </a:p>
        </p:txBody>
      </p:sp>
    </p:spTree>
    <p:extLst>
      <p:ext uri="{BB962C8B-B14F-4D97-AF65-F5344CB8AC3E}">
        <p14:creationId xmlns:p14="http://schemas.microsoft.com/office/powerpoint/2010/main" val="529157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TF Illustration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439357"/>
            <a:ext cx="8226425"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7"/>
          <p:cNvSpPr>
            <a:spLocks noChangeArrowheads="1"/>
          </p:cNvSpPr>
          <p:nvPr/>
        </p:nvSpPr>
        <p:spPr bwMode="auto">
          <a:xfrm>
            <a:off x="897468" y="4011791"/>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MODULATION</a:t>
            </a:r>
            <a:endParaRPr lang="en-US" altLang="x-none" dirty="0">
              <a:latin typeface="Arial"/>
              <a:ea typeface="Osaka" charset="-128"/>
              <a:cs typeface="Arial"/>
            </a:endParaRPr>
          </a:p>
        </p:txBody>
      </p:sp>
      <p:sp>
        <p:nvSpPr>
          <p:cNvPr id="4" name="ZoneTexte 3"/>
          <p:cNvSpPr txBox="1"/>
          <p:nvPr/>
        </p:nvSpPr>
        <p:spPr>
          <a:xfrm>
            <a:off x="3496734" y="661532"/>
            <a:ext cx="1964181" cy="646331"/>
          </a:xfrm>
          <a:prstGeom prst="rect">
            <a:avLst/>
          </a:prstGeom>
          <a:noFill/>
        </p:spPr>
        <p:txBody>
          <a:bodyPr wrap="square" rtlCol="0">
            <a:spAutoFit/>
          </a:bodyPr>
          <a:lstStyle/>
          <a:p>
            <a:pPr algn="ctr"/>
            <a:r>
              <a:rPr lang="fr-FR" sz="3600" dirty="0" smtClean="0">
                <a:solidFill>
                  <a:srgbClr val="000000"/>
                </a:solidFill>
                <a:latin typeface="Arial"/>
                <a:cs typeface="Arial"/>
              </a:rPr>
              <a:t>MTF ?</a:t>
            </a:r>
            <a:endParaRPr lang="fr-FR" sz="3600" dirty="0">
              <a:solidFill>
                <a:srgbClr val="000000"/>
              </a:solidFill>
              <a:latin typeface="Arial"/>
              <a:cs typeface="Arial"/>
            </a:endParaRPr>
          </a:p>
        </p:txBody>
      </p:sp>
      <p:sp>
        <p:nvSpPr>
          <p:cNvPr id="5" name="Rectangle 7"/>
          <p:cNvSpPr>
            <a:spLocks noChangeArrowheads="1"/>
          </p:cNvSpPr>
          <p:nvPr/>
        </p:nvSpPr>
        <p:spPr bwMode="auto">
          <a:xfrm>
            <a:off x="3234267" y="4008590"/>
            <a:ext cx="24468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TRANSFERT</a:t>
            </a:r>
            <a:endParaRPr lang="en-US" altLang="x-none" dirty="0">
              <a:latin typeface="Arial"/>
              <a:ea typeface="Osaka" charset="-128"/>
              <a:cs typeface="Arial"/>
            </a:endParaRPr>
          </a:p>
        </p:txBody>
      </p:sp>
      <p:sp>
        <p:nvSpPr>
          <p:cNvPr id="7" name="Rectangle 7"/>
          <p:cNvSpPr>
            <a:spLocks noChangeArrowheads="1"/>
          </p:cNvSpPr>
          <p:nvPr/>
        </p:nvSpPr>
        <p:spPr bwMode="auto">
          <a:xfrm>
            <a:off x="6290734" y="4008590"/>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x-none" dirty="0" smtClean="0">
                <a:latin typeface="Arial"/>
                <a:ea typeface="Osaka" charset="-128"/>
                <a:cs typeface="Arial"/>
              </a:rPr>
              <a:t>% FONCTION </a:t>
            </a:r>
            <a:endParaRPr lang="en-US" altLang="x-none" dirty="0">
              <a:latin typeface="Arial"/>
              <a:ea typeface="Osaka" charset="-128"/>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15" name="ZoneTexte 14"/>
          <p:cNvSpPr txBox="1"/>
          <p:nvPr/>
        </p:nvSpPr>
        <p:spPr>
          <a:xfrm>
            <a:off x="5588006" y="87047"/>
            <a:ext cx="3140858" cy="307777"/>
          </a:xfrm>
          <a:prstGeom prst="rect">
            <a:avLst/>
          </a:prstGeom>
          <a:noFill/>
          <a:ln>
            <a:solidFill>
              <a:schemeClr val="tx1"/>
            </a:solidFill>
          </a:ln>
        </p:spPr>
        <p:txBody>
          <a:bodyPr wrap="square" rtlCol="0">
            <a:spAutoFit/>
          </a:bodyPr>
          <a:lstStyle/>
          <a:p>
            <a:pPr algn="ctr"/>
            <a:r>
              <a:rPr lang="fr-FR" sz="1400" dirty="0" smtClean="0">
                <a:solidFill>
                  <a:srgbClr val="800000"/>
                </a:solidFill>
                <a:latin typeface="Arial"/>
                <a:cs typeface="Arial"/>
              </a:rPr>
              <a:t>Remerciements à David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ASC</a:t>
            </a:r>
            <a:endParaRPr lang="fr-FR" sz="1400" dirty="0">
              <a:solidFill>
                <a:srgbClr val="800000"/>
              </a:solidFill>
              <a:latin typeface="Arial"/>
              <a:cs typeface="Arial"/>
            </a:endParaRPr>
          </a:p>
        </p:txBody>
      </p:sp>
    </p:spTree>
    <p:extLst>
      <p:ext uri="{BB962C8B-B14F-4D97-AF65-F5344CB8AC3E}">
        <p14:creationId xmlns:p14="http://schemas.microsoft.com/office/powerpoint/2010/main" val="3087591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TF Illustration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439357"/>
            <a:ext cx="8226425"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7"/>
          <p:cNvSpPr>
            <a:spLocks noChangeArrowheads="1"/>
          </p:cNvSpPr>
          <p:nvPr/>
        </p:nvSpPr>
        <p:spPr bwMode="auto">
          <a:xfrm>
            <a:off x="897468" y="4011791"/>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MODULATION</a:t>
            </a:r>
            <a:endParaRPr lang="en-US" altLang="x-none" dirty="0">
              <a:latin typeface="Arial"/>
              <a:ea typeface="Osaka" charset="-128"/>
              <a:cs typeface="Arial"/>
            </a:endParaRPr>
          </a:p>
        </p:txBody>
      </p:sp>
      <p:sp>
        <p:nvSpPr>
          <p:cNvPr id="4" name="ZoneTexte 3"/>
          <p:cNvSpPr txBox="1"/>
          <p:nvPr/>
        </p:nvSpPr>
        <p:spPr>
          <a:xfrm>
            <a:off x="1094157" y="750488"/>
            <a:ext cx="6922611" cy="523220"/>
          </a:xfrm>
          <a:prstGeom prst="rect">
            <a:avLst/>
          </a:prstGeom>
          <a:noFill/>
        </p:spPr>
        <p:txBody>
          <a:bodyPr wrap="square" rtlCol="0">
            <a:spAutoFit/>
          </a:bodyPr>
          <a:lstStyle/>
          <a:p>
            <a:pPr algn="ctr"/>
            <a:r>
              <a:rPr lang="fr-FR" sz="2800" dirty="0" smtClean="0">
                <a:solidFill>
                  <a:srgbClr val="000000"/>
                </a:solidFill>
                <a:latin typeface="Arial"/>
                <a:cs typeface="Arial"/>
              </a:rPr>
              <a:t>MTF </a:t>
            </a:r>
            <a:r>
              <a:rPr lang="fr-FR" sz="2800" dirty="0">
                <a:solidFill>
                  <a:srgbClr val="000000"/>
                </a:solidFill>
                <a:latin typeface="Arial"/>
                <a:cs typeface="Arial"/>
              </a:rPr>
              <a:t>-</a:t>
            </a:r>
            <a:r>
              <a:rPr lang="fr-FR" sz="2800" dirty="0" smtClean="0">
                <a:solidFill>
                  <a:srgbClr val="000000"/>
                </a:solidFill>
                <a:latin typeface="Arial"/>
                <a:cs typeface="Arial"/>
              </a:rPr>
              <a:t> Uniquement pour les optiques ?</a:t>
            </a:r>
            <a:endParaRPr lang="fr-FR" sz="2800" dirty="0">
              <a:solidFill>
                <a:srgbClr val="000000"/>
              </a:solidFill>
              <a:latin typeface="Arial"/>
              <a:cs typeface="Arial"/>
            </a:endParaRPr>
          </a:p>
        </p:txBody>
      </p:sp>
      <p:sp>
        <p:nvSpPr>
          <p:cNvPr id="5" name="Rectangle 7"/>
          <p:cNvSpPr>
            <a:spLocks noChangeArrowheads="1"/>
          </p:cNvSpPr>
          <p:nvPr/>
        </p:nvSpPr>
        <p:spPr bwMode="auto">
          <a:xfrm>
            <a:off x="3234267" y="4008590"/>
            <a:ext cx="24468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TRANSFERT</a:t>
            </a:r>
            <a:endParaRPr lang="en-US" altLang="x-none" dirty="0">
              <a:latin typeface="Arial"/>
              <a:ea typeface="Osaka" charset="-128"/>
              <a:cs typeface="Arial"/>
            </a:endParaRPr>
          </a:p>
        </p:txBody>
      </p:sp>
      <p:sp>
        <p:nvSpPr>
          <p:cNvPr id="7" name="Rectangle 7"/>
          <p:cNvSpPr>
            <a:spLocks noChangeArrowheads="1"/>
          </p:cNvSpPr>
          <p:nvPr/>
        </p:nvSpPr>
        <p:spPr bwMode="auto">
          <a:xfrm>
            <a:off x="6290734" y="4008590"/>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altLang="x-none" dirty="0" smtClean="0">
                <a:latin typeface="Arial"/>
                <a:ea typeface="Osaka" charset="-128"/>
                <a:cs typeface="Arial"/>
              </a:rPr>
              <a:t> % FONCTION  </a:t>
            </a:r>
            <a:endParaRPr lang="en-US" altLang="x-none" dirty="0">
              <a:latin typeface="Arial"/>
              <a:ea typeface="Osaka" charset="-128"/>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14" name="ZoneTexte 13"/>
          <p:cNvSpPr txBox="1"/>
          <p:nvPr/>
        </p:nvSpPr>
        <p:spPr>
          <a:xfrm>
            <a:off x="5588006" y="87047"/>
            <a:ext cx="3140858" cy="307777"/>
          </a:xfrm>
          <a:prstGeom prst="rect">
            <a:avLst/>
          </a:prstGeom>
          <a:noFill/>
          <a:ln>
            <a:solidFill>
              <a:schemeClr val="tx1"/>
            </a:solidFill>
          </a:ln>
        </p:spPr>
        <p:txBody>
          <a:bodyPr wrap="square" rtlCol="0">
            <a:spAutoFit/>
          </a:bodyPr>
          <a:lstStyle/>
          <a:p>
            <a:pPr algn="ctr"/>
            <a:r>
              <a:rPr lang="fr-FR" sz="1400" dirty="0" smtClean="0">
                <a:solidFill>
                  <a:srgbClr val="800000"/>
                </a:solidFill>
                <a:latin typeface="Arial"/>
                <a:cs typeface="Arial"/>
              </a:rPr>
              <a:t>Remerciements à David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ASC</a:t>
            </a:r>
            <a:endParaRPr lang="fr-FR" sz="1400" dirty="0">
              <a:solidFill>
                <a:srgbClr val="800000"/>
              </a:solidFill>
              <a:latin typeface="Arial"/>
              <a:cs typeface="Arial"/>
            </a:endParaRPr>
          </a:p>
        </p:txBody>
      </p:sp>
    </p:spTree>
    <p:extLst>
      <p:ext uri="{BB962C8B-B14F-4D97-AF65-F5344CB8AC3E}">
        <p14:creationId xmlns:p14="http://schemas.microsoft.com/office/powerpoint/2010/main" val="172407139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12084" y="1714517"/>
            <a:ext cx="4555067" cy="2362217"/>
          </a:xfrm>
          <a:prstGeom prst="rect">
            <a:avLst/>
          </a:prstGeom>
          <a:solidFill>
            <a:srgbClr val="FFF7D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pic>
        <p:nvPicPr>
          <p:cNvPr id="3" name="Image 2" descr="Capture d’écran 2016-11-12 à 18.53.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0278" y="2613175"/>
            <a:ext cx="1439210" cy="955555"/>
          </a:xfrm>
          <a:prstGeom prst="rect">
            <a:avLst/>
          </a:prstGeom>
          <a:scene3d>
            <a:camera prst="isometricLeftDown"/>
            <a:lightRig rig="threePt" dir="t"/>
          </a:scene3d>
        </p:spPr>
      </p:pic>
      <p:sp>
        <p:nvSpPr>
          <p:cNvPr id="5" name="Rectangle 4"/>
          <p:cNvSpPr/>
          <p:nvPr/>
        </p:nvSpPr>
        <p:spPr>
          <a:xfrm>
            <a:off x="3923068" y="2604705"/>
            <a:ext cx="1132707" cy="955555"/>
          </a:xfrm>
          <a:prstGeom prst="rect">
            <a:avLst/>
          </a:prstGeom>
          <a:blipFill rotWithShape="1">
            <a:blip r:embed="rId3"/>
            <a:tile tx="0" ty="0" sx="100000" sy="100000" flip="none" algn="tl"/>
          </a:blipFill>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3923068" y="3577174"/>
            <a:ext cx="2040467" cy="400110"/>
          </a:xfrm>
          <a:prstGeom prst="rect">
            <a:avLst/>
          </a:prstGeom>
          <a:noFill/>
        </p:spPr>
        <p:txBody>
          <a:bodyPr wrap="square" rtlCol="0">
            <a:spAutoFit/>
          </a:bodyPr>
          <a:lstStyle/>
          <a:p>
            <a:r>
              <a:rPr lang="fr-FR" sz="2000" dirty="0" smtClean="0">
                <a:latin typeface="Arial"/>
                <a:cs typeface="Arial"/>
              </a:rPr>
              <a:t>OLPF</a:t>
            </a:r>
            <a:endParaRPr lang="fr-FR" sz="2000" dirty="0">
              <a:latin typeface="Arial"/>
              <a:cs typeface="Arial"/>
            </a:endParaRPr>
          </a:p>
        </p:txBody>
      </p:sp>
      <p:sp>
        <p:nvSpPr>
          <p:cNvPr id="8" name="Rectangle 7"/>
          <p:cNvSpPr/>
          <p:nvPr/>
        </p:nvSpPr>
        <p:spPr>
          <a:xfrm>
            <a:off x="1363151" y="2528505"/>
            <a:ext cx="2048933" cy="1040225"/>
          </a:xfrm>
          <a:prstGeom prst="rect">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Trapèze 8"/>
          <p:cNvSpPr/>
          <p:nvPr/>
        </p:nvSpPr>
        <p:spPr>
          <a:xfrm rot="5400000">
            <a:off x="156162" y="2854718"/>
            <a:ext cx="1998134" cy="41584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ZoneTexte 10"/>
          <p:cNvSpPr txBox="1"/>
          <p:nvPr/>
        </p:nvSpPr>
        <p:spPr>
          <a:xfrm>
            <a:off x="1439351" y="2528505"/>
            <a:ext cx="1938781" cy="461665"/>
          </a:xfrm>
          <a:prstGeom prst="rect">
            <a:avLst/>
          </a:prstGeom>
          <a:noFill/>
        </p:spPr>
        <p:txBody>
          <a:bodyPr wrap="square" rtlCol="0">
            <a:spAutoFit/>
          </a:bodyPr>
          <a:lstStyle/>
          <a:p>
            <a:pPr algn="ctr"/>
            <a:r>
              <a:rPr lang="fr-FR" sz="2400" dirty="0" smtClean="0">
                <a:solidFill>
                  <a:schemeClr val="bg1"/>
                </a:solidFill>
                <a:latin typeface="Arial"/>
                <a:cs typeface="Arial"/>
              </a:rPr>
              <a:t>Optique</a:t>
            </a:r>
            <a:endParaRPr lang="fr-FR" sz="2400" dirty="0">
              <a:solidFill>
                <a:schemeClr val="bg1"/>
              </a:solidFill>
              <a:latin typeface="Arial"/>
              <a:cs typeface="Arial"/>
            </a:endParaRPr>
          </a:p>
        </p:txBody>
      </p:sp>
      <p:sp>
        <p:nvSpPr>
          <p:cNvPr id="12" name="ZoneTexte 11"/>
          <p:cNvSpPr txBox="1"/>
          <p:nvPr/>
        </p:nvSpPr>
        <p:spPr>
          <a:xfrm>
            <a:off x="5909488" y="3191691"/>
            <a:ext cx="2040467" cy="584776"/>
          </a:xfrm>
          <a:prstGeom prst="rect">
            <a:avLst/>
          </a:prstGeom>
          <a:noFill/>
        </p:spPr>
        <p:txBody>
          <a:bodyPr wrap="square" rtlCol="0">
            <a:spAutoFit/>
          </a:bodyPr>
          <a:lstStyle/>
          <a:p>
            <a:pPr algn="ctr"/>
            <a:r>
              <a:rPr lang="fr-FR" sz="3200" dirty="0" smtClean="0">
                <a:latin typeface="Arial"/>
                <a:cs typeface="Arial"/>
              </a:rPr>
              <a:t>Caméra</a:t>
            </a:r>
            <a:endParaRPr lang="fr-FR" sz="3200" dirty="0">
              <a:latin typeface="Arial"/>
              <a:cs typeface="Arial"/>
            </a:endParaRPr>
          </a:p>
        </p:txBody>
      </p:sp>
      <p:cxnSp>
        <p:nvCxnSpPr>
          <p:cNvPr id="14" name="Connecteur droit avec flèche 13"/>
          <p:cNvCxnSpPr/>
          <p:nvPr/>
        </p:nvCxnSpPr>
        <p:spPr>
          <a:xfrm>
            <a:off x="533417" y="3077642"/>
            <a:ext cx="3471334" cy="0"/>
          </a:xfrm>
          <a:prstGeom prst="straightConnector1">
            <a:avLst/>
          </a:prstGeom>
          <a:ln w="76200" cmpd="sng">
            <a:solidFill>
              <a:srgbClr val="1CD707"/>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1363151" y="3611051"/>
            <a:ext cx="2014981" cy="523220"/>
          </a:xfrm>
          <a:prstGeom prst="rect">
            <a:avLst/>
          </a:prstGeom>
          <a:noFill/>
        </p:spPr>
        <p:txBody>
          <a:bodyPr wrap="square" rtlCol="0">
            <a:spAutoFit/>
          </a:bodyPr>
          <a:lstStyle/>
          <a:p>
            <a:pPr algn="ctr"/>
            <a:r>
              <a:rPr lang="fr-FR" sz="2800" b="1" dirty="0" smtClean="0">
                <a:solidFill>
                  <a:srgbClr val="FF0000"/>
                </a:solidFill>
                <a:latin typeface="Arial"/>
                <a:cs typeface="Arial"/>
              </a:rPr>
              <a:t>MTF</a:t>
            </a:r>
            <a:endParaRPr lang="fr-FR" sz="2800" b="1" dirty="0">
              <a:solidFill>
                <a:srgbClr val="FF0000"/>
              </a:solidFill>
              <a:latin typeface="Arial"/>
              <a:cs typeface="Arial"/>
            </a:endParaRPr>
          </a:p>
        </p:txBody>
      </p:sp>
      <p:sp>
        <p:nvSpPr>
          <p:cNvPr id="20" name="ZoneTexte 19"/>
          <p:cNvSpPr txBox="1"/>
          <p:nvPr/>
        </p:nvSpPr>
        <p:spPr>
          <a:xfrm>
            <a:off x="4470278" y="4334982"/>
            <a:ext cx="2014981" cy="523220"/>
          </a:xfrm>
          <a:prstGeom prst="rect">
            <a:avLst/>
          </a:prstGeom>
          <a:noFill/>
        </p:spPr>
        <p:txBody>
          <a:bodyPr wrap="square" rtlCol="0">
            <a:spAutoFit/>
          </a:bodyPr>
          <a:lstStyle/>
          <a:p>
            <a:pPr algn="ctr"/>
            <a:r>
              <a:rPr lang="fr-FR" sz="2800" b="1" dirty="0" smtClean="0">
                <a:solidFill>
                  <a:srgbClr val="FF0000"/>
                </a:solidFill>
                <a:latin typeface="Arial"/>
                <a:cs typeface="Arial"/>
              </a:rPr>
              <a:t>MTF</a:t>
            </a:r>
            <a:endParaRPr lang="fr-FR" sz="2800" b="1" dirty="0">
              <a:solidFill>
                <a:srgbClr val="FF0000"/>
              </a:solidFill>
              <a:latin typeface="Arial"/>
              <a:cs typeface="Arial"/>
            </a:endParaRPr>
          </a:p>
        </p:txBody>
      </p:sp>
      <p:sp>
        <p:nvSpPr>
          <p:cNvPr id="23" name="ZoneTexte 22"/>
          <p:cNvSpPr txBox="1"/>
          <p:nvPr/>
        </p:nvSpPr>
        <p:spPr>
          <a:xfrm>
            <a:off x="0" y="827633"/>
            <a:ext cx="9144000" cy="461665"/>
          </a:xfrm>
          <a:prstGeom prst="rect">
            <a:avLst/>
          </a:prstGeom>
          <a:noFill/>
        </p:spPr>
        <p:txBody>
          <a:bodyPr wrap="square" rtlCol="0">
            <a:spAutoFit/>
          </a:bodyPr>
          <a:lstStyle/>
          <a:p>
            <a:pPr algn="ctr"/>
            <a:r>
              <a:rPr lang="fr-FR" sz="2400" dirty="0" smtClean="0">
                <a:latin typeface="Arial"/>
                <a:cs typeface="Arial"/>
              </a:rPr>
              <a:t>PLUSIEURS MTF</a:t>
            </a:r>
            <a:endParaRPr lang="fr-FR" sz="2400" dirty="0">
              <a:latin typeface="Arial"/>
              <a:cs typeface="Arial"/>
            </a:endParaRPr>
          </a:p>
        </p:txBody>
      </p:sp>
      <p:cxnSp>
        <p:nvCxnSpPr>
          <p:cNvPr id="25" name="Connecteur droit 24"/>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22" name="ZoneTexte 21"/>
          <p:cNvSpPr txBox="1"/>
          <p:nvPr/>
        </p:nvSpPr>
        <p:spPr>
          <a:xfrm>
            <a:off x="5588006" y="87047"/>
            <a:ext cx="3140858" cy="307777"/>
          </a:xfrm>
          <a:prstGeom prst="rect">
            <a:avLst/>
          </a:prstGeom>
          <a:noFill/>
          <a:ln>
            <a:solidFill>
              <a:schemeClr val="tx1"/>
            </a:solidFill>
          </a:ln>
        </p:spPr>
        <p:txBody>
          <a:bodyPr wrap="square" rtlCol="0">
            <a:spAutoFit/>
          </a:bodyPr>
          <a:lstStyle/>
          <a:p>
            <a:pPr algn="ctr"/>
            <a:r>
              <a:rPr lang="fr-FR" sz="1400" dirty="0" smtClean="0">
                <a:solidFill>
                  <a:srgbClr val="800000"/>
                </a:solidFill>
                <a:latin typeface="Arial"/>
                <a:cs typeface="Arial"/>
              </a:rPr>
              <a:t>Remerciements à David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ASC</a:t>
            </a:r>
            <a:endParaRPr lang="fr-FR" sz="1400" dirty="0">
              <a:solidFill>
                <a:srgbClr val="800000"/>
              </a:solidFill>
              <a:latin typeface="Arial"/>
              <a:cs typeface="Arial"/>
            </a:endParaRPr>
          </a:p>
        </p:txBody>
      </p:sp>
      <p:sp>
        <p:nvSpPr>
          <p:cNvPr id="24" name="ZoneTexte 23"/>
          <p:cNvSpPr txBox="1"/>
          <p:nvPr/>
        </p:nvSpPr>
        <p:spPr>
          <a:xfrm>
            <a:off x="5055775" y="1929729"/>
            <a:ext cx="2376264" cy="697114"/>
          </a:xfrm>
          <a:prstGeom prst="rect">
            <a:avLst/>
          </a:prstGeom>
          <a:noFill/>
        </p:spPr>
        <p:txBody>
          <a:bodyPr wrap="square" rtlCol="0">
            <a:spAutoFit/>
          </a:bodyPr>
          <a:lstStyle/>
          <a:p>
            <a:pPr>
              <a:lnSpc>
                <a:spcPct val="110000"/>
              </a:lnSpc>
            </a:pPr>
            <a:r>
              <a:rPr lang="fr-FR" dirty="0" smtClean="0">
                <a:latin typeface="Arial"/>
                <a:cs typeface="Arial"/>
              </a:rPr>
              <a:t>Matrice de Bayer / capteur </a:t>
            </a:r>
            <a:endParaRPr lang="fr-FR" dirty="0">
              <a:latin typeface="Arial"/>
              <a:cs typeface="Arial"/>
            </a:endParaRPr>
          </a:p>
        </p:txBody>
      </p:sp>
    </p:spTree>
    <p:extLst>
      <p:ext uri="{BB962C8B-B14F-4D97-AF65-F5344CB8AC3E}">
        <p14:creationId xmlns:p14="http://schemas.microsoft.com/office/powerpoint/2010/main" val="1841499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TF Illustration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540957"/>
            <a:ext cx="8226425"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ZoneTexte 3"/>
          <p:cNvSpPr txBox="1"/>
          <p:nvPr/>
        </p:nvSpPr>
        <p:spPr>
          <a:xfrm>
            <a:off x="1600200" y="847806"/>
            <a:ext cx="5812366" cy="646331"/>
          </a:xfrm>
          <a:prstGeom prst="rect">
            <a:avLst/>
          </a:prstGeom>
          <a:noFill/>
        </p:spPr>
        <p:txBody>
          <a:bodyPr wrap="square" rtlCol="0">
            <a:spAutoFit/>
          </a:bodyPr>
          <a:lstStyle/>
          <a:p>
            <a:pPr algn="ctr"/>
            <a:r>
              <a:rPr lang="fr-FR" sz="3600" dirty="0" smtClean="0">
                <a:solidFill>
                  <a:srgbClr val="FF0000"/>
                </a:solidFill>
                <a:latin typeface="Arial"/>
                <a:cs typeface="Arial"/>
              </a:rPr>
              <a:t>MTF</a:t>
            </a:r>
            <a:r>
              <a:rPr lang="fr-FR" sz="3600" dirty="0" smtClean="0">
                <a:solidFill>
                  <a:srgbClr val="000000"/>
                </a:solidFill>
                <a:latin typeface="Arial"/>
                <a:cs typeface="Arial"/>
              </a:rPr>
              <a:t> - Pour la caméra</a:t>
            </a:r>
            <a:endParaRPr lang="fr-FR" sz="3600" dirty="0">
              <a:solidFill>
                <a:srgbClr val="000000"/>
              </a:solidFill>
              <a:latin typeface="Arial"/>
              <a:cs typeface="Arial"/>
            </a:endParaRPr>
          </a:p>
        </p:txBody>
      </p:sp>
      <p:cxnSp>
        <p:nvCxnSpPr>
          <p:cNvPr id="10" name="Connecteur droit 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234267" y="1540957"/>
            <a:ext cx="2446866" cy="2489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4252387" y="2331885"/>
            <a:ext cx="1234013" cy="929717"/>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sp>
        <p:nvSpPr>
          <p:cNvPr id="14" name="Rectangle 13"/>
          <p:cNvSpPr/>
          <p:nvPr/>
        </p:nvSpPr>
        <p:spPr>
          <a:xfrm>
            <a:off x="3675454" y="2567750"/>
            <a:ext cx="555076" cy="464196"/>
          </a:xfrm>
          <a:prstGeom prst="rect">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7" name="Trapèze 16"/>
          <p:cNvSpPr/>
          <p:nvPr/>
        </p:nvSpPr>
        <p:spPr>
          <a:xfrm rot="5400000">
            <a:off x="3066180" y="2627932"/>
            <a:ext cx="891657" cy="326889"/>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8" name="Rectangle 17"/>
          <p:cNvSpPr/>
          <p:nvPr/>
        </p:nvSpPr>
        <p:spPr>
          <a:xfrm>
            <a:off x="4061890" y="2095502"/>
            <a:ext cx="555076" cy="312584"/>
          </a:xfrm>
          <a:prstGeom prst="rect">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9" name="Trapèze 18"/>
          <p:cNvSpPr/>
          <p:nvPr/>
        </p:nvSpPr>
        <p:spPr>
          <a:xfrm rot="16200000">
            <a:off x="4481394" y="2067470"/>
            <a:ext cx="506742" cy="326889"/>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3" name="Rectangle 7"/>
          <p:cNvSpPr>
            <a:spLocks noChangeArrowheads="1"/>
          </p:cNvSpPr>
          <p:nvPr/>
        </p:nvSpPr>
        <p:spPr bwMode="auto">
          <a:xfrm>
            <a:off x="897468" y="3876315"/>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MODULATION</a:t>
            </a:r>
            <a:endParaRPr lang="en-US" altLang="x-none" dirty="0">
              <a:latin typeface="Arial"/>
              <a:ea typeface="Osaka" charset="-128"/>
              <a:cs typeface="Arial"/>
            </a:endParaRPr>
          </a:p>
        </p:txBody>
      </p:sp>
      <p:sp>
        <p:nvSpPr>
          <p:cNvPr id="5" name="Rectangle 7"/>
          <p:cNvSpPr>
            <a:spLocks noChangeArrowheads="1"/>
          </p:cNvSpPr>
          <p:nvPr/>
        </p:nvSpPr>
        <p:spPr bwMode="auto">
          <a:xfrm>
            <a:off x="3234267" y="3873114"/>
            <a:ext cx="24468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TRANSFERT</a:t>
            </a:r>
            <a:endParaRPr lang="en-US" altLang="x-none" dirty="0">
              <a:latin typeface="Arial"/>
              <a:ea typeface="Osaka" charset="-128"/>
              <a:cs typeface="Arial"/>
            </a:endParaRPr>
          </a:p>
        </p:txBody>
      </p:sp>
      <p:sp>
        <p:nvSpPr>
          <p:cNvPr id="7" name="Rectangle 7"/>
          <p:cNvSpPr>
            <a:spLocks noChangeArrowheads="1"/>
          </p:cNvSpPr>
          <p:nvPr/>
        </p:nvSpPr>
        <p:spPr bwMode="auto">
          <a:xfrm>
            <a:off x="6290734" y="3873114"/>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altLang="x-none" dirty="0" smtClean="0">
                <a:latin typeface="Arial"/>
                <a:ea typeface="Osaka" charset="-128"/>
                <a:cs typeface="Arial"/>
              </a:rPr>
              <a:t>% FONCTION</a:t>
            </a:r>
            <a:endParaRPr lang="en-US" altLang="x-none" dirty="0">
              <a:latin typeface="Arial"/>
              <a:ea typeface="Osaka" charset="-128"/>
              <a:cs typeface="Arial"/>
            </a:endParaRPr>
          </a:p>
        </p:txBody>
      </p:sp>
      <p:sp>
        <p:nvSpPr>
          <p:cNvPr id="20" name="ZoneTexte 19"/>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21" name="ZoneTexte 20"/>
          <p:cNvSpPr txBox="1"/>
          <p:nvPr/>
        </p:nvSpPr>
        <p:spPr>
          <a:xfrm>
            <a:off x="5588006" y="87047"/>
            <a:ext cx="3140858" cy="307777"/>
          </a:xfrm>
          <a:prstGeom prst="rect">
            <a:avLst/>
          </a:prstGeom>
          <a:noFill/>
          <a:ln>
            <a:solidFill>
              <a:schemeClr val="tx1"/>
            </a:solidFill>
          </a:ln>
        </p:spPr>
        <p:txBody>
          <a:bodyPr wrap="square" rtlCol="0">
            <a:spAutoFit/>
          </a:bodyPr>
          <a:lstStyle/>
          <a:p>
            <a:pPr algn="ctr"/>
            <a:r>
              <a:rPr lang="fr-FR" sz="1400" dirty="0" smtClean="0">
                <a:solidFill>
                  <a:srgbClr val="800000"/>
                </a:solidFill>
                <a:latin typeface="Arial"/>
                <a:cs typeface="Arial"/>
              </a:rPr>
              <a:t>Remerciements à David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ASC</a:t>
            </a:r>
            <a:endParaRPr lang="fr-FR" sz="1400" dirty="0">
              <a:solidFill>
                <a:srgbClr val="800000"/>
              </a:solidFill>
              <a:latin typeface="Arial"/>
              <a:cs typeface="Arial"/>
            </a:endParaRPr>
          </a:p>
        </p:txBody>
      </p:sp>
    </p:spTree>
    <p:extLst>
      <p:ext uri="{BB962C8B-B14F-4D97-AF65-F5344CB8AC3E}">
        <p14:creationId xmlns:p14="http://schemas.microsoft.com/office/powerpoint/2010/main" val="3518498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315355" y="4241838"/>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MODULATION</a:t>
            </a:r>
            <a:endParaRPr lang="en-US" altLang="x-none" dirty="0">
              <a:latin typeface="Arial"/>
              <a:ea typeface="Osaka" charset="-128"/>
              <a:cs typeface="Arial"/>
            </a:endParaRPr>
          </a:p>
        </p:txBody>
      </p:sp>
      <p:sp>
        <p:nvSpPr>
          <p:cNvPr id="5" name="Rectangle 7"/>
          <p:cNvSpPr>
            <a:spLocks noChangeArrowheads="1"/>
          </p:cNvSpPr>
          <p:nvPr/>
        </p:nvSpPr>
        <p:spPr bwMode="auto">
          <a:xfrm>
            <a:off x="3315144" y="4219047"/>
            <a:ext cx="24468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altLang="x-none" dirty="0" smtClean="0">
                <a:latin typeface="Arial"/>
                <a:ea typeface="Osaka" charset="-128"/>
                <a:cs typeface="Arial"/>
              </a:rPr>
              <a:t>TRANSFERT</a:t>
            </a:r>
            <a:endParaRPr lang="en-US" altLang="x-none" dirty="0">
              <a:latin typeface="Arial"/>
              <a:ea typeface="Osaka" charset="-128"/>
              <a:cs typeface="Arial"/>
            </a:endParaRPr>
          </a:p>
        </p:txBody>
      </p:sp>
      <p:sp>
        <p:nvSpPr>
          <p:cNvPr id="7" name="Rectangle 7"/>
          <p:cNvSpPr>
            <a:spLocks noChangeArrowheads="1"/>
          </p:cNvSpPr>
          <p:nvPr/>
        </p:nvSpPr>
        <p:spPr bwMode="auto">
          <a:xfrm>
            <a:off x="7197499" y="4219047"/>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x-none" dirty="0" smtClean="0">
                <a:latin typeface="Arial"/>
                <a:ea typeface="Osaka" charset="-128"/>
                <a:cs typeface="Arial"/>
              </a:rPr>
              <a:t>% FONCTION </a:t>
            </a:r>
            <a:endParaRPr lang="en-US" altLang="x-none" dirty="0">
              <a:latin typeface="Arial"/>
              <a:ea typeface="Osaka" charset="-128"/>
              <a:cs typeface="Arial"/>
            </a:endParaRPr>
          </a:p>
        </p:txBody>
      </p:sp>
      <p:sp>
        <p:nvSpPr>
          <p:cNvPr id="22" name="Text Box 5"/>
          <p:cNvSpPr txBox="1">
            <a:spLocks noChangeArrowheads="1"/>
          </p:cNvSpPr>
          <p:nvPr/>
        </p:nvSpPr>
        <p:spPr bwMode="auto">
          <a:xfrm>
            <a:off x="3665231" y="2040457"/>
            <a:ext cx="1695005" cy="1175656"/>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600" b="1" dirty="0"/>
          </a:p>
          <a:p>
            <a:pPr algn="ctr">
              <a:lnSpc>
                <a:spcPct val="120000"/>
              </a:lnSpc>
            </a:pPr>
            <a:r>
              <a:rPr lang="en-US" sz="1600" b="1" dirty="0" smtClean="0"/>
              <a:t>POST-PRODUCTION</a:t>
            </a:r>
            <a:endParaRPr lang="en-US" sz="1600" b="1" dirty="0"/>
          </a:p>
          <a:p>
            <a:pPr algn="ctr"/>
            <a:endParaRPr lang="en-US" sz="1600" b="1" dirty="0"/>
          </a:p>
        </p:txBody>
      </p:sp>
      <p:pic>
        <p:nvPicPr>
          <p:cNvPr id="11" name="Image 10" descr="Capture d’écran 2018-03-21 à 19.20.0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845" y="2103957"/>
            <a:ext cx="1425274" cy="952500"/>
          </a:xfrm>
          <a:prstGeom prst="rect">
            <a:avLst/>
          </a:prstGeom>
        </p:spPr>
      </p:pic>
      <p:sp>
        <p:nvSpPr>
          <p:cNvPr id="25" name="Text Box 5"/>
          <p:cNvSpPr txBox="1">
            <a:spLocks noChangeArrowheads="1"/>
          </p:cNvSpPr>
          <p:nvPr/>
        </p:nvSpPr>
        <p:spPr bwMode="auto">
          <a:xfrm>
            <a:off x="5519431" y="2040457"/>
            <a:ext cx="1831368" cy="1175656"/>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600" b="1" dirty="0"/>
          </a:p>
          <a:p>
            <a:pPr algn="ctr">
              <a:lnSpc>
                <a:spcPct val="120000"/>
              </a:lnSpc>
            </a:pPr>
            <a:r>
              <a:rPr lang="en-US" sz="1600" b="1" dirty="0" smtClean="0"/>
              <a:t>PROJECTEURS/MONITEURS</a:t>
            </a:r>
            <a:endParaRPr lang="en-US" sz="1600" b="1" dirty="0"/>
          </a:p>
          <a:p>
            <a:pPr algn="ctr"/>
            <a:endParaRPr lang="en-US" sz="1600" b="1" dirty="0"/>
          </a:p>
        </p:txBody>
      </p:sp>
      <p:pic>
        <p:nvPicPr>
          <p:cNvPr id="12" name="Image 11" descr="Capture d’écran 2018-03-21 à 19.20.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0799" y="2103958"/>
            <a:ext cx="1640801" cy="952499"/>
          </a:xfrm>
          <a:prstGeom prst="rect">
            <a:avLst/>
          </a:prstGeom>
        </p:spPr>
      </p:pic>
      <p:sp>
        <p:nvSpPr>
          <p:cNvPr id="17" name="ZoneTexte 16"/>
          <p:cNvSpPr txBox="1"/>
          <p:nvPr/>
        </p:nvSpPr>
        <p:spPr>
          <a:xfrm>
            <a:off x="1846412" y="3265219"/>
            <a:ext cx="1695005" cy="523220"/>
          </a:xfrm>
          <a:prstGeom prst="rect">
            <a:avLst/>
          </a:prstGeom>
          <a:noFill/>
        </p:spPr>
        <p:txBody>
          <a:bodyPr wrap="square" rtlCol="0">
            <a:spAutoFit/>
          </a:bodyPr>
          <a:lstStyle/>
          <a:p>
            <a:pPr algn="ctr"/>
            <a:r>
              <a:rPr lang="fr-FR" sz="2800" b="1" dirty="0" smtClean="0">
                <a:solidFill>
                  <a:srgbClr val="FF0000"/>
                </a:solidFill>
                <a:latin typeface="Arial"/>
                <a:cs typeface="Arial"/>
              </a:rPr>
              <a:t>MTF</a:t>
            </a:r>
            <a:endParaRPr lang="fr-FR" sz="2800" b="1" dirty="0">
              <a:solidFill>
                <a:srgbClr val="FF0000"/>
              </a:solidFill>
              <a:latin typeface="Arial"/>
              <a:cs typeface="Arial"/>
            </a:endParaRPr>
          </a:p>
        </p:txBody>
      </p:sp>
      <p:sp>
        <p:nvSpPr>
          <p:cNvPr id="18" name="ZoneTexte 17"/>
          <p:cNvSpPr txBox="1"/>
          <p:nvPr/>
        </p:nvSpPr>
        <p:spPr>
          <a:xfrm>
            <a:off x="3693818" y="3265219"/>
            <a:ext cx="1680712" cy="523220"/>
          </a:xfrm>
          <a:prstGeom prst="rect">
            <a:avLst/>
          </a:prstGeom>
          <a:noFill/>
        </p:spPr>
        <p:txBody>
          <a:bodyPr wrap="square" rtlCol="0">
            <a:spAutoFit/>
          </a:bodyPr>
          <a:lstStyle/>
          <a:p>
            <a:pPr algn="ctr"/>
            <a:r>
              <a:rPr lang="fr-FR" sz="2800" b="1" dirty="0" smtClean="0">
                <a:solidFill>
                  <a:srgbClr val="FF0000"/>
                </a:solidFill>
                <a:latin typeface="Arial"/>
                <a:cs typeface="Arial"/>
              </a:rPr>
              <a:t>MTF</a:t>
            </a:r>
            <a:endParaRPr lang="fr-FR" sz="2800" b="1" dirty="0">
              <a:solidFill>
                <a:srgbClr val="FF0000"/>
              </a:solidFill>
              <a:latin typeface="Arial"/>
              <a:cs typeface="Arial"/>
            </a:endParaRPr>
          </a:p>
        </p:txBody>
      </p:sp>
      <p:sp>
        <p:nvSpPr>
          <p:cNvPr id="19" name="ZoneTexte 18"/>
          <p:cNvSpPr txBox="1"/>
          <p:nvPr/>
        </p:nvSpPr>
        <p:spPr>
          <a:xfrm>
            <a:off x="5533724" y="3279613"/>
            <a:ext cx="1680712" cy="523220"/>
          </a:xfrm>
          <a:prstGeom prst="rect">
            <a:avLst/>
          </a:prstGeom>
          <a:noFill/>
        </p:spPr>
        <p:txBody>
          <a:bodyPr wrap="square" rtlCol="0">
            <a:spAutoFit/>
          </a:bodyPr>
          <a:lstStyle/>
          <a:p>
            <a:pPr algn="ctr"/>
            <a:r>
              <a:rPr lang="fr-FR" sz="2800" b="1" dirty="0" smtClean="0">
                <a:solidFill>
                  <a:srgbClr val="FF0000"/>
                </a:solidFill>
                <a:latin typeface="Arial"/>
                <a:cs typeface="Arial"/>
              </a:rPr>
              <a:t>MTF</a:t>
            </a:r>
            <a:endParaRPr lang="fr-FR" sz="2800" b="1" dirty="0">
              <a:solidFill>
                <a:srgbClr val="FF0000"/>
              </a:solidFill>
              <a:latin typeface="Arial"/>
              <a:cs typeface="Arial"/>
            </a:endParaRPr>
          </a:p>
        </p:txBody>
      </p:sp>
      <p:sp>
        <p:nvSpPr>
          <p:cNvPr id="24" name="Text Box 4"/>
          <p:cNvSpPr txBox="1">
            <a:spLocks noChangeArrowheads="1"/>
          </p:cNvSpPr>
          <p:nvPr/>
        </p:nvSpPr>
        <p:spPr bwMode="auto">
          <a:xfrm>
            <a:off x="1832119" y="2040457"/>
            <a:ext cx="1695005" cy="1175656"/>
          </a:xfrm>
          <a:prstGeom prst="rect">
            <a:avLst/>
          </a:prstGeom>
          <a:solidFill>
            <a:srgbClr val="FFF4D3"/>
          </a:solidFill>
          <a:ln w="25400">
            <a:solidFill>
              <a:srgbClr val="000000"/>
            </a:solidFill>
            <a:miter lim="800000"/>
            <a:headEnd type="none" w="sm" len="sm"/>
            <a:tailEnd type="none" w="sm" len="sm"/>
          </a:ln>
        </p:spPr>
        <p:txBody>
          <a:bodyPr wrap="square" lIns="91393" tIns="45695" rIns="91393" bIns="45695">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600" b="1" dirty="0" smtClean="0"/>
          </a:p>
          <a:p>
            <a:pPr algn="ctr">
              <a:lnSpc>
                <a:spcPct val="120000"/>
              </a:lnSpc>
            </a:pPr>
            <a:r>
              <a:rPr lang="en-US" sz="1600" b="1" dirty="0" smtClean="0"/>
              <a:t>OPTIQUE/</a:t>
            </a:r>
          </a:p>
          <a:p>
            <a:pPr algn="ctr">
              <a:lnSpc>
                <a:spcPct val="120000"/>
              </a:lnSpc>
            </a:pPr>
            <a:r>
              <a:rPr lang="en-US" sz="1600" b="1" dirty="0" smtClean="0"/>
              <a:t>CAMÉRA</a:t>
            </a:r>
          </a:p>
          <a:p>
            <a:pPr algn="ctr"/>
            <a:endParaRPr lang="en-US" sz="1600" b="1" dirty="0"/>
          </a:p>
        </p:txBody>
      </p:sp>
      <p:cxnSp>
        <p:nvCxnSpPr>
          <p:cNvPr id="20" name="Connecteur droit 19"/>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1600200" y="847806"/>
            <a:ext cx="5812366" cy="646331"/>
          </a:xfrm>
          <a:prstGeom prst="rect">
            <a:avLst/>
          </a:prstGeom>
          <a:noFill/>
        </p:spPr>
        <p:txBody>
          <a:bodyPr wrap="square" rtlCol="0">
            <a:spAutoFit/>
          </a:bodyPr>
          <a:lstStyle/>
          <a:p>
            <a:pPr algn="ctr"/>
            <a:r>
              <a:rPr lang="fr-FR" sz="3600" dirty="0" smtClean="0">
                <a:solidFill>
                  <a:srgbClr val="FF0000"/>
                </a:solidFill>
                <a:latin typeface="Arial"/>
                <a:cs typeface="Arial"/>
              </a:rPr>
              <a:t>MTF</a:t>
            </a:r>
            <a:r>
              <a:rPr lang="fr-FR" sz="3600" dirty="0" smtClean="0">
                <a:solidFill>
                  <a:srgbClr val="000000"/>
                </a:solidFill>
                <a:latin typeface="Arial"/>
                <a:cs typeface="Arial"/>
              </a:rPr>
              <a:t> </a:t>
            </a:r>
            <a:r>
              <a:rPr lang="fr-FR" sz="3600" dirty="0">
                <a:solidFill>
                  <a:srgbClr val="000000"/>
                </a:solidFill>
                <a:latin typeface="Arial"/>
                <a:cs typeface="Arial"/>
              </a:rPr>
              <a:t>-</a:t>
            </a:r>
            <a:r>
              <a:rPr lang="fr-FR" sz="3600" dirty="0" smtClean="0">
                <a:solidFill>
                  <a:srgbClr val="000000"/>
                </a:solidFill>
                <a:latin typeface="Arial"/>
                <a:cs typeface="Arial"/>
              </a:rPr>
              <a:t> pour le </a:t>
            </a:r>
            <a:r>
              <a:rPr lang="fr-FR" sz="3600" dirty="0" err="1" smtClean="0">
                <a:solidFill>
                  <a:srgbClr val="000000"/>
                </a:solidFill>
                <a:latin typeface="Arial"/>
                <a:cs typeface="Arial"/>
              </a:rPr>
              <a:t>workflow</a:t>
            </a:r>
            <a:endParaRPr lang="fr-FR" sz="3600" dirty="0">
              <a:solidFill>
                <a:srgbClr val="000000"/>
              </a:solidFill>
              <a:latin typeface="Arial"/>
              <a:cs typeface="Arial"/>
            </a:endParaRPr>
          </a:p>
        </p:txBody>
      </p:sp>
      <p:sp>
        <p:nvSpPr>
          <p:cNvPr id="23" name="ZoneTexte 22"/>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4</a:t>
            </a:r>
            <a:r>
              <a:rPr lang="fr-FR" sz="2000" dirty="0" smtClean="0">
                <a:latin typeface="Arial"/>
                <a:cs typeface="Arial"/>
              </a:rPr>
              <a:t> </a:t>
            </a:r>
            <a:r>
              <a:rPr lang="fr-FR" sz="2000" dirty="0">
                <a:latin typeface="Arial"/>
                <a:cs typeface="Arial"/>
              </a:rPr>
              <a:t>-</a:t>
            </a:r>
            <a:r>
              <a:rPr lang="fr-FR" sz="2000" dirty="0" smtClean="0">
                <a:latin typeface="Arial"/>
                <a:cs typeface="Arial"/>
              </a:rPr>
              <a:t> CAMÉRA : CAPTEUR, OLPF ET MTF</a:t>
            </a:r>
            <a:endParaRPr lang="fr-FR" sz="2000" dirty="0">
              <a:latin typeface="Arial"/>
              <a:cs typeface="Arial"/>
            </a:endParaRPr>
          </a:p>
        </p:txBody>
      </p:sp>
      <p:sp>
        <p:nvSpPr>
          <p:cNvPr id="28" name="ZoneTexte 27"/>
          <p:cNvSpPr txBox="1"/>
          <p:nvPr/>
        </p:nvSpPr>
        <p:spPr>
          <a:xfrm>
            <a:off x="5588006" y="87047"/>
            <a:ext cx="3140858" cy="307777"/>
          </a:xfrm>
          <a:prstGeom prst="rect">
            <a:avLst/>
          </a:prstGeom>
          <a:noFill/>
          <a:ln>
            <a:solidFill>
              <a:schemeClr val="tx1"/>
            </a:solidFill>
          </a:ln>
        </p:spPr>
        <p:txBody>
          <a:bodyPr wrap="square" rtlCol="0">
            <a:spAutoFit/>
          </a:bodyPr>
          <a:lstStyle/>
          <a:p>
            <a:pPr algn="ctr"/>
            <a:r>
              <a:rPr lang="fr-FR" sz="1400" dirty="0" smtClean="0">
                <a:solidFill>
                  <a:srgbClr val="800000"/>
                </a:solidFill>
                <a:latin typeface="Arial"/>
                <a:cs typeface="Arial"/>
              </a:rPr>
              <a:t>Remerciements à David </a:t>
            </a:r>
            <a:r>
              <a:rPr lang="fr-FR" sz="1400" dirty="0" err="1" smtClean="0">
                <a:solidFill>
                  <a:srgbClr val="800000"/>
                </a:solidFill>
                <a:latin typeface="Arial"/>
                <a:cs typeface="Arial"/>
              </a:rPr>
              <a:t>Stump</a:t>
            </a:r>
            <a:r>
              <a:rPr lang="fr-FR" sz="1400" dirty="0" smtClean="0">
                <a:solidFill>
                  <a:srgbClr val="800000"/>
                </a:solidFill>
                <a:latin typeface="Arial"/>
                <a:cs typeface="Arial"/>
              </a:rPr>
              <a:t> ASC</a:t>
            </a:r>
            <a:endParaRPr lang="fr-FR" sz="1400" dirty="0">
              <a:solidFill>
                <a:srgbClr val="800000"/>
              </a:solidFill>
              <a:latin typeface="Arial"/>
              <a:cs typeface="Arial"/>
            </a:endParaRPr>
          </a:p>
        </p:txBody>
      </p:sp>
    </p:spTree>
    <p:extLst>
      <p:ext uri="{BB962C8B-B14F-4D97-AF65-F5344CB8AC3E}">
        <p14:creationId xmlns:p14="http://schemas.microsoft.com/office/powerpoint/2010/main" val="4038536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22" grpId="0" animBg="1"/>
      <p:bldP spid="25" grpId="0" animBg="1"/>
      <p:bldP spid="17" grpId="0"/>
      <p:bldP spid="18" grpId="0"/>
      <p:bldP spid="19" grpId="0"/>
      <p:bldP spid="2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68383" y="2590800"/>
            <a:ext cx="9017000" cy="646331"/>
          </a:xfrm>
          <a:prstGeom prst="rect">
            <a:avLst/>
          </a:prstGeom>
          <a:noFill/>
        </p:spPr>
        <p:txBody>
          <a:bodyPr wrap="square" rtlCol="0">
            <a:spAutoFit/>
          </a:bodyPr>
          <a:lstStyle/>
          <a:p>
            <a:pPr algn="ctr"/>
            <a:r>
              <a:rPr lang="fr-FR" sz="3600" b="1" dirty="0">
                <a:latin typeface="Arial"/>
                <a:cs typeface="Arial"/>
              </a:rPr>
              <a:t>5</a:t>
            </a:r>
            <a:r>
              <a:rPr lang="fr-FR" sz="2800" dirty="0" smtClean="0">
                <a:latin typeface="Arial"/>
                <a:cs typeface="Arial"/>
              </a:rPr>
              <a:t> </a:t>
            </a:r>
            <a:r>
              <a:rPr lang="fr-FR" sz="2800" dirty="0">
                <a:latin typeface="Arial"/>
                <a:cs typeface="Arial"/>
              </a:rPr>
              <a:t>-</a:t>
            </a:r>
            <a:r>
              <a:rPr lang="fr-FR" sz="2800" dirty="0" smtClean="0">
                <a:latin typeface="Arial"/>
                <a:cs typeface="Arial"/>
              </a:rPr>
              <a:t> LE RÔLE DU SYSTÈME DE </a:t>
            </a:r>
            <a:r>
              <a:rPr lang="fr-FR" sz="2800" dirty="0">
                <a:latin typeface="Arial"/>
                <a:cs typeface="Arial"/>
              </a:rPr>
              <a:t>RÉGLAGE </a:t>
            </a:r>
            <a:r>
              <a:rPr lang="fr-FR" sz="2800" dirty="0" smtClean="0">
                <a:latin typeface="Arial"/>
                <a:cs typeface="Arial"/>
              </a:rPr>
              <a:t>DE DÉTAIL</a:t>
            </a:r>
            <a:endParaRPr lang="fr-FR" sz="2800" dirty="0">
              <a:latin typeface="Arial"/>
              <a:cs typeface="Arial"/>
            </a:endParaRPr>
          </a:p>
        </p:txBody>
      </p:sp>
      <p:sp>
        <p:nvSpPr>
          <p:cNvPr id="2" name="ZoneTexte 1"/>
          <p:cNvSpPr txBox="1"/>
          <p:nvPr/>
        </p:nvSpPr>
        <p:spPr>
          <a:xfrm>
            <a:off x="2412986" y="4131726"/>
            <a:ext cx="4309534" cy="523220"/>
          </a:xfrm>
          <a:prstGeom prst="rect">
            <a:avLst/>
          </a:prstGeom>
          <a:noFill/>
        </p:spPr>
        <p:txBody>
          <a:bodyPr wrap="square" rtlCol="0">
            <a:spAutoFit/>
          </a:bodyPr>
          <a:lstStyle/>
          <a:p>
            <a:pPr algn="ctr"/>
            <a:r>
              <a:rPr lang="fr-FR" sz="2800" dirty="0" smtClean="0">
                <a:latin typeface="Arial"/>
                <a:cs typeface="Arial"/>
              </a:rPr>
              <a:t>DANS LA CAMÉRA</a:t>
            </a:r>
            <a:endParaRPr lang="fr-FR" sz="2800" dirty="0">
              <a:latin typeface="Arial"/>
              <a:cs typeface="Arial"/>
            </a:endParaRPr>
          </a:p>
        </p:txBody>
      </p:sp>
      <p:sp>
        <p:nvSpPr>
          <p:cNvPr id="6" name="Rectangle 5"/>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7" name="ZoneTexte 6"/>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1500417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125397" y="2826346"/>
            <a:ext cx="370376" cy="282628"/>
          </a:xfrm>
          <a:prstGeom prst="rect">
            <a:avLst/>
          </a:prstGeom>
          <a:solidFill>
            <a:srgbClr val="FFF7DA"/>
          </a:solidFill>
          <a:ln w="9525" cmpd="sng">
            <a:solidFill>
              <a:srgbClr val="8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sp>
        <p:nvSpPr>
          <p:cNvPr id="45" name="Rectangle 44"/>
          <p:cNvSpPr/>
          <p:nvPr/>
        </p:nvSpPr>
        <p:spPr>
          <a:xfrm>
            <a:off x="3403617" y="971363"/>
            <a:ext cx="4013165" cy="1873437"/>
          </a:xfrm>
          <a:prstGeom prst="rect">
            <a:avLst/>
          </a:prstGeom>
          <a:solidFill>
            <a:srgbClr val="FFF7DA"/>
          </a:solidFill>
          <a:ln w="9525" cmpd="sng">
            <a:solidFill>
              <a:srgbClr val="8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fr-FR" sz="900" dirty="0">
              <a:solidFill>
                <a:prstClr val="white"/>
              </a:solidFill>
              <a:latin typeface="Arial"/>
              <a:cs typeface="Arial"/>
            </a:endParaRPr>
          </a:p>
        </p:txBody>
      </p:sp>
      <p:cxnSp>
        <p:nvCxnSpPr>
          <p:cNvPr id="32" name="Connecteur droit avec flèche 31"/>
          <p:cNvCxnSpPr/>
          <p:nvPr/>
        </p:nvCxnSpPr>
        <p:spPr>
          <a:xfrm>
            <a:off x="5850719" y="4300319"/>
            <a:ext cx="1523629" cy="0"/>
          </a:xfrm>
          <a:prstGeom prst="straightConnector1">
            <a:avLst/>
          </a:prstGeom>
          <a:ln w="57150" cmpd="sng">
            <a:solidFill>
              <a:srgbClr val="1CD707"/>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3" name="Image 2" descr="Capture d’écran 2016-11-12 à 18.53.1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0278" y="1520966"/>
            <a:ext cx="1439210" cy="955555"/>
          </a:xfrm>
          <a:prstGeom prst="rect">
            <a:avLst/>
          </a:prstGeom>
          <a:effectLst>
            <a:outerShdw blurRad="50800" dist="38100" dir="2700000" algn="tl" rotWithShape="0">
              <a:prstClr val="black">
                <a:alpha val="40000"/>
              </a:prstClr>
            </a:outerShdw>
          </a:effectLst>
          <a:scene3d>
            <a:camera prst="isometricLeftDown"/>
            <a:lightRig rig="threePt" dir="t"/>
          </a:scene3d>
        </p:spPr>
      </p:pic>
      <p:sp>
        <p:nvSpPr>
          <p:cNvPr id="5" name="Rectangle 4"/>
          <p:cNvSpPr/>
          <p:nvPr/>
        </p:nvSpPr>
        <p:spPr>
          <a:xfrm>
            <a:off x="3923068" y="1512496"/>
            <a:ext cx="1132707" cy="955555"/>
          </a:xfrm>
          <a:prstGeom prst="rect">
            <a:avLst/>
          </a:prstGeom>
          <a:blipFill rotWithShape="1">
            <a:blip r:embed="rId3"/>
            <a:tile tx="0" ty="0" sx="100000" sy="100000" flip="none" algn="tl"/>
          </a:blipFill>
          <a:scene3d>
            <a:camera prst="isometricLeftDown"/>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3742021" y="996057"/>
            <a:ext cx="2040467" cy="369332"/>
          </a:xfrm>
          <a:prstGeom prst="rect">
            <a:avLst/>
          </a:prstGeom>
          <a:noFill/>
        </p:spPr>
        <p:txBody>
          <a:bodyPr wrap="square" rtlCol="0">
            <a:spAutoFit/>
          </a:bodyPr>
          <a:lstStyle/>
          <a:p>
            <a:r>
              <a:rPr lang="fr-FR" dirty="0" smtClean="0">
                <a:latin typeface="Arial"/>
                <a:cs typeface="Arial"/>
              </a:rPr>
              <a:t>OLPF</a:t>
            </a:r>
            <a:endParaRPr lang="fr-FR" dirty="0">
              <a:latin typeface="Arial"/>
              <a:cs typeface="Arial"/>
            </a:endParaRPr>
          </a:p>
        </p:txBody>
      </p:sp>
      <p:sp>
        <p:nvSpPr>
          <p:cNvPr id="8" name="Rectangle 7"/>
          <p:cNvSpPr/>
          <p:nvPr/>
        </p:nvSpPr>
        <p:spPr>
          <a:xfrm>
            <a:off x="2171700" y="1436296"/>
            <a:ext cx="1240384" cy="1040225"/>
          </a:xfrm>
          <a:prstGeom prst="rect">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9" name="Trapèze 8"/>
          <p:cNvSpPr/>
          <p:nvPr/>
        </p:nvSpPr>
        <p:spPr>
          <a:xfrm rot="5400000">
            <a:off x="971829" y="1774503"/>
            <a:ext cx="1998134" cy="41584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1" name="ZoneTexte 10"/>
          <p:cNvSpPr txBox="1"/>
          <p:nvPr/>
        </p:nvSpPr>
        <p:spPr>
          <a:xfrm>
            <a:off x="2171700" y="1436296"/>
            <a:ext cx="1355964" cy="461665"/>
          </a:xfrm>
          <a:prstGeom prst="rect">
            <a:avLst/>
          </a:prstGeom>
          <a:noFill/>
        </p:spPr>
        <p:txBody>
          <a:bodyPr wrap="square" rtlCol="0">
            <a:spAutoFit/>
          </a:bodyPr>
          <a:lstStyle/>
          <a:p>
            <a:pPr algn="ctr"/>
            <a:r>
              <a:rPr lang="fr-FR" sz="2400" dirty="0" smtClean="0">
                <a:solidFill>
                  <a:schemeClr val="bg1"/>
                </a:solidFill>
                <a:latin typeface="Arial"/>
                <a:cs typeface="Arial"/>
              </a:rPr>
              <a:t>Optique</a:t>
            </a:r>
            <a:endParaRPr lang="fr-FR" sz="2400" dirty="0">
              <a:solidFill>
                <a:schemeClr val="bg1"/>
              </a:solidFill>
              <a:latin typeface="Arial"/>
              <a:cs typeface="Arial"/>
            </a:endParaRPr>
          </a:p>
        </p:txBody>
      </p:sp>
      <p:sp>
        <p:nvSpPr>
          <p:cNvPr id="12" name="ZoneTexte 11"/>
          <p:cNvSpPr txBox="1"/>
          <p:nvPr/>
        </p:nvSpPr>
        <p:spPr>
          <a:xfrm>
            <a:off x="5909489" y="2014830"/>
            <a:ext cx="1444738" cy="523220"/>
          </a:xfrm>
          <a:prstGeom prst="rect">
            <a:avLst/>
          </a:prstGeom>
          <a:noFill/>
        </p:spPr>
        <p:txBody>
          <a:bodyPr wrap="square" rtlCol="0">
            <a:spAutoFit/>
          </a:bodyPr>
          <a:lstStyle/>
          <a:p>
            <a:pPr algn="ctr"/>
            <a:r>
              <a:rPr lang="fr-FR" sz="2800" dirty="0" smtClean="0">
                <a:latin typeface="Arial"/>
                <a:cs typeface="Arial"/>
              </a:rPr>
              <a:t>Caméra</a:t>
            </a:r>
            <a:endParaRPr lang="fr-FR" sz="2800" dirty="0">
              <a:latin typeface="Arial"/>
              <a:cs typeface="Arial"/>
            </a:endParaRPr>
          </a:p>
        </p:txBody>
      </p:sp>
      <p:cxnSp>
        <p:nvCxnSpPr>
          <p:cNvPr id="14" name="Connecteur droit avec flèche 13"/>
          <p:cNvCxnSpPr/>
          <p:nvPr/>
        </p:nvCxnSpPr>
        <p:spPr>
          <a:xfrm>
            <a:off x="533417" y="1985433"/>
            <a:ext cx="3471334" cy="0"/>
          </a:xfrm>
          <a:prstGeom prst="straightConnector1">
            <a:avLst/>
          </a:prstGeom>
          <a:ln w="76200" cmpd="sng">
            <a:solidFill>
              <a:srgbClr val="1CD707"/>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V="1">
            <a:off x="7354227" y="3244725"/>
            <a:ext cx="291164" cy="1061215"/>
          </a:xfrm>
          <a:prstGeom prst="straightConnector1">
            <a:avLst/>
          </a:prstGeom>
          <a:ln w="57150" cmpd="sng">
            <a:solidFill>
              <a:srgbClr val="1CD707"/>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5490642" y="3108974"/>
            <a:ext cx="1764588" cy="1808959"/>
          </a:xfrm>
          <a:prstGeom prst="rect">
            <a:avLst/>
          </a:prstGeom>
          <a:solidFill>
            <a:srgbClr val="FFF7DA"/>
          </a:solidFill>
          <a:ln>
            <a:solidFill>
              <a:srgbClr val="800000"/>
            </a:solidFill>
          </a:ln>
          <a:effectLst>
            <a:outerShdw blurRad="50800" dist="38100" dir="2700000" algn="tl" rotWithShape="0">
              <a:prstClr val="black">
                <a:alpha val="40000"/>
              </a:prstClr>
            </a:outerShdw>
          </a:effectLst>
        </p:spPr>
        <p:txBody>
          <a:bodyPr wrap="square" bIns="187200" rtlCol="0">
            <a:spAutoFit/>
          </a:bodyPr>
          <a:lstStyle/>
          <a:p>
            <a:pPr algn="ctr">
              <a:lnSpc>
                <a:spcPct val="150000"/>
              </a:lnSpc>
            </a:pPr>
            <a:endParaRPr lang="fr-FR" sz="200" dirty="0" smtClean="0">
              <a:latin typeface="Arial"/>
              <a:cs typeface="Arial"/>
            </a:endParaRPr>
          </a:p>
          <a:p>
            <a:pPr algn="ctr">
              <a:lnSpc>
                <a:spcPct val="120000"/>
              </a:lnSpc>
            </a:pPr>
            <a:r>
              <a:rPr lang="fr-FR" sz="1400" dirty="0" smtClean="0">
                <a:latin typeface="Arial"/>
                <a:cs typeface="Arial"/>
              </a:rPr>
              <a:t>Traitement numérique</a:t>
            </a:r>
          </a:p>
          <a:p>
            <a:pPr algn="ctr">
              <a:lnSpc>
                <a:spcPct val="110000"/>
              </a:lnSpc>
            </a:pPr>
            <a:r>
              <a:rPr lang="fr-FR" sz="2000" dirty="0" smtClean="0">
                <a:solidFill>
                  <a:srgbClr val="800000"/>
                </a:solidFill>
                <a:latin typeface="Arial"/>
                <a:cs typeface="Arial"/>
              </a:rPr>
              <a:t>Système de réglage de détail</a:t>
            </a:r>
          </a:p>
        </p:txBody>
      </p:sp>
      <p:pic>
        <p:nvPicPr>
          <p:cNvPr id="27" name="Image 26" descr="Capture d’écran 2016-11-12 à 18.53.1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1882" y="2981492"/>
            <a:ext cx="168272" cy="854914"/>
          </a:xfrm>
          <a:prstGeom prst="rect">
            <a:avLst/>
          </a:prstGeom>
          <a:effectLst>
            <a:outerShdw blurRad="50800" dist="38100" dir="2700000" algn="tl" rotWithShape="0">
              <a:prstClr val="black">
                <a:alpha val="40000"/>
              </a:prstClr>
            </a:outerShdw>
          </a:effectLst>
        </p:spPr>
      </p:pic>
      <p:sp>
        <p:nvSpPr>
          <p:cNvPr id="25" name="Rectangle 24"/>
          <p:cNvSpPr/>
          <p:nvPr/>
        </p:nvSpPr>
        <p:spPr>
          <a:xfrm>
            <a:off x="4116162" y="3006845"/>
            <a:ext cx="132476" cy="814464"/>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7590366" y="2824725"/>
            <a:ext cx="1498310" cy="461665"/>
          </a:xfrm>
          <a:prstGeom prst="rect">
            <a:avLst/>
          </a:prstGeom>
          <a:noFill/>
        </p:spPr>
        <p:txBody>
          <a:bodyPr wrap="square" rtlCol="0">
            <a:spAutoFit/>
          </a:bodyPr>
          <a:lstStyle/>
          <a:p>
            <a:pPr algn="r"/>
            <a:r>
              <a:rPr lang="fr-FR" sz="2400" dirty="0" smtClean="0">
                <a:latin typeface="Arial"/>
                <a:cs typeface="Arial"/>
              </a:rPr>
              <a:t>Niveau ?</a:t>
            </a:r>
          </a:p>
        </p:txBody>
      </p:sp>
      <p:sp>
        <p:nvSpPr>
          <p:cNvPr id="24" name="ZoneTexte 23"/>
          <p:cNvSpPr txBox="1"/>
          <p:nvPr/>
        </p:nvSpPr>
        <p:spPr>
          <a:xfrm>
            <a:off x="-50802" y="2871744"/>
            <a:ext cx="1574800" cy="990015"/>
          </a:xfrm>
          <a:prstGeom prst="rect">
            <a:avLst/>
          </a:prstGeom>
          <a:noFill/>
        </p:spPr>
        <p:txBody>
          <a:bodyPr wrap="square" rtlCol="0">
            <a:spAutoFit/>
          </a:bodyPr>
          <a:lstStyle/>
          <a:p>
            <a:pPr algn="ctr">
              <a:lnSpc>
                <a:spcPct val="150000"/>
              </a:lnSpc>
            </a:pPr>
            <a:r>
              <a:rPr lang="fr-FR" sz="2000" dirty="0" smtClean="0">
                <a:latin typeface="Arial"/>
                <a:cs typeface="Arial"/>
              </a:rPr>
              <a:t>Niveau de piqué</a:t>
            </a:r>
            <a:endParaRPr lang="fr-FR" sz="2000" dirty="0">
              <a:latin typeface="Arial"/>
              <a:cs typeface="Arial"/>
            </a:endParaRPr>
          </a:p>
        </p:txBody>
      </p:sp>
      <p:sp>
        <p:nvSpPr>
          <p:cNvPr id="28" name="ZoneTexte 27"/>
          <p:cNvSpPr txBox="1"/>
          <p:nvPr/>
        </p:nvSpPr>
        <p:spPr>
          <a:xfrm>
            <a:off x="2189056" y="2014830"/>
            <a:ext cx="1189076" cy="461665"/>
          </a:xfrm>
          <a:prstGeom prst="rect">
            <a:avLst/>
          </a:prstGeom>
          <a:noFill/>
        </p:spPr>
        <p:txBody>
          <a:bodyPr wrap="square" rtlCol="0">
            <a:spAutoFit/>
          </a:bodyPr>
          <a:lstStyle/>
          <a:p>
            <a:pPr algn="ctr"/>
            <a:r>
              <a:rPr lang="fr-FR" sz="2400" dirty="0" smtClean="0">
                <a:solidFill>
                  <a:schemeClr val="bg1"/>
                </a:solidFill>
                <a:latin typeface="Arial"/>
                <a:cs typeface="Arial"/>
              </a:rPr>
              <a:t>MTF</a:t>
            </a:r>
            <a:endParaRPr lang="fr-FR" sz="2400" dirty="0">
              <a:solidFill>
                <a:schemeClr val="bg1"/>
              </a:solidFill>
              <a:latin typeface="Arial"/>
              <a:cs typeface="Arial"/>
            </a:endParaRPr>
          </a:p>
        </p:txBody>
      </p:sp>
      <p:sp>
        <p:nvSpPr>
          <p:cNvPr id="30" name="ZoneTexte 29"/>
          <p:cNvSpPr txBox="1"/>
          <p:nvPr/>
        </p:nvSpPr>
        <p:spPr>
          <a:xfrm>
            <a:off x="4023796" y="4130213"/>
            <a:ext cx="838200" cy="441146"/>
          </a:xfrm>
          <a:prstGeom prst="rect">
            <a:avLst/>
          </a:prstGeom>
          <a:noFill/>
        </p:spPr>
        <p:txBody>
          <a:bodyPr wrap="square" rtlCol="0">
            <a:spAutoFit/>
          </a:bodyPr>
          <a:lstStyle/>
          <a:p>
            <a:pPr algn="ctr">
              <a:lnSpc>
                <a:spcPct val="150000"/>
              </a:lnSpc>
            </a:pPr>
            <a:r>
              <a:rPr lang="fr-FR" sz="1600" dirty="0">
                <a:latin typeface="Arial"/>
                <a:cs typeface="Arial"/>
              </a:rPr>
              <a:t>B</a:t>
            </a:r>
            <a:r>
              <a:rPr lang="fr-FR" sz="1600" dirty="0" smtClean="0">
                <a:latin typeface="Arial"/>
                <a:cs typeface="Arial"/>
              </a:rPr>
              <a:t>aisse</a:t>
            </a:r>
            <a:endParaRPr lang="fr-FR" sz="1600" dirty="0">
              <a:latin typeface="Arial"/>
              <a:cs typeface="Arial"/>
            </a:endParaRPr>
          </a:p>
        </p:txBody>
      </p:sp>
      <p:sp>
        <p:nvSpPr>
          <p:cNvPr id="31" name="ZoneTexte 30"/>
          <p:cNvSpPr txBox="1"/>
          <p:nvPr/>
        </p:nvSpPr>
        <p:spPr>
          <a:xfrm>
            <a:off x="7240618" y="4299410"/>
            <a:ext cx="838200" cy="441146"/>
          </a:xfrm>
          <a:prstGeom prst="rect">
            <a:avLst/>
          </a:prstGeom>
          <a:noFill/>
        </p:spPr>
        <p:txBody>
          <a:bodyPr wrap="square" rtlCol="0">
            <a:spAutoFit/>
          </a:bodyPr>
          <a:lstStyle/>
          <a:p>
            <a:pPr algn="ctr">
              <a:lnSpc>
                <a:spcPct val="150000"/>
              </a:lnSpc>
            </a:pPr>
            <a:r>
              <a:rPr lang="fr-FR" sz="1600" dirty="0" smtClean="0">
                <a:latin typeface="Arial"/>
                <a:cs typeface="Arial"/>
              </a:rPr>
              <a:t>Relève</a:t>
            </a:r>
            <a:endParaRPr lang="fr-FR" sz="1600" dirty="0">
              <a:latin typeface="Arial"/>
              <a:cs typeface="Arial"/>
            </a:endParaRPr>
          </a:p>
        </p:txBody>
      </p:sp>
      <p:cxnSp>
        <p:nvCxnSpPr>
          <p:cNvPr id="29" name="Connecteur droit avec flèche 28"/>
          <p:cNvCxnSpPr/>
          <p:nvPr/>
        </p:nvCxnSpPr>
        <p:spPr>
          <a:xfrm>
            <a:off x="4394200" y="4113411"/>
            <a:ext cx="280899" cy="0"/>
          </a:xfrm>
          <a:prstGeom prst="straightConnector1">
            <a:avLst/>
          </a:prstGeom>
          <a:ln w="57150" cmpd="sng">
            <a:solidFill>
              <a:srgbClr val="1CD707"/>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4675099" y="4317744"/>
            <a:ext cx="838200" cy="441146"/>
          </a:xfrm>
          <a:prstGeom prst="rect">
            <a:avLst/>
          </a:prstGeom>
          <a:noFill/>
        </p:spPr>
        <p:txBody>
          <a:bodyPr wrap="square" rtlCol="0">
            <a:spAutoFit/>
          </a:bodyPr>
          <a:lstStyle/>
          <a:p>
            <a:pPr algn="ctr">
              <a:lnSpc>
                <a:spcPct val="150000"/>
              </a:lnSpc>
            </a:pPr>
            <a:r>
              <a:rPr lang="fr-FR" sz="1600" dirty="0" smtClean="0">
                <a:latin typeface="Arial"/>
                <a:cs typeface="Arial"/>
              </a:rPr>
              <a:t>Baisse</a:t>
            </a:r>
            <a:endParaRPr lang="fr-FR" sz="1600" dirty="0">
              <a:latin typeface="Arial"/>
              <a:cs typeface="Arial"/>
            </a:endParaRPr>
          </a:p>
        </p:txBody>
      </p:sp>
      <p:cxnSp>
        <p:nvCxnSpPr>
          <p:cNvPr id="19" name="Connecteur droit avec flèche 18"/>
          <p:cNvCxnSpPr/>
          <p:nvPr/>
        </p:nvCxnSpPr>
        <p:spPr>
          <a:xfrm>
            <a:off x="1461938" y="3244724"/>
            <a:ext cx="856297" cy="0"/>
          </a:xfrm>
          <a:prstGeom prst="straightConnector1">
            <a:avLst/>
          </a:prstGeom>
          <a:ln w="57150" cmpd="sng">
            <a:solidFill>
              <a:srgbClr val="1CD707"/>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2171700" y="2975511"/>
            <a:ext cx="1206517" cy="461665"/>
          </a:xfrm>
          <a:prstGeom prst="rect">
            <a:avLst/>
          </a:prstGeom>
          <a:noFill/>
        </p:spPr>
        <p:txBody>
          <a:bodyPr wrap="square" rtlCol="0">
            <a:spAutoFit/>
          </a:bodyPr>
          <a:lstStyle/>
          <a:p>
            <a:pPr algn="ctr"/>
            <a:r>
              <a:rPr lang="fr-FR" sz="2400" dirty="0" smtClean="0">
                <a:solidFill>
                  <a:srgbClr val="000000"/>
                </a:solidFill>
                <a:latin typeface="Arial"/>
                <a:cs typeface="Arial"/>
              </a:rPr>
              <a:t>MTF</a:t>
            </a:r>
            <a:endParaRPr lang="fr-FR" sz="2400" dirty="0">
              <a:solidFill>
                <a:srgbClr val="000000"/>
              </a:solidFill>
              <a:latin typeface="Arial"/>
              <a:cs typeface="Arial"/>
            </a:endParaRPr>
          </a:p>
        </p:txBody>
      </p:sp>
      <p:cxnSp>
        <p:nvCxnSpPr>
          <p:cNvPr id="42" name="Connecteur droit avec flèche 41"/>
          <p:cNvCxnSpPr/>
          <p:nvPr/>
        </p:nvCxnSpPr>
        <p:spPr>
          <a:xfrm>
            <a:off x="3644933" y="3904818"/>
            <a:ext cx="421219" cy="0"/>
          </a:xfrm>
          <a:prstGeom prst="straightConnector1">
            <a:avLst/>
          </a:prstGeom>
          <a:ln w="57150" cmpd="sng">
            <a:solidFill>
              <a:srgbClr val="1CD707"/>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2979615" y="3910960"/>
            <a:ext cx="1167574" cy="394980"/>
          </a:xfrm>
          <a:prstGeom prst="rect">
            <a:avLst/>
          </a:prstGeom>
          <a:noFill/>
        </p:spPr>
        <p:txBody>
          <a:bodyPr wrap="square" tIns="0" rtlCol="0">
            <a:spAutoFit/>
          </a:bodyPr>
          <a:lstStyle/>
          <a:p>
            <a:pPr algn="ctr">
              <a:lnSpc>
                <a:spcPct val="150000"/>
              </a:lnSpc>
            </a:pPr>
            <a:r>
              <a:rPr lang="fr-FR" sz="1600" dirty="0" smtClean="0">
                <a:latin typeface="Arial"/>
                <a:cs typeface="Arial"/>
              </a:rPr>
              <a:t>Baisse</a:t>
            </a:r>
            <a:endParaRPr lang="fr-FR" sz="1600" dirty="0">
              <a:latin typeface="Arial"/>
              <a:cs typeface="Arial"/>
            </a:endParaRPr>
          </a:p>
        </p:txBody>
      </p:sp>
      <p:sp>
        <p:nvSpPr>
          <p:cNvPr id="44" name="ZoneTexte 43"/>
          <p:cNvSpPr txBox="1"/>
          <p:nvPr/>
        </p:nvSpPr>
        <p:spPr>
          <a:xfrm>
            <a:off x="7479240" y="3458060"/>
            <a:ext cx="1664760" cy="461665"/>
          </a:xfrm>
          <a:prstGeom prst="rect">
            <a:avLst/>
          </a:prstGeom>
          <a:noFill/>
        </p:spPr>
        <p:txBody>
          <a:bodyPr wrap="square" rtlCol="0">
            <a:spAutoFit/>
          </a:bodyPr>
          <a:lstStyle/>
          <a:p>
            <a:pPr algn="r"/>
            <a:r>
              <a:rPr lang="fr-FR" sz="2400" dirty="0" smtClean="0">
                <a:latin typeface="Arial"/>
                <a:cs typeface="Arial"/>
              </a:rPr>
              <a:t>Maîtrise ?</a:t>
            </a:r>
            <a:endParaRPr lang="fr-FR" sz="2400" dirty="0">
              <a:latin typeface="Arial"/>
              <a:cs typeface="Arial"/>
            </a:endParaRPr>
          </a:p>
        </p:txBody>
      </p:sp>
      <p:sp>
        <p:nvSpPr>
          <p:cNvPr id="46" name="ZoneTexte 45"/>
          <p:cNvSpPr txBox="1"/>
          <p:nvPr/>
        </p:nvSpPr>
        <p:spPr>
          <a:xfrm>
            <a:off x="5054270" y="983609"/>
            <a:ext cx="2215656" cy="646331"/>
          </a:xfrm>
          <a:prstGeom prst="rect">
            <a:avLst/>
          </a:prstGeom>
          <a:noFill/>
        </p:spPr>
        <p:txBody>
          <a:bodyPr wrap="square" rtlCol="0">
            <a:spAutoFit/>
          </a:bodyPr>
          <a:lstStyle/>
          <a:p>
            <a:r>
              <a:rPr lang="fr-FR" dirty="0" smtClean="0">
                <a:latin typeface="Arial"/>
                <a:cs typeface="Arial"/>
              </a:rPr>
              <a:t>Matrice de Bayer /</a:t>
            </a:r>
          </a:p>
          <a:p>
            <a:r>
              <a:rPr lang="fr-FR" dirty="0" smtClean="0">
                <a:latin typeface="Arial"/>
                <a:cs typeface="Arial"/>
              </a:rPr>
              <a:t>capteur</a:t>
            </a:r>
            <a:endParaRPr lang="fr-FR" dirty="0">
              <a:latin typeface="Arial"/>
              <a:cs typeface="Arial"/>
            </a:endParaRPr>
          </a:p>
        </p:txBody>
      </p:sp>
      <p:cxnSp>
        <p:nvCxnSpPr>
          <p:cNvPr id="41" name="Connecteur droit avec flèche 40"/>
          <p:cNvCxnSpPr/>
          <p:nvPr/>
        </p:nvCxnSpPr>
        <p:spPr>
          <a:xfrm>
            <a:off x="3245489" y="3299877"/>
            <a:ext cx="419100" cy="604733"/>
          </a:xfrm>
          <a:prstGeom prst="straightConnector1">
            <a:avLst/>
          </a:prstGeom>
          <a:ln w="57150" cmpd="sng">
            <a:solidFill>
              <a:srgbClr val="1CD707"/>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4320613" y="3904610"/>
            <a:ext cx="92637" cy="225603"/>
          </a:xfrm>
          <a:prstGeom prst="straightConnector1">
            <a:avLst/>
          </a:prstGeom>
          <a:ln w="57150" cmpd="sng">
            <a:solidFill>
              <a:srgbClr val="1CD707"/>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Connecteur droit avec flèche 69"/>
          <p:cNvCxnSpPr/>
          <p:nvPr/>
        </p:nvCxnSpPr>
        <p:spPr>
          <a:xfrm>
            <a:off x="4977151" y="4317251"/>
            <a:ext cx="513491" cy="0"/>
          </a:xfrm>
          <a:prstGeom prst="straightConnector1">
            <a:avLst/>
          </a:prstGeom>
          <a:ln w="57150" cmpd="sng">
            <a:solidFill>
              <a:srgbClr val="1CD707"/>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Connecteur droit avec flèche 70"/>
          <p:cNvCxnSpPr/>
          <p:nvPr/>
        </p:nvCxnSpPr>
        <p:spPr>
          <a:xfrm>
            <a:off x="4903564" y="4108450"/>
            <a:ext cx="92637" cy="225603"/>
          </a:xfrm>
          <a:prstGeom prst="straightConnector1">
            <a:avLst/>
          </a:prstGeom>
          <a:ln w="57150" cmpd="sng">
            <a:solidFill>
              <a:srgbClr val="1CD707"/>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4" name="ZoneTexte 73"/>
          <p:cNvSpPr txBox="1"/>
          <p:nvPr/>
        </p:nvSpPr>
        <p:spPr>
          <a:xfrm>
            <a:off x="0" y="4862001"/>
            <a:ext cx="3378132" cy="276999"/>
          </a:xfrm>
          <a:prstGeom prst="rect">
            <a:avLst/>
          </a:prstGeom>
          <a:noFill/>
        </p:spPr>
        <p:txBody>
          <a:bodyPr wrap="square" rtlCol="0">
            <a:spAutoFit/>
          </a:bodyPr>
          <a:lstStyle/>
          <a:p>
            <a:pPr algn="ctr"/>
            <a:r>
              <a:rPr lang="fr-FR" sz="1200" dirty="0" smtClean="0">
                <a:solidFill>
                  <a:srgbClr val="000000"/>
                </a:solidFill>
                <a:latin typeface="Arial"/>
                <a:cs typeface="Arial"/>
              </a:rPr>
              <a:t>MTF: Fonction de Transfert de Modulation</a:t>
            </a:r>
            <a:endParaRPr lang="fr-FR" sz="1200" dirty="0">
              <a:solidFill>
                <a:srgbClr val="000000"/>
              </a:solidFill>
              <a:latin typeface="Arial"/>
              <a:cs typeface="Arial"/>
            </a:endParaRPr>
          </a:p>
        </p:txBody>
      </p:sp>
      <p:cxnSp>
        <p:nvCxnSpPr>
          <p:cNvPr id="37" name="Connecteur droit 3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ZoneTexte 37"/>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366266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 grpId="0" animBg="1"/>
      <p:bldP spid="7" grpId="0"/>
      <p:bldP spid="26" grpId="0" animBg="1"/>
      <p:bldP spid="25" grpId="0" animBg="1"/>
      <p:bldP spid="23" grpId="0"/>
      <p:bldP spid="24" grpId="0"/>
      <p:bldP spid="28" grpId="0"/>
      <p:bldP spid="30" grpId="0"/>
      <p:bldP spid="31" grpId="0"/>
      <p:bldP spid="39" grpId="0"/>
      <p:bldP spid="40" grpId="0"/>
      <p:bldP spid="43" grpId="0"/>
      <p:bldP spid="44" grpId="0"/>
      <p:bldP spid="46" grpId="0"/>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0064" y="-33792"/>
            <a:ext cx="9033935" cy="5108321"/>
          </a:xfrm>
          <a:prstGeom prst="rect">
            <a:avLst/>
          </a:prstGeom>
          <a:noFill/>
        </p:spPr>
        <p:txBody>
          <a:bodyPr wrap="square" tIns="0" rtlCol="0">
            <a:spAutoFit/>
          </a:bodyPr>
          <a:lstStyle/>
          <a:p>
            <a:pPr>
              <a:lnSpc>
                <a:spcPct val="150000"/>
              </a:lnSpc>
            </a:pPr>
            <a:r>
              <a:rPr lang="fr-FR" sz="2000" dirty="0" smtClean="0">
                <a:latin typeface="Arial"/>
                <a:cs typeface="Arial"/>
              </a:rPr>
              <a:t>QUELQUES SYNONYMES DE TEXTURE</a:t>
            </a:r>
          </a:p>
          <a:p>
            <a:pPr>
              <a:lnSpc>
                <a:spcPct val="150000"/>
              </a:lnSpc>
            </a:pPr>
            <a:endParaRPr lang="fr-FR" sz="1050" dirty="0">
              <a:latin typeface="Arial"/>
              <a:cs typeface="Arial"/>
            </a:endParaRPr>
          </a:p>
          <a:p>
            <a:pPr lvl="1">
              <a:lnSpc>
                <a:spcPct val="150000"/>
              </a:lnSpc>
            </a:pPr>
            <a:r>
              <a:rPr lang="fr-FR" sz="2400" dirty="0" smtClean="0">
                <a:latin typeface="Arial"/>
                <a:cs typeface="Arial"/>
              </a:rPr>
              <a:t>Dans le domaine scientifique :</a:t>
            </a:r>
          </a:p>
          <a:p>
            <a:pPr marL="998538" lvl="2" indent="-269875">
              <a:lnSpc>
                <a:spcPct val="150000"/>
              </a:lnSpc>
              <a:buClr>
                <a:srgbClr val="FF0000"/>
              </a:buClr>
              <a:buFont typeface="Arial"/>
              <a:buChar char="•"/>
              <a:tabLst>
                <a:tab pos="541338" algn="l"/>
              </a:tabLst>
            </a:pPr>
            <a:r>
              <a:rPr lang="fr-FR" sz="2000" dirty="0" smtClean="0">
                <a:latin typeface="Arial"/>
                <a:cs typeface="Arial"/>
              </a:rPr>
              <a:t>Définition</a:t>
            </a:r>
            <a:endParaRPr lang="fr-FR" sz="1600" dirty="0" smtClean="0">
              <a:solidFill>
                <a:srgbClr val="FF0000"/>
              </a:solidFill>
              <a:latin typeface="Arial"/>
              <a:cs typeface="Arial"/>
            </a:endParaRPr>
          </a:p>
          <a:p>
            <a:pPr marL="998538" lvl="2" indent="-269875">
              <a:lnSpc>
                <a:spcPct val="150000"/>
              </a:lnSpc>
              <a:buClr>
                <a:srgbClr val="FF0000"/>
              </a:buClr>
              <a:buFont typeface="Arial"/>
              <a:buChar char="•"/>
              <a:tabLst>
                <a:tab pos="541338" algn="l"/>
              </a:tabLst>
            </a:pPr>
            <a:r>
              <a:rPr lang="fr-FR" sz="2000" dirty="0" smtClean="0">
                <a:latin typeface="Arial"/>
                <a:cs typeface="Arial"/>
              </a:rPr>
              <a:t>Détail</a:t>
            </a:r>
            <a:endParaRPr lang="fr-FR" sz="2000" dirty="0">
              <a:latin typeface="Arial"/>
              <a:cs typeface="Arial"/>
            </a:endParaRPr>
          </a:p>
          <a:p>
            <a:pPr lvl="2">
              <a:lnSpc>
                <a:spcPct val="150000"/>
              </a:lnSpc>
              <a:buClr>
                <a:srgbClr val="FF0000"/>
              </a:buClr>
            </a:pPr>
            <a:endParaRPr lang="fr-FR" sz="500" dirty="0" smtClean="0">
              <a:latin typeface="Arial"/>
              <a:cs typeface="Arial"/>
            </a:endParaRPr>
          </a:p>
          <a:p>
            <a:pPr lvl="1">
              <a:lnSpc>
                <a:spcPct val="150000"/>
              </a:lnSpc>
              <a:buClr>
                <a:srgbClr val="FF0000"/>
              </a:buClr>
            </a:pPr>
            <a:r>
              <a:rPr lang="fr-FR" sz="2400" dirty="0" smtClean="0">
                <a:latin typeface="Arial"/>
                <a:cs typeface="Arial"/>
              </a:rPr>
              <a:t>Dans le domaine de la perception</a:t>
            </a:r>
          </a:p>
          <a:p>
            <a:pPr marL="998538" lvl="2" indent="-269875">
              <a:lnSpc>
                <a:spcPct val="150000"/>
              </a:lnSpc>
              <a:buClr>
                <a:srgbClr val="FF0000"/>
              </a:buClr>
              <a:buFont typeface="Arial"/>
              <a:buChar char="•"/>
            </a:pPr>
            <a:r>
              <a:rPr lang="fr-FR" sz="2000" dirty="0" smtClean="0">
                <a:latin typeface="Arial"/>
                <a:cs typeface="Arial"/>
              </a:rPr>
              <a:t>Piqué</a:t>
            </a:r>
          </a:p>
          <a:p>
            <a:pPr marL="998538" lvl="2" indent="-269875">
              <a:lnSpc>
                <a:spcPct val="150000"/>
              </a:lnSpc>
              <a:buClr>
                <a:srgbClr val="FF0000"/>
              </a:buClr>
              <a:buFont typeface="Arial"/>
              <a:buChar char="•"/>
            </a:pPr>
            <a:r>
              <a:rPr lang="fr-FR" sz="2000" dirty="0" err="1" smtClean="0">
                <a:latin typeface="Arial"/>
                <a:cs typeface="Arial"/>
              </a:rPr>
              <a:t>Acutance</a:t>
            </a:r>
            <a:r>
              <a:rPr lang="fr-FR" sz="2000" dirty="0" smtClean="0">
                <a:latin typeface="Arial"/>
                <a:cs typeface="Arial"/>
              </a:rPr>
              <a:t> (Mélange de détail et de micro-contraste)</a:t>
            </a:r>
          </a:p>
          <a:p>
            <a:pPr lvl="6">
              <a:lnSpc>
                <a:spcPct val="150000"/>
              </a:lnSpc>
              <a:buClr>
                <a:srgbClr val="FF0000"/>
              </a:buClr>
            </a:pPr>
            <a:endParaRPr lang="fr-FR" sz="3200" dirty="0" smtClean="0">
              <a:latin typeface="Arial"/>
              <a:cs typeface="Arial"/>
            </a:endParaRPr>
          </a:p>
          <a:p>
            <a:pPr>
              <a:lnSpc>
                <a:spcPct val="130000"/>
              </a:lnSpc>
              <a:buClr>
                <a:srgbClr val="FF0000"/>
              </a:buClr>
            </a:pPr>
            <a:r>
              <a:rPr lang="fr-FR" sz="1400" b="1" dirty="0" smtClean="0">
                <a:solidFill>
                  <a:srgbClr val="800000"/>
                </a:solidFill>
                <a:latin typeface="Arial"/>
                <a:cs typeface="Arial"/>
              </a:rPr>
              <a:t>Définition: </a:t>
            </a:r>
            <a:r>
              <a:rPr lang="fr-FR" sz="1400" dirty="0" smtClean="0">
                <a:latin typeface="Arial"/>
                <a:cs typeface="Arial"/>
              </a:rPr>
              <a:t>nombre de pixels par rapport au ratio du cadre, p. ex.: </a:t>
            </a:r>
            <a:r>
              <a:rPr lang="fr-FR" sz="1400" dirty="0" smtClean="0">
                <a:latin typeface="Arial" charset="0"/>
              </a:rPr>
              <a:t>4K</a:t>
            </a:r>
            <a:r>
              <a:rPr lang="fr-FR" sz="1400" dirty="0">
                <a:latin typeface="Arial" charset="0"/>
              </a:rPr>
              <a:t>, </a:t>
            </a:r>
            <a:r>
              <a:rPr lang="fr-FR" sz="1400" dirty="0" smtClean="0">
                <a:latin typeface="Arial" charset="0"/>
              </a:rPr>
              <a:t>pour FLAT (1.85</a:t>
            </a:r>
            <a:r>
              <a:rPr lang="fr-FR" sz="1400" dirty="0">
                <a:latin typeface="Arial" charset="0"/>
              </a:rPr>
              <a:t>:1) = </a:t>
            </a:r>
            <a:r>
              <a:rPr lang="fr-FR" sz="1400" dirty="0">
                <a:solidFill>
                  <a:srgbClr val="800000"/>
                </a:solidFill>
                <a:latin typeface="Arial" charset="0"/>
              </a:rPr>
              <a:t>3996 x 2160 </a:t>
            </a:r>
            <a:r>
              <a:rPr lang="fr-FR" sz="1400" dirty="0" smtClean="0">
                <a:solidFill>
                  <a:srgbClr val="800000"/>
                </a:solidFill>
                <a:latin typeface="Arial" charset="0"/>
              </a:rPr>
              <a:t>pixels</a:t>
            </a:r>
            <a:endParaRPr lang="fr-FR" sz="1400" dirty="0">
              <a:solidFill>
                <a:srgbClr val="FF0000"/>
              </a:solidFill>
              <a:latin typeface="Arial"/>
              <a:cs typeface="Arial"/>
            </a:endParaRPr>
          </a:p>
          <a:p>
            <a:pPr>
              <a:lnSpc>
                <a:spcPct val="130000"/>
              </a:lnSpc>
              <a:buClr>
                <a:srgbClr val="FF0000"/>
              </a:buClr>
            </a:pPr>
            <a:r>
              <a:rPr lang="fr-FR" sz="1400" b="1" dirty="0" smtClean="0">
                <a:solidFill>
                  <a:srgbClr val="800000"/>
                </a:solidFill>
                <a:latin typeface="Arial"/>
                <a:cs typeface="Arial"/>
              </a:rPr>
              <a:t>Résolution</a:t>
            </a:r>
            <a:r>
              <a:rPr lang="fr-FR" sz="1400" b="1" dirty="0">
                <a:solidFill>
                  <a:srgbClr val="800000"/>
                </a:solidFill>
                <a:latin typeface="Arial"/>
                <a:cs typeface="Arial"/>
              </a:rPr>
              <a:t>: </a:t>
            </a:r>
            <a:r>
              <a:rPr lang="fr-FR" sz="1400" dirty="0" smtClean="0">
                <a:latin typeface="Arial"/>
                <a:cs typeface="Arial"/>
              </a:rPr>
              <a:t>densité des pixels : nombre de pixels /pouce carré</a:t>
            </a:r>
            <a:endParaRPr lang="fr-FR" sz="1400" dirty="0">
              <a:latin typeface="Arial"/>
              <a:cs typeface="Arial"/>
            </a:endParaRP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535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3077" y="586154"/>
            <a:ext cx="8538308" cy="4600233"/>
          </a:xfrm>
          <a:prstGeom prst="rect">
            <a:avLst/>
          </a:prstGeom>
          <a:noFill/>
        </p:spPr>
        <p:txBody>
          <a:bodyPr wrap="square" rtlCol="0">
            <a:spAutoFit/>
          </a:bodyPr>
          <a:lstStyle/>
          <a:p>
            <a:pPr algn="just">
              <a:lnSpc>
                <a:spcPct val="120000"/>
              </a:lnSpc>
            </a:pPr>
            <a:r>
              <a:rPr lang="fr-FR" sz="1600" b="1" dirty="0" smtClean="0">
                <a:solidFill>
                  <a:srgbClr val="800000"/>
                </a:solidFill>
                <a:latin typeface="Arial"/>
                <a:cs typeface="Arial"/>
              </a:rPr>
              <a:t>LA CORRECTION DE CONTOUR  OU CORRECTION DE DÉTAIL DANS LA CAMÉRA</a:t>
            </a:r>
          </a:p>
          <a:p>
            <a:pPr algn="just">
              <a:lnSpc>
                <a:spcPct val="120000"/>
              </a:lnSpc>
            </a:pPr>
            <a:endParaRPr lang="fr-FR" sz="1000" dirty="0">
              <a:latin typeface="Arial"/>
              <a:cs typeface="Arial"/>
            </a:endParaRPr>
          </a:p>
          <a:p>
            <a:pPr algn="just">
              <a:lnSpc>
                <a:spcPct val="120000"/>
              </a:lnSpc>
            </a:pPr>
            <a:r>
              <a:rPr lang="fr-FR" sz="1600" dirty="0" smtClean="0">
                <a:latin typeface="Arial"/>
                <a:cs typeface="Arial"/>
              </a:rPr>
              <a:t>Le </a:t>
            </a:r>
            <a:r>
              <a:rPr lang="fr-FR" sz="1600" dirty="0">
                <a:latin typeface="Arial"/>
                <a:cs typeface="Arial"/>
              </a:rPr>
              <a:t>traitement de </a:t>
            </a:r>
            <a:r>
              <a:rPr lang="fr-FR" sz="1600" dirty="0" smtClean="0">
                <a:latin typeface="Arial"/>
                <a:cs typeface="Arial"/>
              </a:rPr>
              <a:t>détail ou correction </a:t>
            </a:r>
            <a:r>
              <a:rPr lang="fr-FR" sz="1600" dirty="0">
                <a:latin typeface="Arial"/>
                <a:cs typeface="Arial"/>
              </a:rPr>
              <a:t>de </a:t>
            </a:r>
            <a:r>
              <a:rPr lang="fr-FR" sz="1600" dirty="0" smtClean="0">
                <a:latin typeface="Arial"/>
                <a:cs typeface="Arial"/>
              </a:rPr>
              <a:t>contour* est en charge d'apporter artificiellement du </a:t>
            </a:r>
            <a:r>
              <a:rPr lang="fr-FR" sz="1600" dirty="0">
                <a:latin typeface="Arial"/>
                <a:cs typeface="Arial"/>
              </a:rPr>
              <a:t>"piqué" </a:t>
            </a:r>
            <a:r>
              <a:rPr lang="fr-FR" sz="1600" dirty="0" smtClean="0">
                <a:latin typeface="Arial"/>
                <a:cs typeface="Arial"/>
              </a:rPr>
              <a:t>en donnant des </a:t>
            </a:r>
            <a:r>
              <a:rPr lang="fr-FR" sz="1600" dirty="0">
                <a:latin typeface="Arial"/>
                <a:cs typeface="Arial"/>
              </a:rPr>
              <a:t>contours de forme apparemment plus nets. </a:t>
            </a:r>
            <a:r>
              <a:rPr lang="fr-FR" sz="1600" dirty="0" smtClean="0">
                <a:latin typeface="Arial"/>
                <a:cs typeface="Arial"/>
              </a:rPr>
              <a:t>C’est une méthode qui apporte subjectivement du piqué à </a:t>
            </a:r>
            <a:r>
              <a:rPr lang="fr-FR" sz="1600" dirty="0">
                <a:latin typeface="Arial"/>
                <a:cs typeface="Arial"/>
              </a:rPr>
              <a:t>une </a:t>
            </a:r>
            <a:r>
              <a:rPr lang="fr-FR" sz="1600" dirty="0" smtClean="0">
                <a:latin typeface="Arial"/>
                <a:cs typeface="Arial"/>
              </a:rPr>
              <a:t>image.</a:t>
            </a:r>
          </a:p>
          <a:p>
            <a:pPr algn="just">
              <a:lnSpc>
                <a:spcPct val="120000"/>
              </a:lnSpc>
            </a:pPr>
            <a:endParaRPr lang="fr-FR" sz="800" dirty="0">
              <a:latin typeface="Arial"/>
              <a:cs typeface="Arial"/>
            </a:endParaRPr>
          </a:p>
          <a:p>
            <a:pPr algn="just">
              <a:lnSpc>
                <a:spcPct val="120000"/>
              </a:lnSpc>
            </a:pPr>
            <a:r>
              <a:rPr lang="fr-FR" sz="1600" dirty="0" smtClean="0">
                <a:latin typeface="Arial"/>
                <a:cs typeface="Arial"/>
              </a:rPr>
              <a:t>Sans cette correction qui est dans la même page menu (quand elle est accessible) que la correction d’aperture (correction des hautes fréquences </a:t>
            </a:r>
            <a:r>
              <a:rPr lang="fr-FR" sz="1600" dirty="0">
                <a:latin typeface="Arial"/>
                <a:cs typeface="Arial"/>
              </a:rPr>
              <a:t>-</a:t>
            </a:r>
            <a:r>
              <a:rPr lang="fr-FR" sz="1600" dirty="0" smtClean="0">
                <a:latin typeface="Arial"/>
                <a:cs typeface="Arial"/>
              </a:rPr>
              <a:t>détails très fins), une caméra est ‘’myope’’ car le filtre passe bas (OLPF : </a:t>
            </a:r>
            <a:r>
              <a:rPr lang="fr-FR" sz="1600" dirty="0">
                <a:latin typeface="Arial"/>
                <a:cs typeface="Arial"/>
              </a:rPr>
              <a:t>O</a:t>
            </a:r>
            <a:r>
              <a:rPr lang="fr-FR" sz="1600" dirty="0" smtClean="0">
                <a:latin typeface="Arial"/>
                <a:cs typeface="Arial"/>
              </a:rPr>
              <a:t>ptical </a:t>
            </a:r>
            <a:r>
              <a:rPr lang="fr-FR" sz="1600" dirty="0" err="1" smtClean="0">
                <a:latin typeface="Arial"/>
                <a:cs typeface="Arial"/>
              </a:rPr>
              <a:t>Low</a:t>
            </a:r>
            <a:r>
              <a:rPr lang="fr-FR" sz="1600" dirty="0" smtClean="0">
                <a:latin typeface="Arial"/>
                <a:cs typeface="Arial"/>
              </a:rPr>
              <a:t> </a:t>
            </a:r>
            <a:r>
              <a:rPr lang="fr-FR" sz="1600" dirty="0" err="1" smtClean="0">
                <a:latin typeface="Arial"/>
                <a:cs typeface="Arial"/>
              </a:rPr>
              <a:t>Pass</a:t>
            </a:r>
            <a:r>
              <a:rPr lang="fr-FR" sz="1600" dirty="0" smtClean="0">
                <a:latin typeface="Arial"/>
                <a:cs typeface="Arial"/>
              </a:rPr>
              <a:t> </a:t>
            </a:r>
            <a:r>
              <a:rPr lang="fr-FR" sz="1600" dirty="0" err="1" smtClean="0">
                <a:latin typeface="Arial"/>
                <a:cs typeface="Arial"/>
              </a:rPr>
              <a:t>Filter</a:t>
            </a:r>
            <a:r>
              <a:rPr lang="fr-FR" sz="1600" dirty="0" smtClean="0">
                <a:latin typeface="Arial"/>
                <a:cs typeface="Arial"/>
              </a:rPr>
              <a:t>) - en charge entre autres de supprimer l’aliasing - donne une image floue.</a:t>
            </a:r>
          </a:p>
          <a:p>
            <a:pPr algn="just">
              <a:lnSpc>
                <a:spcPct val="120000"/>
              </a:lnSpc>
            </a:pPr>
            <a:endParaRPr lang="fr-FR" sz="800" dirty="0">
              <a:latin typeface="Arial"/>
              <a:cs typeface="Arial"/>
            </a:endParaRPr>
          </a:p>
          <a:p>
            <a:pPr algn="just">
              <a:lnSpc>
                <a:spcPct val="120000"/>
              </a:lnSpc>
            </a:pPr>
            <a:r>
              <a:rPr lang="fr-FR" sz="1600" dirty="0" smtClean="0">
                <a:latin typeface="Arial"/>
                <a:cs typeface="Arial"/>
              </a:rPr>
              <a:t>La correction de contour reflète aussi une culture de l’image dont on peut clairement mesurer les différences. Un ingénieur japonais cherchera un piqué dans une caméra qu’un ingénieur anglais, français, allemand ou américain n’approuvera pas forcément. </a:t>
            </a:r>
            <a:endParaRPr lang="fr-FR" dirty="0" smtClean="0">
              <a:latin typeface="Arial"/>
              <a:cs typeface="Arial"/>
            </a:endParaRPr>
          </a:p>
          <a:p>
            <a:pPr algn="just">
              <a:lnSpc>
                <a:spcPct val="120000"/>
              </a:lnSpc>
            </a:pPr>
            <a:endParaRPr lang="fr-FR" sz="1200" dirty="0" smtClean="0">
              <a:latin typeface="Arial"/>
              <a:cs typeface="Arial"/>
            </a:endParaRPr>
          </a:p>
          <a:p>
            <a:pPr algn="just">
              <a:lnSpc>
                <a:spcPct val="120000"/>
              </a:lnSpc>
            </a:pPr>
            <a:r>
              <a:rPr lang="fr-FR" sz="1200" dirty="0" smtClean="0">
                <a:latin typeface="Arial"/>
                <a:cs typeface="Arial"/>
              </a:rPr>
              <a:t>* Voir à ce sujet le travail très précis de Philippe </a:t>
            </a:r>
            <a:r>
              <a:rPr lang="fr-FR" sz="1200" dirty="0" err="1" smtClean="0">
                <a:latin typeface="Arial"/>
                <a:cs typeface="Arial"/>
              </a:rPr>
              <a:t>Bellaïche</a:t>
            </a:r>
            <a:r>
              <a:rPr lang="fr-FR" sz="1200" dirty="0" smtClean="0">
                <a:latin typeface="Arial"/>
                <a:cs typeface="Arial"/>
              </a:rPr>
              <a:t> sur la correction de contour dans ‘’Les secrets de l’image vidéo’’ </a:t>
            </a:r>
            <a:r>
              <a:rPr lang="fr-FR" sz="1200" dirty="0" err="1" smtClean="0">
                <a:latin typeface="Arial"/>
                <a:cs typeface="Arial"/>
              </a:rPr>
              <a:t>Eyrolles</a:t>
            </a:r>
            <a:r>
              <a:rPr lang="fr-FR" sz="1200" dirty="0" smtClean="0">
                <a:latin typeface="Arial"/>
                <a:cs typeface="Arial"/>
              </a:rPr>
              <a:t> -  Page 240 à 245</a:t>
            </a:r>
            <a:endParaRPr lang="fr-FR" sz="1200" dirty="0">
              <a:latin typeface="Arial"/>
              <a:cs typeface="Arial"/>
            </a:endParaRPr>
          </a:p>
        </p:txBody>
      </p:sp>
      <p:cxnSp>
        <p:nvCxnSpPr>
          <p:cNvPr id="5" name="Connecteur droit 4"/>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289691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6-07-25 à 16.18.3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5523" y="2005833"/>
            <a:ext cx="3776077" cy="2982490"/>
          </a:xfrm>
          <a:prstGeom prst="rect">
            <a:avLst/>
          </a:prstGeom>
        </p:spPr>
      </p:pic>
      <p:sp>
        <p:nvSpPr>
          <p:cNvPr id="4" name="Rectangle 3"/>
          <p:cNvSpPr/>
          <p:nvPr/>
        </p:nvSpPr>
        <p:spPr>
          <a:xfrm>
            <a:off x="5215523" y="2005833"/>
            <a:ext cx="3776077" cy="298249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descr="Capture d’écran 2016-07-25 à 16.27.1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7852" y="3447752"/>
            <a:ext cx="2781299" cy="1540571"/>
          </a:xfrm>
          <a:prstGeom prst="rect">
            <a:avLst/>
          </a:prstGeom>
          <a:ln w="19050" cmpd="sng">
            <a:solidFill>
              <a:schemeClr val="tx1"/>
            </a:solidFill>
          </a:ln>
        </p:spPr>
      </p:pic>
      <p:sp>
        <p:nvSpPr>
          <p:cNvPr id="6" name="Rectangle 5"/>
          <p:cNvSpPr/>
          <p:nvPr/>
        </p:nvSpPr>
        <p:spPr>
          <a:xfrm>
            <a:off x="2732675" y="3603702"/>
            <a:ext cx="955226" cy="74324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rot="19547430">
            <a:off x="6869682" y="2267083"/>
            <a:ext cx="375420" cy="1041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7059751" y="3699271"/>
            <a:ext cx="314852" cy="66787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211667" y="3831655"/>
            <a:ext cx="1651000" cy="1114151"/>
          </a:xfrm>
          <a:prstGeom prst="rect">
            <a:avLst/>
          </a:prstGeom>
          <a:noFill/>
        </p:spPr>
        <p:txBody>
          <a:bodyPr wrap="square" rtlCol="0">
            <a:spAutoFit/>
          </a:bodyPr>
          <a:lstStyle/>
          <a:p>
            <a:pPr algn="ctr">
              <a:lnSpc>
                <a:spcPct val="140000"/>
              </a:lnSpc>
            </a:pPr>
            <a:r>
              <a:rPr lang="fr-FR" sz="1200" dirty="0" smtClean="0">
                <a:solidFill>
                  <a:srgbClr val="0000FF"/>
                </a:solidFill>
                <a:latin typeface="Arial"/>
                <a:cs typeface="Arial"/>
              </a:rPr>
              <a:t>Exemple d’image de reportage avec contour trop important</a:t>
            </a:r>
            <a:endParaRPr lang="fr-FR" sz="1200" dirty="0">
              <a:solidFill>
                <a:srgbClr val="0000FF"/>
              </a:solidFill>
              <a:latin typeface="Arial"/>
              <a:cs typeface="Arial"/>
            </a:endParaRPr>
          </a:p>
        </p:txBody>
      </p:sp>
      <p:sp>
        <p:nvSpPr>
          <p:cNvPr id="14" name="ZoneTexte 13"/>
          <p:cNvSpPr txBox="1"/>
          <p:nvPr/>
        </p:nvSpPr>
        <p:spPr>
          <a:xfrm>
            <a:off x="211668" y="547076"/>
            <a:ext cx="7066410" cy="1284454"/>
          </a:xfrm>
          <a:prstGeom prst="rect">
            <a:avLst/>
          </a:prstGeom>
          <a:noFill/>
        </p:spPr>
        <p:txBody>
          <a:bodyPr wrap="square" rtlCol="0">
            <a:spAutoFit/>
          </a:bodyPr>
          <a:lstStyle/>
          <a:p>
            <a:pPr>
              <a:lnSpc>
                <a:spcPct val="140000"/>
              </a:lnSpc>
            </a:pPr>
            <a:r>
              <a:rPr lang="fr-FR" sz="1400" dirty="0" smtClean="0">
                <a:latin typeface="Arial"/>
                <a:cs typeface="Arial"/>
              </a:rPr>
              <a:t>Un parallèle ? La ligne claire de l’école Belge de Bande dessinée ?</a:t>
            </a:r>
          </a:p>
          <a:p>
            <a:pPr>
              <a:lnSpc>
                <a:spcPct val="140000"/>
              </a:lnSpc>
            </a:pPr>
            <a:r>
              <a:rPr lang="fr-FR" sz="1400" dirty="0" smtClean="0">
                <a:latin typeface="Arial"/>
                <a:cs typeface="Arial"/>
              </a:rPr>
              <a:t>Le </a:t>
            </a:r>
            <a:r>
              <a:rPr lang="fr-FR" sz="1400" dirty="0">
                <a:latin typeface="Arial"/>
                <a:cs typeface="Arial"/>
              </a:rPr>
              <a:t>niveau de détail ou contour ou effet de bord souligne entre autre  les transitions entre les parties claires et </a:t>
            </a:r>
            <a:r>
              <a:rPr lang="fr-FR" sz="1400" dirty="0" smtClean="0">
                <a:latin typeface="Arial"/>
                <a:cs typeface="Arial"/>
              </a:rPr>
              <a:t>sombres.</a:t>
            </a:r>
          </a:p>
          <a:p>
            <a:pPr>
              <a:lnSpc>
                <a:spcPct val="140000"/>
              </a:lnSpc>
            </a:pPr>
            <a:r>
              <a:rPr lang="fr-FR" sz="1400" dirty="0" smtClean="0">
                <a:latin typeface="Arial"/>
                <a:cs typeface="Arial"/>
              </a:rPr>
              <a:t>Sur </a:t>
            </a:r>
            <a:r>
              <a:rPr lang="fr-FR" sz="1400" dirty="0">
                <a:latin typeface="Arial"/>
                <a:cs typeface="Arial"/>
              </a:rPr>
              <a:t>les plateaux </a:t>
            </a:r>
            <a:r>
              <a:rPr lang="fr-FR" sz="1400" dirty="0" smtClean="0">
                <a:latin typeface="Arial"/>
                <a:cs typeface="Arial"/>
              </a:rPr>
              <a:t>TV, la </a:t>
            </a:r>
            <a:r>
              <a:rPr lang="fr-FR" sz="1400" dirty="0">
                <a:latin typeface="Arial"/>
                <a:cs typeface="Arial"/>
              </a:rPr>
              <a:t>zone de la peau d’un acteur </a:t>
            </a:r>
            <a:r>
              <a:rPr lang="fr-FR" sz="1400" dirty="0" smtClean="0">
                <a:latin typeface="Arial"/>
                <a:cs typeface="Arial"/>
              </a:rPr>
              <a:t>que l’on veut travailler est</a:t>
            </a:r>
          </a:p>
        </p:txBody>
      </p:sp>
      <p:sp>
        <p:nvSpPr>
          <p:cNvPr id="15" name="ZoneTexte 14"/>
          <p:cNvSpPr txBox="1"/>
          <p:nvPr/>
        </p:nvSpPr>
        <p:spPr>
          <a:xfrm>
            <a:off x="211667" y="1772916"/>
            <a:ext cx="4727124" cy="1930785"/>
          </a:xfrm>
          <a:prstGeom prst="rect">
            <a:avLst/>
          </a:prstGeom>
          <a:noFill/>
        </p:spPr>
        <p:txBody>
          <a:bodyPr wrap="square" rtlCol="0">
            <a:spAutoFit/>
          </a:bodyPr>
          <a:lstStyle/>
          <a:p>
            <a:pPr algn="just">
              <a:lnSpc>
                <a:spcPct val="120000"/>
              </a:lnSpc>
            </a:pPr>
            <a:r>
              <a:rPr lang="fr-FR" sz="1400" dirty="0">
                <a:latin typeface="Arial"/>
                <a:cs typeface="Arial"/>
              </a:rPr>
              <a:t>sélectionnée par l’ingénieur vision à travers un outil : le</a:t>
            </a:r>
          </a:p>
          <a:p>
            <a:pPr algn="just">
              <a:lnSpc>
                <a:spcPct val="120000"/>
              </a:lnSpc>
            </a:pPr>
            <a:r>
              <a:rPr lang="fr-FR" sz="1400" dirty="0" smtClean="0">
                <a:latin typeface="Arial"/>
                <a:cs typeface="Arial"/>
              </a:rPr>
              <a:t>‘’Skin </a:t>
            </a:r>
            <a:r>
              <a:rPr lang="fr-FR" sz="1400" dirty="0" err="1" smtClean="0">
                <a:latin typeface="Arial"/>
                <a:cs typeface="Arial"/>
              </a:rPr>
              <a:t>Tone</a:t>
            </a:r>
            <a:r>
              <a:rPr lang="fr-FR" sz="1400" dirty="0" smtClean="0">
                <a:latin typeface="Arial"/>
                <a:cs typeface="Arial"/>
              </a:rPr>
              <a:t> </a:t>
            </a:r>
            <a:r>
              <a:rPr lang="fr-FR" sz="1400" dirty="0" err="1" smtClean="0">
                <a:latin typeface="Arial"/>
                <a:cs typeface="Arial"/>
              </a:rPr>
              <a:t>detail</a:t>
            </a:r>
            <a:r>
              <a:rPr lang="fr-FR" sz="1400" dirty="0" smtClean="0">
                <a:latin typeface="Arial"/>
                <a:cs typeface="Arial"/>
              </a:rPr>
              <a:t>’’ qui permet d’attribuer des valeurs de piqué selon le besoin.</a:t>
            </a:r>
          </a:p>
          <a:p>
            <a:pPr algn="just">
              <a:lnSpc>
                <a:spcPct val="120000"/>
              </a:lnSpc>
            </a:pPr>
            <a:r>
              <a:rPr lang="fr-FR" sz="1400" dirty="0" smtClean="0">
                <a:latin typeface="Arial"/>
                <a:cs typeface="Arial"/>
              </a:rPr>
              <a:t>A l’origine le niveau de détail servait clairement à pallier le manque de définition de l’image.</a:t>
            </a:r>
          </a:p>
          <a:p>
            <a:pPr algn="just">
              <a:lnSpc>
                <a:spcPct val="120000"/>
              </a:lnSpc>
            </a:pPr>
            <a:endParaRPr lang="fr-FR" sz="1400" dirty="0" smtClean="0">
              <a:latin typeface="Arial"/>
              <a:cs typeface="Arial"/>
            </a:endParaRPr>
          </a:p>
          <a:p>
            <a:pPr algn="just">
              <a:lnSpc>
                <a:spcPct val="120000"/>
              </a:lnSpc>
            </a:pPr>
            <a:endParaRPr lang="fr-FR" sz="1600" b="1" dirty="0" smtClean="0">
              <a:solidFill>
                <a:srgbClr val="800000"/>
              </a:solidFill>
              <a:latin typeface="Arial"/>
              <a:cs typeface="Arial"/>
            </a:endParaRPr>
          </a:p>
        </p:txBody>
      </p:sp>
      <p:pic>
        <p:nvPicPr>
          <p:cNvPr id="16" name="Image 15" descr="Capture d’écran 2018-11-01 à 14.22.25.png"/>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222203" y="547076"/>
            <a:ext cx="1712605" cy="1284454"/>
          </a:xfrm>
          <a:prstGeom prst="rect">
            <a:avLst/>
          </a:prstGeom>
          <a:ln w="19050" cmpd="sng">
            <a:solidFill>
              <a:schemeClr val="tx1"/>
            </a:solidFill>
          </a:ln>
        </p:spPr>
      </p:pic>
      <p:cxnSp>
        <p:nvCxnSpPr>
          <p:cNvPr id="17" name="Connecteur droit 1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
        <p:nvSpPr>
          <p:cNvPr id="18" name="ZoneTexte 17"/>
          <p:cNvSpPr txBox="1"/>
          <p:nvPr/>
        </p:nvSpPr>
        <p:spPr>
          <a:xfrm>
            <a:off x="7374603" y="2459288"/>
            <a:ext cx="1651000" cy="597087"/>
          </a:xfrm>
          <a:prstGeom prst="rect">
            <a:avLst/>
          </a:prstGeom>
          <a:noFill/>
        </p:spPr>
        <p:txBody>
          <a:bodyPr wrap="square" rtlCol="0">
            <a:spAutoFit/>
          </a:bodyPr>
          <a:lstStyle/>
          <a:p>
            <a:pPr algn="ctr">
              <a:lnSpc>
                <a:spcPct val="140000"/>
              </a:lnSpc>
            </a:pPr>
            <a:r>
              <a:rPr lang="fr-FR" sz="1200" dirty="0" smtClean="0">
                <a:solidFill>
                  <a:srgbClr val="FF0000"/>
                </a:solidFill>
                <a:latin typeface="Arial"/>
                <a:cs typeface="Arial"/>
              </a:rPr>
              <a:t>Surlignage des contours</a:t>
            </a:r>
            <a:endParaRPr lang="fr-FR" sz="1200" dirty="0">
              <a:solidFill>
                <a:srgbClr val="FF0000"/>
              </a:solidFill>
              <a:latin typeface="Arial"/>
              <a:cs typeface="Arial"/>
            </a:endParaRPr>
          </a:p>
        </p:txBody>
      </p:sp>
    </p:spTree>
    <p:extLst>
      <p:ext uri="{BB962C8B-B14F-4D97-AF65-F5344CB8AC3E}">
        <p14:creationId xmlns:p14="http://schemas.microsoft.com/office/powerpoint/2010/main" val="454885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P spid="18" grpId="0"/>
      <p:bldP spid="18"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1668" y="577022"/>
            <a:ext cx="8779932" cy="982833"/>
          </a:xfrm>
          <a:prstGeom prst="rect">
            <a:avLst/>
          </a:prstGeom>
          <a:noFill/>
        </p:spPr>
        <p:txBody>
          <a:bodyPr wrap="square" rtlCol="0">
            <a:spAutoFit/>
          </a:bodyPr>
          <a:lstStyle/>
          <a:p>
            <a:pPr>
              <a:lnSpc>
                <a:spcPct val="140000"/>
              </a:lnSpc>
            </a:pPr>
            <a:r>
              <a:rPr lang="fr-FR" sz="1400" dirty="0" smtClean="0">
                <a:latin typeface="Arial"/>
                <a:cs typeface="Arial"/>
              </a:rPr>
              <a:t>Il existe plusieurs façons de réduire le niveau de détail qui souligne les rides : soit en diminuant le niveau de contour général dans l’image, si la caméra le permet soit en post-production en sélectionnant la couleur de peau de l’acteur et en lui affectant un niveau de détail moindre (exemple ci-dessous en poussant le réglage).  </a:t>
            </a:r>
          </a:p>
        </p:txBody>
      </p:sp>
      <p:sp>
        <p:nvSpPr>
          <p:cNvPr id="3" name="ZoneTexte 2"/>
          <p:cNvSpPr txBox="1"/>
          <p:nvPr/>
        </p:nvSpPr>
        <p:spPr>
          <a:xfrm>
            <a:off x="3699061" y="4738909"/>
            <a:ext cx="2243978" cy="338554"/>
          </a:xfrm>
          <a:prstGeom prst="rect">
            <a:avLst/>
          </a:prstGeom>
          <a:noFill/>
        </p:spPr>
        <p:txBody>
          <a:bodyPr wrap="square" rtlCol="0">
            <a:spAutoFit/>
          </a:bodyPr>
          <a:lstStyle/>
          <a:p>
            <a:pPr algn="ctr">
              <a:lnSpc>
                <a:spcPct val="140000"/>
              </a:lnSpc>
            </a:pPr>
            <a:r>
              <a:rPr lang="fr-FR" sz="1200" dirty="0" smtClean="0">
                <a:latin typeface="Arial"/>
                <a:cs typeface="Arial"/>
              </a:rPr>
              <a:t>AVANT</a:t>
            </a:r>
            <a:endParaRPr lang="fr-FR" sz="1200" dirty="0">
              <a:latin typeface="Arial"/>
              <a:cs typeface="Arial"/>
            </a:endParaRPr>
          </a:p>
        </p:txBody>
      </p:sp>
      <p:pic>
        <p:nvPicPr>
          <p:cNvPr id="4" name="Image 3" descr="Capture d’écran 2016-07-25 à 16.40.4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5939" y="1702286"/>
            <a:ext cx="2383369" cy="3011498"/>
          </a:xfrm>
          <a:prstGeom prst="rect">
            <a:avLst/>
          </a:prstGeom>
        </p:spPr>
      </p:pic>
      <p:pic>
        <p:nvPicPr>
          <p:cNvPr id="5" name="Image 4" descr="Capture d’écran 2016-07-25 à 16.40.3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9061" y="1702285"/>
            <a:ext cx="2243978" cy="3011499"/>
          </a:xfrm>
          <a:prstGeom prst="rect">
            <a:avLst/>
          </a:prstGeom>
        </p:spPr>
      </p:pic>
      <p:sp>
        <p:nvSpPr>
          <p:cNvPr id="6" name="ZoneTexte 5"/>
          <p:cNvSpPr txBox="1"/>
          <p:nvPr/>
        </p:nvSpPr>
        <p:spPr>
          <a:xfrm>
            <a:off x="6535939" y="4748678"/>
            <a:ext cx="2336568" cy="338554"/>
          </a:xfrm>
          <a:prstGeom prst="rect">
            <a:avLst/>
          </a:prstGeom>
          <a:noFill/>
        </p:spPr>
        <p:txBody>
          <a:bodyPr wrap="square" rtlCol="0">
            <a:spAutoFit/>
          </a:bodyPr>
          <a:lstStyle/>
          <a:p>
            <a:pPr algn="ctr">
              <a:lnSpc>
                <a:spcPct val="140000"/>
              </a:lnSpc>
            </a:pPr>
            <a:r>
              <a:rPr lang="fr-FR" sz="1200" dirty="0" smtClean="0">
                <a:latin typeface="Arial"/>
                <a:cs typeface="Arial"/>
              </a:rPr>
              <a:t>APRES</a:t>
            </a:r>
            <a:endParaRPr lang="fr-FR" sz="1200" dirty="0">
              <a:latin typeface="Arial"/>
              <a:cs typeface="Arial"/>
            </a:endParaRPr>
          </a:p>
        </p:txBody>
      </p:sp>
      <p:sp>
        <p:nvSpPr>
          <p:cNvPr id="8" name="ZoneTexte 7"/>
          <p:cNvSpPr txBox="1"/>
          <p:nvPr/>
        </p:nvSpPr>
        <p:spPr>
          <a:xfrm>
            <a:off x="172591" y="2157773"/>
            <a:ext cx="3344332" cy="765338"/>
          </a:xfrm>
          <a:prstGeom prst="rect">
            <a:avLst/>
          </a:prstGeom>
          <a:noFill/>
        </p:spPr>
        <p:txBody>
          <a:bodyPr wrap="square" rtlCol="0">
            <a:spAutoFit/>
          </a:bodyPr>
          <a:lstStyle/>
          <a:p>
            <a:pPr algn="just">
              <a:lnSpc>
                <a:spcPct val="140000"/>
              </a:lnSpc>
            </a:pPr>
            <a:r>
              <a:rPr lang="fr-FR" sz="1600" b="1" dirty="0">
                <a:solidFill>
                  <a:srgbClr val="800000"/>
                </a:solidFill>
                <a:latin typeface="Arial"/>
                <a:cs typeface="Arial"/>
              </a:rPr>
              <a:t>LA CORRECTION DE CONTOUR  OU CORRECTION DE </a:t>
            </a:r>
            <a:r>
              <a:rPr lang="fr-FR" sz="1600" b="1" dirty="0" smtClean="0">
                <a:solidFill>
                  <a:srgbClr val="800000"/>
                </a:solidFill>
                <a:latin typeface="Arial"/>
                <a:cs typeface="Arial"/>
              </a:rPr>
              <a:t>DÉTAIL</a:t>
            </a:r>
            <a:endParaRPr lang="fr-FR" sz="1600" b="1" dirty="0">
              <a:solidFill>
                <a:srgbClr val="800000"/>
              </a:solidFill>
              <a:latin typeface="Arial"/>
              <a:cs typeface="Arial"/>
            </a:endParaRPr>
          </a:p>
        </p:txBody>
      </p:sp>
      <p:cxnSp>
        <p:nvCxnSpPr>
          <p:cNvPr id="9" name="Connecteur droit 8"/>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881425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necteur droit 32"/>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660400" y="979130"/>
            <a:ext cx="7944944" cy="3949799"/>
          </a:xfrm>
          <a:prstGeom prst="rect">
            <a:avLst/>
          </a:prstGeom>
          <a:noFill/>
        </p:spPr>
        <p:txBody>
          <a:bodyPr wrap="square" rtlCol="0">
            <a:spAutoFit/>
          </a:bodyPr>
          <a:lstStyle/>
          <a:p>
            <a:pPr marL="0" lvl="1" algn="just">
              <a:lnSpc>
                <a:spcPct val="140000"/>
              </a:lnSpc>
              <a:buClr>
                <a:srgbClr val="FF0000"/>
              </a:buClr>
            </a:pPr>
            <a:r>
              <a:rPr lang="fr-FR" sz="2000" dirty="0" smtClean="0">
                <a:latin typeface="Arial"/>
                <a:cs typeface="Arial"/>
              </a:rPr>
              <a:t>A cause de l’OLPF (entre autres paramètres), il est indispensable d’augmenter le réglage piqué / niveau de détail (contour).</a:t>
            </a:r>
          </a:p>
          <a:p>
            <a:pPr marL="342900" lvl="1" indent="-342900" algn="just">
              <a:lnSpc>
                <a:spcPct val="140000"/>
              </a:lnSpc>
              <a:buClr>
                <a:srgbClr val="FF0000"/>
              </a:buClr>
              <a:buFont typeface="Arial"/>
              <a:buChar char="•"/>
            </a:pPr>
            <a:r>
              <a:rPr lang="fr-FR" sz="2000" dirty="0" smtClean="0">
                <a:latin typeface="Arial"/>
                <a:cs typeface="Arial"/>
              </a:rPr>
              <a:t>Soit il sera donné automatiquement en interne pour un codec ou en post-production pour les fichiers RAW.</a:t>
            </a:r>
          </a:p>
          <a:p>
            <a:pPr marL="342900" lvl="1" indent="-342900" algn="just">
              <a:lnSpc>
                <a:spcPct val="140000"/>
              </a:lnSpc>
              <a:buClr>
                <a:srgbClr val="FF0000"/>
              </a:buClr>
              <a:buFont typeface="Arial"/>
              <a:buChar char="•"/>
            </a:pPr>
            <a:r>
              <a:rPr lang="fr-FR" sz="2000" dirty="0" smtClean="0">
                <a:latin typeface="Arial"/>
                <a:cs typeface="Arial"/>
              </a:rPr>
              <a:t>Soit il sera possible d’atteindre et de </a:t>
            </a:r>
            <a:r>
              <a:rPr lang="fr-FR" sz="2000" dirty="0" err="1" smtClean="0">
                <a:latin typeface="Arial"/>
                <a:cs typeface="Arial"/>
              </a:rPr>
              <a:t>réglerce</a:t>
            </a:r>
            <a:r>
              <a:rPr lang="fr-FR" sz="2000" dirty="0" smtClean="0">
                <a:latin typeface="Arial"/>
                <a:cs typeface="Arial"/>
              </a:rPr>
              <a:t> niveau</a:t>
            </a:r>
            <a:r>
              <a:rPr lang="fr-FR" sz="2000" dirty="0">
                <a:latin typeface="Arial"/>
                <a:cs typeface="Arial"/>
              </a:rPr>
              <a:t> de détail (contour).</a:t>
            </a:r>
            <a:br>
              <a:rPr lang="fr-FR" sz="2000" dirty="0">
                <a:latin typeface="Arial"/>
                <a:cs typeface="Arial"/>
              </a:rPr>
            </a:br>
            <a:endParaRPr lang="fr-FR" sz="2000" dirty="0" smtClean="0">
              <a:latin typeface="Arial"/>
              <a:cs typeface="Arial"/>
            </a:endParaRPr>
          </a:p>
          <a:p>
            <a:pPr marL="0" lvl="1" algn="ctr">
              <a:lnSpc>
                <a:spcPct val="140000"/>
              </a:lnSpc>
              <a:buClr>
                <a:srgbClr val="FF0000"/>
              </a:buClr>
            </a:pPr>
            <a:r>
              <a:rPr lang="fr-FR" sz="2000" dirty="0" smtClean="0">
                <a:latin typeface="Arial"/>
                <a:cs typeface="Arial"/>
              </a:rPr>
              <a:t>Sur ce sujet, chez les fabricants de caméra, on est en face de </a:t>
            </a:r>
          </a:p>
          <a:p>
            <a:pPr marL="0" lvl="1" algn="ctr">
              <a:lnSpc>
                <a:spcPct val="140000"/>
              </a:lnSpc>
              <a:buClr>
                <a:srgbClr val="FF0000"/>
              </a:buClr>
            </a:pPr>
            <a:r>
              <a:rPr lang="fr-FR" sz="2000" dirty="0" smtClean="0">
                <a:latin typeface="Arial"/>
                <a:cs typeface="Arial"/>
              </a:rPr>
              <a:t>deux philosophies différentes.</a:t>
            </a:r>
          </a:p>
        </p:txBody>
      </p:sp>
      <p:sp>
        <p:nvSpPr>
          <p:cNvPr id="5" name="ZoneTexte 4"/>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2634789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avec flèche 9"/>
          <p:cNvCxnSpPr/>
          <p:nvPr/>
        </p:nvCxnSpPr>
        <p:spPr>
          <a:xfrm>
            <a:off x="2590800" y="2076129"/>
            <a:ext cx="1665689" cy="0"/>
          </a:xfrm>
          <a:prstGeom prst="straightConnector1">
            <a:avLst/>
          </a:prstGeom>
          <a:ln w="57150" cmpd="sng">
            <a:solidFill>
              <a:srgbClr val="1CD707"/>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flipV="1">
            <a:off x="4256489" y="1116533"/>
            <a:ext cx="707052" cy="951130"/>
          </a:xfrm>
          <a:prstGeom prst="straightConnector1">
            <a:avLst/>
          </a:prstGeom>
          <a:ln w="57150" cmpd="sng">
            <a:solidFill>
              <a:srgbClr val="1CD707"/>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5363591" y="907796"/>
            <a:ext cx="2070141" cy="1261884"/>
          </a:xfrm>
          <a:prstGeom prst="rect">
            <a:avLst/>
          </a:prstGeom>
          <a:noFill/>
        </p:spPr>
        <p:txBody>
          <a:bodyPr wrap="square" rtlCol="0">
            <a:spAutoFit/>
          </a:bodyPr>
          <a:lstStyle/>
          <a:p>
            <a:r>
              <a:rPr lang="fr-FR" sz="2800" dirty="0" smtClean="0">
                <a:latin typeface="Arial"/>
                <a:cs typeface="Arial"/>
              </a:rPr>
              <a:t>Niveau ?</a:t>
            </a:r>
          </a:p>
          <a:p>
            <a:endParaRPr lang="fr-FR" dirty="0" smtClean="0">
              <a:latin typeface="Arial"/>
              <a:cs typeface="Arial"/>
            </a:endParaRPr>
          </a:p>
          <a:p>
            <a:r>
              <a:rPr lang="fr-FR" sz="2800" dirty="0" smtClean="0">
                <a:latin typeface="Arial"/>
                <a:cs typeface="Arial"/>
              </a:rPr>
              <a:t>Maîtrise ?</a:t>
            </a:r>
            <a:endParaRPr lang="fr-FR" sz="2800" dirty="0">
              <a:latin typeface="Arial"/>
              <a:cs typeface="Arial"/>
            </a:endParaRPr>
          </a:p>
        </p:txBody>
      </p:sp>
      <p:sp>
        <p:nvSpPr>
          <p:cNvPr id="5" name="ZoneTexte 4"/>
          <p:cNvSpPr txBox="1"/>
          <p:nvPr/>
        </p:nvSpPr>
        <p:spPr>
          <a:xfrm>
            <a:off x="1083732" y="2577030"/>
            <a:ext cx="7376421" cy="2200602"/>
          </a:xfrm>
          <a:prstGeom prst="rect">
            <a:avLst/>
          </a:prstGeom>
          <a:noFill/>
        </p:spPr>
        <p:txBody>
          <a:bodyPr wrap="square" rtlCol="0">
            <a:spAutoFit/>
          </a:bodyPr>
          <a:lstStyle/>
          <a:p>
            <a:pPr>
              <a:lnSpc>
                <a:spcPct val="140000"/>
              </a:lnSpc>
            </a:pPr>
            <a:r>
              <a:rPr lang="fr-FR" sz="2400" dirty="0" smtClean="0">
                <a:latin typeface="Arial"/>
                <a:cs typeface="Arial"/>
              </a:rPr>
              <a:t>Qui est en charge du réglage du niveau de netteté ?</a:t>
            </a:r>
          </a:p>
          <a:p>
            <a:pPr>
              <a:lnSpc>
                <a:spcPct val="140000"/>
              </a:lnSpc>
            </a:pPr>
            <a:endParaRPr lang="fr-FR" sz="300" dirty="0">
              <a:latin typeface="Arial"/>
              <a:cs typeface="Arial"/>
            </a:endParaRPr>
          </a:p>
          <a:p>
            <a:pPr algn="ctr">
              <a:lnSpc>
                <a:spcPct val="140000"/>
              </a:lnSpc>
            </a:pPr>
            <a:r>
              <a:rPr lang="fr-FR" sz="2400" dirty="0" smtClean="0">
                <a:latin typeface="Arial"/>
                <a:cs typeface="Arial"/>
              </a:rPr>
              <a:t>Les ingénieurs ? </a:t>
            </a:r>
            <a:endParaRPr lang="fr-FR" sz="2400" dirty="0">
              <a:latin typeface="Arial"/>
              <a:cs typeface="Arial"/>
            </a:endParaRPr>
          </a:p>
          <a:p>
            <a:pPr algn="ctr">
              <a:lnSpc>
                <a:spcPct val="140000"/>
              </a:lnSpc>
            </a:pPr>
            <a:r>
              <a:rPr lang="fr-FR" sz="2400" dirty="0" smtClean="0">
                <a:latin typeface="Arial"/>
                <a:cs typeface="Arial"/>
              </a:rPr>
              <a:t>Les D.O.P. ?</a:t>
            </a:r>
          </a:p>
          <a:p>
            <a:pPr algn="ctr">
              <a:lnSpc>
                <a:spcPct val="140000"/>
              </a:lnSpc>
            </a:pPr>
            <a:r>
              <a:rPr lang="fr-FR" sz="2400" dirty="0" smtClean="0">
                <a:latin typeface="Arial"/>
                <a:cs typeface="Arial"/>
              </a:rPr>
              <a:t>Les coloristes?</a:t>
            </a: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22759" y="2485010"/>
            <a:ext cx="8533387" cy="45719"/>
          </a:xfrm>
          <a:prstGeom prst="rect">
            <a:avLst/>
          </a:prstGeom>
          <a:solidFill>
            <a:schemeClr val="tx1">
              <a:lumMod val="95000"/>
              <a:lumOff val="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12" name="ZoneTexte 11"/>
          <p:cNvSpPr txBox="1"/>
          <p:nvPr/>
        </p:nvSpPr>
        <p:spPr>
          <a:xfrm>
            <a:off x="2325412" y="588512"/>
            <a:ext cx="1764588" cy="1808959"/>
          </a:xfrm>
          <a:prstGeom prst="rect">
            <a:avLst/>
          </a:prstGeom>
          <a:solidFill>
            <a:srgbClr val="FFF7DA"/>
          </a:solidFill>
          <a:ln>
            <a:solidFill>
              <a:srgbClr val="800000"/>
            </a:solidFill>
          </a:ln>
          <a:effectLst>
            <a:outerShdw blurRad="50800" dist="38100" dir="2700000" algn="tl" rotWithShape="0">
              <a:prstClr val="black">
                <a:alpha val="40000"/>
              </a:prstClr>
            </a:outerShdw>
          </a:effectLst>
        </p:spPr>
        <p:txBody>
          <a:bodyPr wrap="square" bIns="187200" rtlCol="0">
            <a:spAutoFit/>
          </a:bodyPr>
          <a:lstStyle/>
          <a:p>
            <a:pPr algn="ctr">
              <a:lnSpc>
                <a:spcPct val="150000"/>
              </a:lnSpc>
            </a:pPr>
            <a:endParaRPr lang="fr-FR" sz="200" dirty="0" smtClean="0">
              <a:latin typeface="Arial"/>
              <a:cs typeface="Arial"/>
            </a:endParaRPr>
          </a:p>
          <a:p>
            <a:pPr algn="ctr">
              <a:lnSpc>
                <a:spcPct val="120000"/>
              </a:lnSpc>
            </a:pPr>
            <a:r>
              <a:rPr lang="fr-FR" sz="1400" dirty="0" smtClean="0">
                <a:latin typeface="Arial"/>
                <a:cs typeface="Arial"/>
              </a:rPr>
              <a:t>Traitement numérique</a:t>
            </a:r>
          </a:p>
          <a:p>
            <a:pPr algn="ctr">
              <a:lnSpc>
                <a:spcPct val="110000"/>
              </a:lnSpc>
            </a:pPr>
            <a:r>
              <a:rPr lang="fr-FR" sz="2000" dirty="0" smtClean="0">
                <a:solidFill>
                  <a:srgbClr val="800000"/>
                </a:solidFill>
                <a:latin typeface="Arial"/>
                <a:cs typeface="Arial"/>
              </a:rPr>
              <a:t>Système de réglage de détail</a:t>
            </a:r>
          </a:p>
        </p:txBody>
      </p:sp>
      <p:sp>
        <p:nvSpPr>
          <p:cNvPr id="13" name="ZoneTexte 12"/>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865991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9400" y="2040477"/>
            <a:ext cx="8602134" cy="2031325"/>
          </a:xfrm>
          <a:prstGeom prst="rect">
            <a:avLst/>
          </a:prstGeom>
          <a:noFill/>
        </p:spPr>
        <p:txBody>
          <a:bodyPr wrap="square" rtlCol="0">
            <a:spAutoFit/>
          </a:bodyPr>
          <a:lstStyle/>
          <a:p>
            <a:pPr marL="342900" indent="-342900">
              <a:lnSpc>
                <a:spcPct val="140000"/>
              </a:lnSpc>
              <a:buClr>
                <a:srgbClr val="FF0000"/>
              </a:buClr>
              <a:buFont typeface="Arial"/>
              <a:buChar char="•"/>
            </a:pPr>
            <a:r>
              <a:rPr lang="fr-FR" sz="2000" dirty="0" smtClean="0">
                <a:latin typeface="Arial"/>
                <a:cs typeface="Arial"/>
              </a:rPr>
              <a:t>Il est facile d’augmenter le niveau de détail d’une image en post-production</a:t>
            </a:r>
          </a:p>
          <a:p>
            <a:pPr marL="342900" indent="-342900">
              <a:lnSpc>
                <a:spcPct val="140000"/>
              </a:lnSpc>
              <a:buClr>
                <a:srgbClr val="FF0000"/>
              </a:buClr>
              <a:buFont typeface="Arial"/>
              <a:buChar char="•"/>
            </a:pPr>
            <a:r>
              <a:rPr lang="fr-FR" sz="2000" dirty="0" smtClean="0">
                <a:latin typeface="Arial"/>
                <a:cs typeface="Arial"/>
              </a:rPr>
              <a:t>Mais il est toujours très difficile et coûteux de réduire le niveau de détail en post-production</a:t>
            </a:r>
          </a:p>
          <a:p>
            <a:pPr>
              <a:lnSpc>
                <a:spcPct val="140000"/>
              </a:lnSpc>
              <a:buClr>
                <a:srgbClr val="FF0000"/>
              </a:buClr>
            </a:pPr>
            <a:endParaRPr lang="fr-FR" sz="1050" dirty="0">
              <a:latin typeface="Arial"/>
              <a:cs typeface="Arial"/>
            </a:endParaRP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0" y="910626"/>
            <a:ext cx="9143999" cy="966418"/>
          </a:xfrm>
          <a:prstGeom prst="rect">
            <a:avLst/>
          </a:prstGeom>
          <a:noFill/>
        </p:spPr>
        <p:txBody>
          <a:bodyPr wrap="square" rtlCol="0">
            <a:spAutoFit/>
          </a:bodyPr>
          <a:lstStyle/>
          <a:p>
            <a:pPr algn="ctr">
              <a:lnSpc>
                <a:spcPct val="120000"/>
              </a:lnSpc>
            </a:pPr>
            <a:r>
              <a:rPr lang="fr-FR" sz="2400" dirty="0" smtClean="0">
                <a:latin typeface="Arial"/>
                <a:cs typeface="Arial"/>
              </a:rPr>
              <a:t>DEUX CARACTÉRISTIQUES IMPORTANTES </a:t>
            </a:r>
          </a:p>
          <a:p>
            <a:pPr algn="ctr">
              <a:lnSpc>
                <a:spcPct val="120000"/>
              </a:lnSpc>
            </a:pPr>
            <a:r>
              <a:rPr lang="fr-FR" sz="2400" dirty="0" smtClean="0">
                <a:latin typeface="Arial"/>
                <a:cs typeface="Arial"/>
              </a:rPr>
              <a:t>DU NIVEAU DE DÉTAIL</a:t>
            </a:r>
            <a:endParaRPr lang="fr-FR" sz="2400" dirty="0">
              <a:latin typeface="Arial"/>
              <a:cs typeface="Arial"/>
            </a:endParaRPr>
          </a:p>
        </p:txBody>
      </p:sp>
      <p:sp>
        <p:nvSpPr>
          <p:cNvPr id="6" name="ZoneTexte 5"/>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2380140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0" y="1047395"/>
            <a:ext cx="9143999" cy="461665"/>
          </a:xfrm>
          <a:prstGeom prst="rect">
            <a:avLst/>
          </a:prstGeom>
          <a:noFill/>
        </p:spPr>
        <p:txBody>
          <a:bodyPr wrap="square" rtlCol="0">
            <a:spAutoFit/>
          </a:bodyPr>
          <a:lstStyle/>
          <a:p>
            <a:pPr algn="ctr"/>
            <a:r>
              <a:rPr lang="fr-FR" sz="2400" dirty="0" smtClean="0">
                <a:solidFill>
                  <a:srgbClr val="800000"/>
                </a:solidFill>
                <a:latin typeface="Arial"/>
                <a:cs typeface="Arial"/>
              </a:rPr>
              <a:t>PREMIÈRES CONCLUSIONS</a:t>
            </a:r>
            <a:endParaRPr lang="fr-FR" sz="2400" dirty="0">
              <a:solidFill>
                <a:srgbClr val="800000"/>
              </a:solidFill>
              <a:latin typeface="Arial"/>
              <a:cs typeface="Arial"/>
            </a:endParaRPr>
          </a:p>
        </p:txBody>
      </p:sp>
      <p:sp>
        <p:nvSpPr>
          <p:cNvPr id="9" name="ZoneTexte 8"/>
          <p:cNvSpPr txBox="1"/>
          <p:nvPr/>
        </p:nvSpPr>
        <p:spPr>
          <a:xfrm>
            <a:off x="423333" y="1596229"/>
            <a:ext cx="8407400" cy="2657138"/>
          </a:xfrm>
          <a:prstGeom prst="rect">
            <a:avLst/>
          </a:prstGeom>
          <a:noFill/>
        </p:spPr>
        <p:txBody>
          <a:bodyPr wrap="square" rtlCol="0">
            <a:spAutoFit/>
          </a:bodyPr>
          <a:lstStyle/>
          <a:p>
            <a:endParaRPr lang="fr-FR" sz="1000" dirty="0">
              <a:latin typeface="Arial"/>
              <a:cs typeface="Arial"/>
            </a:endParaRPr>
          </a:p>
          <a:p>
            <a:pPr marL="342900" indent="-342900">
              <a:lnSpc>
                <a:spcPct val="200000"/>
              </a:lnSpc>
              <a:buClr>
                <a:srgbClr val="FF0000"/>
              </a:buClr>
              <a:buFont typeface="Arial"/>
              <a:buChar char="•"/>
            </a:pPr>
            <a:r>
              <a:rPr lang="fr-FR" sz="2000" dirty="0" smtClean="0">
                <a:latin typeface="Arial"/>
                <a:cs typeface="Arial"/>
              </a:rPr>
              <a:t>LES PARAMÈTRES DE DÉTAIL SONT DÉFINIS PAR DES INGÉNIEURS QUALIFIÉS </a:t>
            </a:r>
          </a:p>
          <a:p>
            <a:pPr marL="342900" indent="-342900">
              <a:lnSpc>
                <a:spcPct val="200000"/>
              </a:lnSpc>
              <a:buClr>
                <a:srgbClr val="FF0000"/>
              </a:buClr>
              <a:buFont typeface="Arial"/>
              <a:buChar char="•"/>
            </a:pPr>
            <a:r>
              <a:rPr lang="fr-FR" sz="2000" dirty="0" smtClean="0">
                <a:latin typeface="Arial"/>
                <a:cs typeface="Arial"/>
              </a:rPr>
              <a:t>MAIS EST-CE QUE CES PARAMÈTRES CORRESPONDENT AUX SOUHAITS ESTHÉTIQUES DES CINÉASTES ?</a:t>
            </a:r>
          </a:p>
        </p:txBody>
      </p:sp>
      <p:sp>
        <p:nvSpPr>
          <p:cNvPr id="6" name="ZoneTexte 5"/>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2670358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21155" y="2054153"/>
            <a:ext cx="6418385" cy="1618905"/>
          </a:xfrm>
          <a:prstGeom prst="rect">
            <a:avLst/>
          </a:prstGeom>
          <a:noFill/>
        </p:spPr>
        <p:txBody>
          <a:bodyPr wrap="square" rtlCol="0">
            <a:spAutoFit/>
          </a:bodyPr>
          <a:lstStyle/>
          <a:p>
            <a:pPr algn="just">
              <a:lnSpc>
                <a:spcPct val="140000"/>
              </a:lnSpc>
            </a:pPr>
            <a:r>
              <a:rPr lang="fr-FR" sz="2400" dirty="0" smtClean="0">
                <a:latin typeface="Arial"/>
                <a:cs typeface="Arial"/>
              </a:rPr>
              <a:t>LE REGLAGE DU NIVEAU DE DÉTAIL EST UN PARAMÈTRE-CLÉ DANS LE PROCEDE </a:t>
            </a:r>
          </a:p>
          <a:p>
            <a:pPr algn="just">
              <a:lnSpc>
                <a:spcPct val="140000"/>
              </a:lnSpc>
            </a:pPr>
            <a:r>
              <a:rPr lang="fr-FR" sz="2400" dirty="0" smtClean="0">
                <a:latin typeface="Arial"/>
                <a:cs typeface="Arial"/>
              </a:rPr>
              <a:t>DE LA TEXTURE DE L’IMAGE</a:t>
            </a: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0" y="1047395"/>
            <a:ext cx="9143999" cy="461665"/>
          </a:xfrm>
          <a:prstGeom prst="rect">
            <a:avLst/>
          </a:prstGeom>
          <a:noFill/>
        </p:spPr>
        <p:txBody>
          <a:bodyPr wrap="square" rtlCol="0">
            <a:spAutoFit/>
          </a:bodyPr>
          <a:lstStyle/>
          <a:p>
            <a:pPr algn="ctr"/>
            <a:r>
              <a:rPr lang="fr-FR" sz="2400" dirty="0" smtClean="0">
                <a:solidFill>
                  <a:srgbClr val="800000"/>
                </a:solidFill>
                <a:latin typeface="Arial"/>
                <a:cs typeface="Arial"/>
              </a:rPr>
              <a:t>PREMIÈRES CONCLUSIONS</a:t>
            </a:r>
            <a:endParaRPr lang="fr-FR" sz="2400" dirty="0">
              <a:solidFill>
                <a:srgbClr val="800000"/>
              </a:solidFill>
              <a:latin typeface="Arial"/>
              <a:cs typeface="Arial"/>
            </a:endParaRPr>
          </a:p>
        </p:txBody>
      </p:sp>
      <p:sp>
        <p:nvSpPr>
          <p:cNvPr id="7" name="ZoneTexte 6"/>
          <p:cNvSpPr txBox="1"/>
          <p:nvPr/>
        </p:nvSpPr>
        <p:spPr>
          <a:xfrm>
            <a:off x="112146" y="22219"/>
            <a:ext cx="8879453" cy="461665"/>
          </a:xfrm>
          <a:prstGeom prst="rect">
            <a:avLst/>
          </a:prstGeom>
          <a:noFill/>
        </p:spPr>
        <p:txBody>
          <a:bodyPr wrap="square" rtlCol="0">
            <a:spAutoFit/>
          </a:bodyPr>
          <a:lstStyle/>
          <a:p>
            <a:r>
              <a:rPr lang="fr-FR" sz="2400" b="1" dirty="0">
                <a:latin typeface="Arial"/>
                <a:cs typeface="Arial"/>
              </a:rPr>
              <a:t>5</a:t>
            </a:r>
            <a:r>
              <a:rPr lang="fr-FR" sz="2000" dirty="0" smtClean="0">
                <a:latin typeface="Arial"/>
                <a:cs typeface="Arial"/>
              </a:rPr>
              <a:t> </a:t>
            </a:r>
            <a:r>
              <a:rPr lang="fr-FR" sz="2000" dirty="0">
                <a:latin typeface="Arial"/>
                <a:cs typeface="Arial"/>
              </a:rPr>
              <a:t>-</a:t>
            </a:r>
            <a:r>
              <a:rPr lang="fr-FR" sz="2000" dirty="0" smtClean="0">
                <a:latin typeface="Arial"/>
                <a:cs typeface="Arial"/>
              </a:rPr>
              <a:t> LE RÔLE DU SYSTÈME DE RÉGLAGE DE DÉTAIL DANS LA CAMÉRA</a:t>
            </a:r>
            <a:endParaRPr lang="fr-FR" sz="2000" dirty="0">
              <a:latin typeface="Arial"/>
              <a:cs typeface="Arial"/>
            </a:endParaRPr>
          </a:p>
        </p:txBody>
      </p:sp>
    </p:spTree>
    <p:extLst>
      <p:ext uri="{BB962C8B-B14F-4D97-AF65-F5344CB8AC3E}">
        <p14:creationId xmlns:p14="http://schemas.microsoft.com/office/powerpoint/2010/main" val="342745908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0" y="2590800"/>
            <a:ext cx="9017000" cy="646331"/>
          </a:xfrm>
          <a:prstGeom prst="rect">
            <a:avLst/>
          </a:prstGeom>
          <a:noFill/>
        </p:spPr>
        <p:txBody>
          <a:bodyPr wrap="square" rtlCol="0">
            <a:spAutoFit/>
          </a:bodyPr>
          <a:lstStyle/>
          <a:p>
            <a:pPr algn="ctr"/>
            <a:r>
              <a:rPr lang="fr-FR" sz="3600" b="1" dirty="0">
                <a:latin typeface="Arial"/>
                <a:cs typeface="Arial"/>
              </a:rPr>
              <a:t>6</a:t>
            </a:r>
            <a:r>
              <a:rPr lang="fr-FR" sz="2800" dirty="0" smtClean="0">
                <a:latin typeface="Arial"/>
                <a:cs typeface="Arial"/>
              </a:rPr>
              <a:t> </a:t>
            </a:r>
            <a:r>
              <a:rPr lang="fr-FR" sz="2800" dirty="0">
                <a:latin typeface="Arial"/>
                <a:cs typeface="Arial"/>
              </a:rPr>
              <a:t>-</a:t>
            </a:r>
            <a:r>
              <a:rPr lang="fr-FR" sz="2800" dirty="0" smtClean="0">
                <a:latin typeface="Arial"/>
                <a:cs typeface="Arial"/>
              </a:rPr>
              <a:t> PIQUÉ ET POST-PRODUCTION</a:t>
            </a:r>
            <a:endParaRPr lang="fr-FR" sz="2800" dirty="0">
              <a:latin typeface="Arial"/>
              <a:cs typeface="Arial"/>
            </a:endParaRPr>
          </a:p>
        </p:txBody>
      </p:sp>
      <p:sp>
        <p:nvSpPr>
          <p:cNvPr id="5" name="Rectangle 4"/>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 name="ZoneTexte 5"/>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2971585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8219" y="3370196"/>
            <a:ext cx="8382935" cy="1386020"/>
          </a:xfrm>
          <a:prstGeom prst="rect">
            <a:avLst/>
          </a:prstGeom>
          <a:noFill/>
        </p:spPr>
        <p:txBody>
          <a:bodyPr wrap="square" rtlCol="0">
            <a:spAutoFit/>
          </a:bodyPr>
          <a:lstStyle/>
          <a:p>
            <a:pPr algn="ctr">
              <a:lnSpc>
                <a:spcPct val="140000"/>
              </a:lnSpc>
            </a:pPr>
            <a:r>
              <a:rPr lang="fr-FR" sz="2000" dirty="0" smtClean="0">
                <a:latin typeface="Arial"/>
                <a:cs typeface="Arial"/>
              </a:rPr>
              <a:t>Même question si on tourne en Codec ou en </a:t>
            </a:r>
            <a:r>
              <a:rPr lang="fr-FR" sz="2000" dirty="0" err="1" smtClean="0">
                <a:latin typeface="Arial"/>
                <a:cs typeface="Arial"/>
              </a:rPr>
              <a:t>Raw</a:t>
            </a:r>
            <a:r>
              <a:rPr lang="fr-FR" sz="2000" dirty="0" smtClean="0">
                <a:latin typeface="Arial"/>
                <a:cs typeface="Arial"/>
              </a:rPr>
              <a:t> :</a:t>
            </a:r>
          </a:p>
          <a:p>
            <a:pPr algn="ctr">
              <a:lnSpc>
                <a:spcPct val="140000"/>
              </a:lnSpc>
            </a:pPr>
            <a:endParaRPr lang="fr-FR" sz="100" dirty="0" smtClean="0">
              <a:latin typeface="Arial"/>
              <a:cs typeface="Arial"/>
            </a:endParaRPr>
          </a:p>
          <a:p>
            <a:pPr algn="just">
              <a:lnSpc>
                <a:spcPct val="140000"/>
              </a:lnSpc>
            </a:pPr>
            <a:r>
              <a:rPr lang="fr-FR" sz="2000" dirty="0" smtClean="0">
                <a:latin typeface="Arial"/>
                <a:cs typeface="Arial"/>
              </a:rPr>
              <a:t>Comment choisir une optique si on n’a pas accès à ce réglage de niveau de détail ?</a:t>
            </a:r>
          </a:p>
        </p:txBody>
      </p:sp>
      <p:cxnSp>
        <p:nvCxnSpPr>
          <p:cNvPr id="4" name="Connecteur droit avec flèche 3"/>
          <p:cNvCxnSpPr/>
          <p:nvPr/>
        </p:nvCxnSpPr>
        <p:spPr>
          <a:xfrm>
            <a:off x="4890711" y="1737449"/>
            <a:ext cx="1665689" cy="0"/>
          </a:xfrm>
          <a:prstGeom prst="straightConnector1">
            <a:avLst/>
          </a:prstGeom>
          <a:ln w="57150" cmpd="sng">
            <a:solidFill>
              <a:srgbClr val="1CD707"/>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 name="Connecteur droit avec flèche 4"/>
          <p:cNvCxnSpPr/>
          <p:nvPr/>
        </p:nvCxnSpPr>
        <p:spPr>
          <a:xfrm flipV="1">
            <a:off x="6474887" y="759597"/>
            <a:ext cx="472013" cy="1029406"/>
          </a:xfrm>
          <a:prstGeom prst="straightConnector1">
            <a:avLst/>
          </a:prstGeom>
          <a:ln w="57150" cmpd="sng">
            <a:solidFill>
              <a:srgbClr val="1CD707"/>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4890711" y="2493360"/>
            <a:ext cx="4083513" cy="933589"/>
          </a:xfrm>
          <a:prstGeom prst="rect">
            <a:avLst/>
          </a:prstGeom>
          <a:noFill/>
        </p:spPr>
        <p:txBody>
          <a:bodyPr wrap="square" rtlCol="0">
            <a:spAutoFit/>
          </a:bodyPr>
          <a:lstStyle/>
          <a:p>
            <a:pPr>
              <a:lnSpc>
                <a:spcPct val="140000"/>
              </a:lnSpc>
            </a:pPr>
            <a:r>
              <a:rPr lang="fr-FR" sz="2000" dirty="0" smtClean="0">
                <a:solidFill>
                  <a:srgbClr val="000000"/>
                </a:solidFill>
                <a:latin typeface="Arial"/>
                <a:cs typeface="Arial"/>
              </a:rPr>
              <a:t>Quel niveau</a:t>
            </a:r>
            <a:r>
              <a:rPr lang="fr-FR" sz="2000" dirty="0" smtClean="0">
                <a:latin typeface="Arial"/>
                <a:cs typeface="Arial"/>
              </a:rPr>
              <a:t>?    </a:t>
            </a:r>
          </a:p>
          <a:p>
            <a:pPr>
              <a:lnSpc>
                <a:spcPct val="140000"/>
              </a:lnSpc>
            </a:pPr>
            <a:r>
              <a:rPr lang="fr-FR" sz="2000" dirty="0" smtClean="0">
                <a:latin typeface="Arial"/>
                <a:cs typeface="Arial"/>
              </a:rPr>
              <a:t>Qui le règle ?</a:t>
            </a:r>
            <a:endParaRPr lang="fr-FR" sz="2000" dirty="0">
              <a:latin typeface="Arial"/>
              <a:cs typeface="Arial"/>
            </a:endParaRPr>
          </a:p>
        </p:txBody>
      </p:sp>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 Box 5"/>
          <p:cNvSpPr txBox="1">
            <a:spLocks noChangeArrowheads="1"/>
          </p:cNvSpPr>
          <p:nvPr/>
        </p:nvSpPr>
        <p:spPr bwMode="auto">
          <a:xfrm>
            <a:off x="7090833" y="680466"/>
            <a:ext cx="1900767" cy="787258"/>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700" b="1" dirty="0"/>
          </a:p>
          <a:p>
            <a:pPr algn="ctr">
              <a:lnSpc>
                <a:spcPct val="120000"/>
              </a:lnSpc>
            </a:pPr>
            <a:r>
              <a:rPr lang="en-US" sz="1400" b="1" dirty="0" smtClean="0"/>
              <a:t>DANS LA CAMERA POUR UN CODEC</a:t>
            </a:r>
          </a:p>
          <a:p>
            <a:pPr algn="ctr">
              <a:lnSpc>
                <a:spcPct val="120000"/>
              </a:lnSpc>
            </a:pPr>
            <a:endParaRPr lang="en-US" sz="500" b="1" dirty="0"/>
          </a:p>
        </p:txBody>
      </p:sp>
      <p:sp>
        <p:nvSpPr>
          <p:cNvPr id="11" name="Text Box 5"/>
          <p:cNvSpPr txBox="1">
            <a:spLocks noChangeArrowheads="1"/>
          </p:cNvSpPr>
          <p:nvPr/>
        </p:nvSpPr>
        <p:spPr bwMode="auto">
          <a:xfrm>
            <a:off x="7090833" y="1598158"/>
            <a:ext cx="1900767" cy="1045790"/>
          </a:xfrm>
          <a:prstGeom prst="rect">
            <a:avLst/>
          </a:prstGeom>
          <a:solidFill>
            <a:srgbClr val="FFF4D3"/>
          </a:solidFill>
          <a:ln w="25400">
            <a:solidFill>
              <a:srgbClr val="000000"/>
            </a:solidFill>
            <a:miter lim="800000"/>
            <a:headEnd type="none" w="sm" len="sm"/>
            <a:tailEnd type="none" w="sm" len="sm"/>
          </a:ln>
        </p:spPr>
        <p:txBody>
          <a:bodyPr wrap="square" lIns="72000" tIns="36000" rIns="72000"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700" b="1" dirty="0"/>
          </a:p>
          <a:p>
            <a:pPr algn="ctr">
              <a:lnSpc>
                <a:spcPct val="120000"/>
              </a:lnSpc>
            </a:pPr>
            <a:r>
              <a:rPr lang="en-US" sz="1400" b="1" dirty="0" smtClean="0"/>
              <a:t>EN POST-PRODUCTION POUR LE RAW</a:t>
            </a:r>
          </a:p>
          <a:p>
            <a:pPr algn="ctr">
              <a:lnSpc>
                <a:spcPct val="120000"/>
              </a:lnSpc>
            </a:pPr>
            <a:endParaRPr lang="en-US" sz="500" b="1" dirty="0"/>
          </a:p>
        </p:txBody>
      </p:sp>
      <p:sp>
        <p:nvSpPr>
          <p:cNvPr id="12" name="ZoneTexte 11"/>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6</a:t>
            </a:r>
            <a:r>
              <a:rPr lang="fr-FR" sz="2000" dirty="0" smtClean="0">
                <a:latin typeface="Arial"/>
                <a:cs typeface="Arial"/>
              </a:rPr>
              <a:t> - LE PIQUÉ </a:t>
            </a:r>
            <a:r>
              <a:rPr lang="fr-FR" sz="2000" dirty="0">
                <a:latin typeface="Arial"/>
                <a:cs typeface="Arial"/>
              </a:rPr>
              <a:t>&amp;</a:t>
            </a:r>
            <a:r>
              <a:rPr lang="fr-FR" sz="2000" dirty="0" smtClean="0">
                <a:latin typeface="Arial"/>
                <a:cs typeface="Arial"/>
              </a:rPr>
              <a:t> LA POST-PRODUCTION</a:t>
            </a:r>
            <a:endParaRPr lang="fr-FR" sz="2000" dirty="0">
              <a:latin typeface="Arial"/>
              <a:cs typeface="Arial"/>
            </a:endParaRPr>
          </a:p>
        </p:txBody>
      </p:sp>
      <p:pic>
        <p:nvPicPr>
          <p:cNvPr id="3" name="Image 2" descr="Capture d’écran 2018-10-31 à 17.04.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219" y="966021"/>
            <a:ext cx="4326224" cy="1696899"/>
          </a:xfrm>
          <a:prstGeom prst="rect">
            <a:avLst/>
          </a:prstGeom>
          <a:ln w="19050" cmpd="sng">
            <a:solidFill>
              <a:schemeClr val="tx1"/>
            </a:solidFill>
          </a:ln>
          <a:effectLst>
            <a:outerShdw blurRad="50800" dist="38100" dir="2700000" algn="tl" rotWithShape="0">
              <a:prstClr val="black">
                <a:alpha val="40000"/>
              </a:prstClr>
            </a:outerShdw>
          </a:effectLst>
        </p:spPr>
      </p:pic>
      <p:sp>
        <p:nvSpPr>
          <p:cNvPr id="9" name="ZoneTexte 8"/>
          <p:cNvSpPr txBox="1"/>
          <p:nvPr/>
        </p:nvSpPr>
        <p:spPr>
          <a:xfrm>
            <a:off x="4686413" y="903371"/>
            <a:ext cx="1646767" cy="1594541"/>
          </a:xfrm>
          <a:prstGeom prst="rect">
            <a:avLst/>
          </a:prstGeom>
          <a:solidFill>
            <a:srgbClr val="FFF7DA"/>
          </a:solidFill>
          <a:ln>
            <a:solidFill>
              <a:srgbClr val="800000"/>
            </a:solidFill>
          </a:ln>
          <a:effectLst>
            <a:outerShdw blurRad="50800" dist="38100" dir="2700000" algn="tl" rotWithShape="0">
              <a:prstClr val="black">
                <a:alpha val="40000"/>
              </a:prstClr>
            </a:outerShdw>
          </a:effectLst>
        </p:spPr>
        <p:txBody>
          <a:bodyPr wrap="square" bIns="187200" rtlCol="0">
            <a:spAutoFit/>
          </a:bodyPr>
          <a:lstStyle/>
          <a:p>
            <a:pPr algn="ctr">
              <a:lnSpc>
                <a:spcPct val="150000"/>
              </a:lnSpc>
            </a:pPr>
            <a:r>
              <a:rPr lang="fr-FR" sz="2000" dirty="0" smtClean="0">
                <a:solidFill>
                  <a:srgbClr val="800000"/>
                </a:solidFill>
                <a:latin typeface="Arial"/>
                <a:cs typeface="Arial"/>
              </a:rPr>
              <a:t>Système de réglage de détail</a:t>
            </a:r>
            <a:endParaRPr lang="fr-FR" sz="2000" dirty="0">
              <a:solidFill>
                <a:srgbClr val="800000"/>
              </a:solidFill>
              <a:latin typeface="Arial"/>
              <a:cs typeface="Arial"/>
            </a:endParaRPr>
          </a:p>
        </p:txBody>
      </p:sp>
    </p:spTree>
    <p:extLst>
      <p:ext uri="{BB962C8B-B14F-4D97-AF65-F5344CB8AC3E}">
        <p14:creationId xmlns:p14="http://schemas.microsoft.com/office/powerpoint/2010/main" val="382542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0" y="1986486"/>
            <a:ext cx="9144000" cy="523220"/>
          </a:xfrm>
          <a:prstGeom prst="rect">
            <a:avLst/>
          </a:prstGeom>
          <a:noFill/>
        </p:spPr>
        <p:txBody>
          <a:bodyPr wrap="square" rtlCol="0">
            <a:spAutoFit/>
          </a:bodyPr>
          <a:lstStyle/>
          <a:p>
            <a:pPr algn="ctr"/>
            <a:r>
              <a:rPr lang="fr-FR" sz="2800" dirty="0" smtClean="0">
                <a:latin typeface="Arial"/>
                <a:cs typeface="Arial"/>
              </a:rPr>
              <a:t>PROBLÈMES DE SÉMANTIQUE</a:t>
            </a:r>
            <a:endParaRPr lang="fr-FR" sz="2800" dirty="0">
              <a:latin typeface="Arial"/>
              <a:cs typeface="Arial"/>
            </a:endParaRPr>
          </a:p>
        </p:txBody>
      </p:sp>
    </p:spTree>
    <p:extLst>
      <p:ext uri="{BB962C8B-B14F-4D97-AF65-F5344CB8AC3E}">
        <p14:creationId xmlns:p14="http://schemas.microsoft.com/office/powerpoint/2010/main" val="230501245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Connecteur droit avec flèche 46"/>
          <p:cNvCxnSpPr/>
          <p:nvPr/>
        </p:nvCxnSpPr>
        <p:spPr>
          <a:xfrm flipV="1">
            <a:off x="6572217" y="1707327"/>
            <a:ext cx="730283" cy="1"/>
          </a:xfrm>
          <a:prstGeom prst="straightConnector1">
            <a:avLst/>
          </a:prstGeom>
          <a:ln w="762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1837226" y="1290534"/>
            <a:ext cx="22712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22759" y="282706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3" name="Rectangle 2"/>
          <p:cNvSpPr/>
          <p:nvPr/>
        </p:nvSpPr>
        <p:spPr>
          <a:xfrm>
            <a:off x="494391" y="2022821"/>
            <a:ext cx="419976" cy="149043"/>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Trapèze 3"/>
          <p:cNvSpPr/>
          <p:nvPr/>
        </p:nvSpPr>
        <p:spPr>
          <a:xfrm rot="5400000">
            <a:off x="273546" y="2002113"/>
            <a:ext cx="270058" cy="17163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Rectangle 4"/>
          <p:cNvSpPr/>
          <p:nvPr/>
        </p:nvSpPr>
        <p:spPr>
          <a:xfrm>
            <a:off x="812764" y="1893633"/>
            <a:ext cx="584200" cy="350343"/>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900" dirty="0" smtClean="0">
                <a:solidFill>
                  <a:prstClr val="white"/>
                </a:solidFill>
                <a:latin typeface="Arial"/>
                <a:cs typeface="Arial"/>
              </a:rPr>
              <a:t>CAMERA</a:t>
            </a:r>
            <a:endParaRPr lang="fr-FR" sz="900" dirty="0">
              <a:solidFill>
                <a:prstClr val="white"/>
              </a:solidFill>
              <a:latin typeface="Arial"/>
              <a:cs typeface="Arial"/>
            </a:endParaRPr>
          </a:p>
        </p:txBody>
      </p:sp>
      <p:cxnSp>
        <p:nvCxnSpPr>
          <p:cNvPr id="6" name="Connecteur droit 5"/>
          <p:cNvCxnSpPr/>
          <p:nvPr/>
        </p:nvCxnSpPr>
        <p:spPr>
          <a:xfrm flipH="1">
            <a:off x="709577" y="2326525"/>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1077873" y="2332875"/>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32308" y="2034464"/>
            <a:ext cx="419101" cy="123111"/>
          </a:xfrm>
          <a:prstGeom prst="rect">
            <a:avLst/>
          </a:prstGeom>
          <a:noFill/>
        </p:spPr>
        <p:txBody>
          <a:bodyPr wrap="square" lIns="0" tIns="0" rIns="0" bIns="0" rtlCol="0">
            <a:spAutoFit/>
          </a:bodyPr>
          <a:lstStyle/>
          <a:p>
            <a:r>
              <a:rPr lang="fr-FR" sz="800" dirty="0" smtClean="0">
                <a:solidFill>
                  <a:schemeClr val="bg1"/>
                </a:solidFill>
                <a:latin typeface="Arial"/>
                <a:cs typeface="Arial"/>
              </a:rPr>
              <a:t>Lens</a:t>
            </a:r>
            <a:endParaRPr lang="fr-FR" sz="800" dirty="0">
              <a:solidFill>
                <a:schemeClr val="bg1"/>
              </a:solidFill>
              <a:latin typeface="Arial"/>
              <a:cs typeface="Arial"/>
            </a:endParaRPr>
          </a:p>
        </p:txBody>
      </p:sp>
      <p:sp>
        <p:nvSpPr>
          <p:cNvPr id="9" name="Rectangle 8"/>
          <p:cNvSpPr/>
          <p:nvPr/>
        </p:nvSpPr>
        <p:spPr>
          <a:xfrm>
            <a:off x="970450" y="2250091"/>
            <a:ext cx="214845" cy="1237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0" name="Connecteur droit 9"/>
          <p:cNvCxnSpPr/>
          <p:nvPr/>
        </p:nvCxnSpPr>
        <p:spPr>
          <a:xfrm>
            <a:off x="1101149" y="2278862"/>
            <a:ext cx="332321" cy="603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57728" y="1788932"/>
            <a:ext cx="194737" cy="95176"/>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2" name="Trapèze 11"/>
          <p:cNvSpPr/>
          <p:nvPr/>
        </p:nvSpPr>
        <p:spPr>
          <a:xfrm rot="16200000">
            <a:off x="852226" y="1814224"/>
            <a:ext cx="140757" cy="45719"/>
          </a:xfrm>
          <a:prstGeom prst="trapezoid">
            <a:avLst/>
          </a:prstGeom>
          <a:solidFill>
            <a:srgbClr val="4A452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4" name="Connecteur droit avec flèche 13"/>
          <p:cNvCxnSpPr/>
          <p:nvPr/>
        </p:nvCxnSpPr>
        <p:spPr>
          <a:xfrm>
            <a:off x="1426316" y="2034464"/>
            <a:ext cx="63026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3434993" y="1290534"/>
            <a:ext cx="1098272" cy="776"/>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2830538" y="2004465"/>
            <a:ext cx="757212" cy="1490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a:off x="4279265" y="1984999"/>
            <a:ext cx="25400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3" name="Image 22" descr="digci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5924" y="1243991"/>
            <a:ext cx="2172766" cy="995490"/>
          </a:xfrm>
          <a:prstGeom prst="rect">
            <a:avLst/>
          </a:prstGeom>
          <a:effectLst>
            <a:outerShdw blurRad="50800" dist="38100" dir="2700000" algn="tl" rotWithShape="0">
              <a:prstClr val="black">
                <a:alpha val="40000"/>
              </a:prstClr>
            </a:outerShdw>
          </a:effectLst>
        </p:spPr>
      </p:pic>
      <p:sp>
        <p:nvSpPr>
          <p:cNvPr id="25" name="ZoneTexte 24"/>
          <p:cNvSpPr txBox="1"/>
          <p:nvPr/>
        </p:nvSpPr>
        <p:spPr>
          <a:xfrm>
            <a:off x="4725924" y="964685"/>
            <a:ext cx="2172766" cy="324498"/>
          </a:xfrm>
          <a:prstGeom prst="rect">
            <a:avLst/>
          </a:prstGeom>
          <a:solidFill>
            <a:srgbClr val="FF6600"/>
          </a:solidFill>
          <a:ln w="9525" cmpd="sng">
            <a:solidFill>
              <a:srgbClr val="4F81BD"/>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Etalonnage / Finitions</a:t>
            </a:r>
            <a:endParaRPr lang="fr-FR" sz="1400" b="1" dirty="0">
              <a:latin typeface="Arial"/>
              <a:cs typeface="Arial"/>
            </a:endParaRPr>
          </a:p>
        </p:txBody>
      </p:sp>
      <p:sp>
        <p:nvSpPr>
          <p:cNvPr id="27" name="ZoneTexte 26"/>
          <p:cNvSpPr txBox="1"/>
          <p:nvPr/>
        </p:nvSpPr>
        <p:spPr>
          <a:xfrm>
            <a:off x="2147846" y="1858149"/>
            <a:ext cx="1209701" cy="379026"/>
          </a:xfrm>
          <a:prstGeom prst="rect">
            <a:avLst/>
          </a:prstGeom>
          <a:solidFill>
            <a:srgbClr val="00FF00"/>
          </a:solidFill>
          <a:ln w="19050" cmpd="sng">
            <a:solidFill>
              <a:schemeClr val="tx1"/>
            </a:solidFill>
          </a:ln>
        </p:spPr>
        <p:txBody>
          <a:bodyPr wrap="square" lIns="36000" tIns="54000" rIns="36000" bIns="108000" rtlCol="0">
            <a:spAutoFit/>
          </a:bodyPr>
          <a:lstStyle/>
          <a:p>
            <a:pPr algn="ctr"/>
            <a:r>
              <a:rPr lang="fr-FR" sz="1400" dirty="0" smtClean="0">
                <a:latin typeface="Arial"/>
                <a:cs typeface="Arial"/>
              </a:rPr>
              <a:t>Fichiers RAW</a:t>
            </a:r>
            <a:endParaRPr lang="fr-FR" sz="1400" dirty="0">
              <a:latin typeface="Arial"/>
              <a:cs typeface="Arial"/>
            </a:endParaRPr>
          </a:p>
        </p:txBody>
      </p:sp>
      <p:sp>
        <p:nvSpPr>
          <p:cNvPr id="28" name="ZoneTexte 27"/>
          <p:cNvSpPr txBox="1"/>
          <p:nvPr/>
        </p:nvSpPr>
        <p:spPr>
          <a:xfrm>
            <a:off x="3607350" y="1682617"/>
            <a:ext cx="697315" cy="247554"/>
          </a:xfrm>
          <a:prstGeom prst="rect">
            <a:avLst/>
          </a:prstGeom>
          <a:solidFill>
            <a:srgbClr val="FF6600"/>
          </a:solidFill>
          <a:ln w="9525" cmpd="sng">
            <a:solidFill>
              <a:srgbClr val="4F81BD"/>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900" b="1" dirty="0" err="1" smtClean="0">
                <a:latin typeface="Arial"/>
                <a:cs typeface="Arial"/>
              </a:rPr>
              <a:t>DeBayer</a:t>
            </a:r>
            <a:endParaRPr lang="fr-FR" sz="900" b="1" dirty="0">
              <a:latin typeface="Arial"/>
              <a:cs typeface="Arial"/>
            </a:endParaRPr>
          </a:p>
        </p:txBody>
      </p:sp>
      <p:pic>
        <p:nvPicPr>
          <p:cNvPr id="29" name="Image 28" descr="Capture d’écran 2013-12-01 à 21.22.3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4729" y="1938281"/>
            <a:ext cx="689935" cy="297377"/>
          </a:xfrm>
          <a:prstGeom prst="rect">
            <a:avLst/>
          </a:prstGeom>
          <a:ln>
            <a:solidFill>
              <a:srgbClr val="4F81BD"/>
            </a:solidFill>
          </a:ln>
          <a:effectLst>
            <a:outerShdw blurRad="50800" dist="38100" dir="2700000" algn="tl" rotWithShape="0">
              <a:prstClr val="black">
                <a:alpha val="40000"/>
              </a:prstClr>
            </a:outerShdw>
          </a:effectLst>
        </p:spPr>
      </p:pic>
      <p:sp>
        <p:nvSpPr>
          <p:cNvPr id="30" name="ZoneTexte 29"/>
          <p:cNvSpPr txBox="1"/>
          <p:nvPr/>
        </p:nvSpPr>
        <p:spPr>
          <a:xfrm>
            <a:off x="2147846" y="1011401"/>
            <a:ext cx="1209701" cy="601651"/>
          </a:xfrm>
          <a:prstGeom prst="rect">
            <a:avLst/>
          </a:prstGeom>
          <a:solidFill>
            <a:schemeClr val="accent6">
              <a:lumMod val="60000"/>
              <a:lumOff val="40000"/>
            </a:schemeClr>
          </a:solidFill>
          <a:ln w="19050" cmpd="sng">
            <a:solidFill>
              <a:schemeClr val="tx1"/>
            </a:solidFill>
          </a:ln>
        </p:spPr>
        <p:txBody>
          <a:bodyPr wrap="square" lIns="36000" tIns="54000" rIns="36000" bIns="108000" rtlCol="0">
            <a:spAutoFit/>
          </a:bodyPr>
          <a:lstStyle/>
          <a:p>
            <a:pPr algn="ctr">
              <a:lnSpc>
                <a:spcPct val="120000"/>
              </a:lnSpc>
            </a:pPr>
            <a:r>
              <a:rPr lang="fr-FR" sz="1400" dirty="0" smtClean="0">
                <a:latin typeface="Arial"/>
                <a:cs typeface="Arial"/>
              </a:rPr>
              <a:t>Codecs:      </a:t>
            </a:r>
          </a:p>
          <a:p>
            <a:pPr algn="ctr">
              <a:lnSpc>
                <a:spcPct val="120000"/>
              </a:lnSpc>
            </a:pPr>
            <a:r>
              <a:rPr lang="fr-FR" sz="1000" dirty="0" err="1" smtClean="0">
                <a:latin typeface="Arial"/>
                <a:cs typeface="Arial"/>
              </a:rPr>
              <a:t>ProRes</a:t>
            </a:r>
            <a:r>
              <a:rPr lang="fr-FR" sz="1000" dirty="0" smtClean="0">
                <a:latin typeface="Arial"/>
                <a:cs typeface="Arial"/>
              </a:rPr>
              <a:t>, XAVC, Etc.</a:t>
            </a:r>
            <a:endParaRPr lang="fr-FR" sz="1000" dirty="0">
              <a:latin typeface="Arial"/>
              <a:cs typeface="Arial"/>
            </a:endParaRPr>
          </a:p>
        </p:txBody>
      </p:sp>
      <p:sp>
        <p:nvSpPr>
          <p:cNvPr id="32" name="ZoneTexte 31"/>
          <p:cNvSpPr txBox="1"/>
          <p:nvPr/>
        </p:nvSpPr>
        <p:spPr>
          <a:xfrm>
            <a:off x="1045583" y="994965"/>
            <a:ext cx="849637" cy="667197"/>
          </a:xfrm>
          <a:prstGeom prst="rect">
            <a:avLst/>
          </a:prstGeom>
          <a:solidFill>
            <a:srgbClr val="FF6600"/>
          </a:solidFill>
          <a:ln w="19050" cmpd="sng">
            <a:noFill/>
          </a:ln>
        </p:spPr>
        <p:txBody>
          <a:bodyPr wrap="square" lIns="72000" tIns="79200" rIns="72000" bIns="115200" rtlCol="0">
            <a:spAutoFit/>
          </a:bodyPr>
          <a:lstStyle/>
          <a:p>
            <a:pPr algn="ctr">
              <a:lnSpc>
                <a:spcPct val="130000"/>
              </a:lnSpc>
            </a:pPr>
            <a:r>
              <a:rPr lang="fr-FR" sz="1200" b="1" dirty="0" err="1" smtClean="0">
                <a:latin typeface="Arial"/>
                <a:cs typeface="Arial"/>
              </a:rPr>
              <a:t>DeBayer</a:t>
            </a:r>
            <a:r>
              <a:rPr lang="fr-FR" sz="1200" b="1" dirty="0" smtClean="0">
                <a:latin typeface="Arial"/>
                <a:cs typeface="Arial"/>
              </a:rPr>
              <a:t> interne                                   </a:t>
            </a:r>
            <a:endParaRPr lang="fr-FR" sz="1200" b="1" dirty="0">
              <a:latin typeface="Arial"/>
              <a:cs typeface="Arial"/>
            </a:endParaRPr>
          </a:p>
        </p:txBody>
      </p:sp>
      <p:sp>
        <p:nvSpPr>
          <p:cNvPr id="38" name="ZoneTexte 37"/>
          <p:cNvSpPr txBox="1"/>
          <p:nvPr/>
        </p:nvSpPr>
        <p:spPr>
          <a:xfrm>
            <a:off x="4584566" y="2240625"/>
            <a:ext cx="2799988" cy="230832"/>
          </a:xfrm>
          <a:prstGeom prst="rect">
            <a:avLst/>
          </a:prstGeom>
          <a:noFill/>
        </p:spPr>
        <p:txBody>
          <a:bodyPr wrap="square" lIns="0" tIns="0" rIns="0" bIns="0" rtlCol="0">
            <a:spAutoFit/>
          </a:bodyPr>
          <a:lstStyle/>
          <a:p>
            <a:pPr algn="ctr">
              <a:lnSpc>
                <a:spcPct val="130000"/>
              </a:lnSpc>
            </a:pPr>
            <a:r>
              <a:rPr lang="fr-FR" sz="1200" dirty="0" smtClean="0">
                <a:solidFill>
                  <a:srgbClr val="0000FF"/>
                </a:solidFill>
                <a:latin typeface="Arial"/>
                <a:cs typeface="Arial"/>
              </a:rPr>
              <a:t>Filtres numériques </a:t>
            </a:r>
            <a:r>
              <a:rPr lang="fr-FR" sz="1200" dirty="0">
                <a:solidFill>
                  <a:srgbClr val="0000FF"/>
                </a:solidFill>
                <a:latin typeface="Arial"/>
                <a:cs typeface="Arial"/>
              </a:rPr>
              <a:t>-</a:t>
            </a:r>
            <a:r>
              <a:rPr lang="fr-FR" sz="1200" dirty="0" smtClean="0">
                <a:solidFill>
                  <a:srgbClr val="0000FF"/>
                </a:solidFill>
                <a:latin typeface="Arial"/>
                <a:cs typeface="Arial"/>
              </a:rPr>
              <a:t> Création de texture </a:t>
            </a:r>
          </a:p>
        </p:txBody>
      </p:sp>
      <p:cxnSp>
        <p:nvCxnSpPr>
          <p:cNvPr id="39" name="Connecteur droit avec flèche 38"/>
          <p:cNvCxnSpPr/>
          <p:nvPr/>
        </p:nvCxnSpPr>
        <p:spPr>
          <a:xfrm flipV="1">
            <a:off x="1151373" y="1631448"/>
            <a:ext cx="213839" cy="296106"/>
          </a:xfrm>
          <a:prstGeom prst="straightConnector1">
            <a:avLst/>
          </a:prstGeom>
          <a:ln w="3810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1" name="ZoneTexte 60"/>
          <p:cNvSpPr txBox="1"/>
          <p:nvPr/>
        </p:nvSpPr>
        <p:spPr>
          <a:xfrm>
            <a:off x="3227380" y="2286800"/>
            <a:ext cx="1432893" cy="215444"/>
          </a:xfrm>
          <a:prstGeom prst="rect">
            <a:avLst/>
          </a:prstGeom>
          <a:noFill/>
        </p:spPr>
        <p:txBody>
          <a:bodyPr wrap="square" lIns="0" tIns="0" rIns="0" bIns="0" rtlCol="0">
            <a:spAutoFit/>
          </a:bodyPr>
          <a:lstStyle/>
          <a:p>
            <a:pPr algn="ctr">
              <a:lnSpc>
                <a:spcPct val="120000"/>
              </a:lnSpc>
            </a:pPr>
            <a:r>
              <a:rPr lang="fr-FR" sz="1200" dirty="0" smtClean="0">
                <a:solidFill>
                  <a:srgbClr val="0000FF"/>
                </a:solidFill>
                <a:latin typeface="Arial"/>
                <a:cs typeface="Arial"/>
              </a:rPr>
              <a:t>Type de </a:t>
            </a:r>
            <a:r>
              <a:rPr lang="fr-FR" sz="1200" dirty="0" err="1" smtClean="0">
                <a:solidFill>
                  <a:srgbClr val="0000FF"/>
                </a:solidFill>
                <a:latin typeface="Arial"/>
                <a:cs typeface="Arial"/>
              </a:rPr>
              <a:t>deBayer</a:t>
            </a:r>
            <a:endParaRPr lang="fr-FR" sz="1200" dirty="0" smtClean="0">
              <a:solidFill>
                <a:srgbClr val="0000FF"/>
              </a:solidFill>
              <a:latin typeface="Arial"/>
              <a:cs typeface="Arial"/>
            </a:endParaRPr>
          </a:p>
        </p:txBody>
      </p:sp>
      <p:sp>
        <p:nvSpPr>
          <p:cNvPr id="66" name="ZoneTexte 65"/>
          <p:cNvSpPr txBox="1"/>
          <p:nvPr/>
        </p:nvSpPr>
        <p:spPr>
          <a:xfrm>
            <a:off x="934246" y="3436374"/>
            <a:ext cx="3722391" cy="1415772"/>
          </a:xfrm>
          <a:prstGeom prst="rect">
            <a:avLst/>
          </a:prstGeom>
          <a:noFill/>
        </p:spPr>
        <p:txBody>
          <a:bodyPr wrap="square" rtlCol="0">
            <a:spAutoFit/>
          </a:bodyPr>
          <a:lstStyle/>
          <a:p>
            <a:pPr marL="269875" indent="-269875">
              <a:lnSpc>
                <a:spcPct val="120000"/>
              </a:lnSpc>
              <a:buClr>
                <a:srgbClr val="FF0000"/>
              </a:buClr>
              <a:buFont typeface="Arial"/>
              <a:buChar char="•"/>
            </a:pPr>
            <a:r>
              <a:rPr lang="fr-FR" sz="1200" dirty="0" smtClean="0">
                <a:latin typeface="Arial"/>
                <a:cs typeface="Arial"/>
              </a:rPr>
              <a:t>Type d’enregistrement</a:t>
            </a:r>
          </a:p>
          <a:p>
            <a:pPr marL="269875" indent="-269875">
              <a:lnSpc>
                <a:spcPct val="120000"/>
              </a:lnSpc>
              <a:buClr>
                <a:srgbClr val="FF0000"/>
              </a:buClr>
              <a:buFont typeface="Arial"/>
              <a:buChar char="•"/>
            </a:pPr>
            <a:r>
              <a:rPr lang="fr-FR" sz="1200" dirty="0" err="1">
                <a:latin typeface="Arial"/>
                <a:cs typeface="Arial"/>
              </a:rPr>
              <a:t>D</a:t>
            </a:r>
            <a:r>
              <a:rPr lang="fr-FR" sz="1200" dirty="0" err="1" smtClean="0">
                <a:latin typeface="Arial"/>
                <a:cs typeface="Arial"/>
              </a:rPr>
              <a:t>eBayer</a:t>
            </a:r>
            <a:endParaRPr lang="fr-FR" sz="1200" dirty="0" smtClean="0">
              <a:latin typeface="Arial"/>
              <a:cs typeface="Arial"/>
            </a:endParaRPr>
          </a:p>
          <a:p>
            <a:pPr marL="742950" lvl="1" indent="-285750">
              <a:lnSpc>
                <a:spcPct val="120000"/>
              </a:lnSpc>
              <a:buClr>
                <a:srgbClr val="FF0000"/>
              </a:buClr>
              <a:buFont typeface="Wingdings" charset="2"/>
              <a:buChar char="ü"/>
            </a:pPr>
            <a:r>
              <a:rPr lang="fr-FR" sz="1200" dirty="0" smtClean="0">
                <a:latin typeface="Arial"/>
                <a:cs typeface="Arial"/>
              </a:rPr>
              <a:t>Interne</a:t>
            </a:r>
          </a:p>
          <a:p>
            <a:pPr marL="742950" lvl="1" indent="-285750">
              <a:lnSpc>
                <a:spcPct val="120000"/>
              </a:lnSpc>
              <a:buClr>
                <a:srgbClr val="FF0000"/>
              </a:buClr>
              <a:buFont typeface="Wingdings" charset="2"/>
              <a:buChar char="ü"/>
            </a:pPr>
            <a:r>
              <a:rPr lang="fr-FR" sz="1200" dirty="0" smtClean="0">
                <a:latin typeface="Arial"/>
                <a:cs typeface="Arial"/>
              </a:rPr>
              <a:t>Post-production</a:t>
            </a:r>
          </a:p>
          <a:p>
            <a:pPr marL="742950" lvl="1" indent="-285750">
              <a:lnSpc>
                <a:spcPct val="120000"/>
              </a:lnSpc>
              <a:buClr>
                <a:srgbClr val="FF0000"/>
              </a:buClr>
              <a:buFont typeface="Wingdings" charset="2"/>
              <a:buChar char="ü"/>
            </a:pPr>
            <a:r>
              <a:rPr lang="fr-FR" sz="1200" b="1" dirty="0">
                <a:solidFill>
                  <a:srgbClr val="800000"/>
                </a:solidFill>
                <a:latin typeface="Arial"/>
                <a:cs typeface="Arial"/>
              </a:rPr>
              <a:t>Réglage de </a:t>
            </a:r>
            <a:r>
              <a:rPr lang="fr-FR" sz="1200" b="1" dirty="0" smtClean="0">
                <a:solidFill>
                  <a:srgbClr val="800000"/>
                </a:solidFill>
                <a:latin typeface="Arial"/>
                <a:cs typeface="Arial"/>
              </a:rPr>
              <a:t>piqué</a:t>
            </a:r>
            <a:endParaRPr lang="fr-FR" sz="1200" dirty="0" smtClean="0">
              <a:latin typeface="Arial"/>
              <a:cs typeface="Arial"/>
            </a:endParaRPr>
          </a:p>
          <a:p>
            <a:pPr marL="269875" indent="-269875">
              <a:lnSpc>
                <a:spcPct val="120000"/>
              </a:lnSpc>
              <a:buClr>
                <a:srgbClr val="FF0000"/>
              </a:buClr>
              <a:buFont typeface="Arial"/>
              <a:buChar char="•"/>
            </a:pPr>
            <a:r>
              <a:rPr lang="fr-FR" sz="1200" dirty="0" smtClean="0">
                <a:latin typeface="Arial"/>
                <a:cs typeface="Arial"/>
              </a:rPr>
              <a:t>Encodage gamma / Configuration des couleurs</a:t>
            </a:r>
          </a:p>
        </p:txBody>
      </p:sp>
      <p:sp>
        <p:nvSpPr>
          <p:cNvPr id="67" name="ZoneTexte 66"/>
          <p:cNvSpPr txBox="1"/>
          <p:nvPr/>
        </p:nvSpPr>
        <p:spPr>
          <a:xfrm>
            <a:off x="4656637" y="3436374"/>
            <a:ext cx="4418977" cy="1497333"/>
          </a:xfrm>
          <a:prstGeom prst="rect">
            <a:avLst/>
          </a:prstGeom>
          <a:noFill/>
        </p:spPr>
        <p:txBody>
          <a:bodyPr wrap="square" rtlCol="0">
            <a:spAutoFit/>
          </a:bodyPr>
          <a:lstStyle/>
          <a:p>
            <a:pPr marL="182563" indent="-182563">
              <a:lnSpc>
                <a:spcPct val="120000"/>
              </a:lnSpc>
              <a:buClr>
                <a:srgbClr val="FF0000"/>
              </a:buClr>
              <a:buFont typeface="Arial"/>
              <a:buChar char="•"/>
            </a:pPr>
            <a:r>
              <a:rPr lang="fr-FR" sz="1200" dirty="0" smtClean="0">
                <a:latin typeface="Arial"/>
                <a:cs typeface="Arial"/>
              </a:rPr>
              <a:t>Etalonnage</a:t>
            </a:r>
          </a:p>
          <a:p>
            <a:pPr>
              <a:lnSpc>
                <a:spcPct val="120000"/>
              </a:lnSpc>
              <a:buClr>
                <a:srgbClr val="FF0000"/>
              </a:buClr>
            </a:pPr>
            <a:r>
              <a:rPr lang="fr-FR" sz="1200" b="1" dirty="0" smtClean="0">
                <a:solidFill>
                  <a:srgbClr val="800000"/>
                </a:solidFill>
                <a:latin typeface="Arial"/>
                <a:cs typeface="Arial"/>
              </a:rPr>
              <a:t>    Modifications du piqué</a:t>
            </a:r>
            <a:endParaRPr lang="fr-FR" sz="1200" b="1" dirty="0">
              <a:solidFill>
                <a:srgbClr val="800000"/>
              </a:solidFill>
              <a:latin typeface="Arial"/>
              <a:cs typeface="Arial"/>
            </a:endParaRPr>
          </a:p>
          <a:p>
            <a:pPr marL="742950" lvl="1" indent="-285750">
              <a:lnSpc>
                <a:spcPct val="110000"/>
              </a:lnSpc>
              <a:buClr>
                <a:srgbClr val="FF0000"/>
              </a:buClr>
              <a:buFont typeface="Wingdings" charset="2"/>
              <a:buChar char="ü"/>
            </a:pPr>
            <a:r>
              <a:rPr lang="fr-FR" sz="1100" dirty="0" smtClean="0">
                <a:latin typeface="Arial"/>
                <a:cs typeface="Arial"/>
              </a:rPr>
              <a:t>‘’Refocaliser’’/’’</a:t>
            </a:r>
            <a:r>
              <a:rPr lang="fr-FR" sz="1100" dirty="0" err="1" smtClean="0">
                <a:latin typeface="Arial"/>
                <a:cs typeface="Arial"/>
              </a:rPr>
              <a:t>Défocaliser</a:t>
            </a:r>
            <a:r>
              <a:rPr lang="fr-FR" sz="1100" dirty="0" smtClean="0">
                <a:latin typeface="Arial"/>
                <a:cs typeface="Arial"/>
              </a:rPr>
              <a:t>’’</a:t>
            </a:r>
          </a:p>
          <a:p>
            <a:pPr marL="742950" lvl="1" indent="-285750">
              <a:lnSpc>
                <a:spcPct val="110000"/>
              </a:lnSpc>
              <a:buClr>
                <a:srgbClr val="FF0000"/>
              </a:buClr>
              <a:buFont typeface="Wingdings" charset="2"/>
              <a:buChar char="ü"/>
            </a:pPr>
            <a:r>
              <a:rPr lang="fr-FR" sz="1100" dirty="0" smtClean="0">
                <a:latin typeface="Arial"/>
                <a:cs typeface="Arial"/>
              </a:rPr>
              <a:t>Réduction de bruit</a:t>
            </a:r>
          </a:p>
          <a:p>
            <a:pPr marL="742950" lvl="1" indent="-285750">
              <a:lnSpc>
                <a:spcPct val="110000"/>
              </a:lnSpc>
              <a:buClr>
                <a:srgbClr val="FF0000"/>
              </a:buClr>
              <a:buFont typeface="Wingdings" charset="2"/>
              <a:buChar char="ü"/>
            </a:pPr>
            <a:r>
              <a:rPr lang="fr-FR" sz="1100" dirty="0" smtClean="0">
                <a:latin typeface="Arial"/>
                <a:cs typeface="Arial"/>
              </a:rPr>
              <a:t>Création de texture - Grain (taille/vitesse)</a:t>
            </a:r>
          </a:p>
          <a:p>
            <a:pPr marL="182563" indent="-182563">
              <a:lnSpc>
                <a:spcPct val="110000"/>
              </a:lnSpc>
              <a:buClr>
                <a:srgbClr val="FF0000"/>
              </a:buClr>
              <a:buFont typeface="Arial"/>
              <a:buChar char="•"/>
            </a:pPr>
            <a:r>
              <a:rPr lang="fr-FR" sz="1200" dirty="0" smtClean="0">
                <a:latin typeface="Arial"/>
                <a:cs typeface="Arial"/>
              </a:rPr>
              <a:t>HDR (High </a:t>
            </a:r>
            <a:r>
              <a:rPr lang="fr-FR" sz="1200" dirty="0" err="1" smtClean="0">
                <a:latin typeface="Arial"/>
                <a:cs typeface="Arial"/>
              </a:rPr>
              <a:t>Dynamic</a:t>
            </a:r>
            <a:r>
              <a:rPr lang="fr-FR" sz="1200" dirty="0" smtClean="0">
                <a:latin typeface="Arial"/>
                <a:cs typeface="Arial"/>
              </a:rPr>
              <a:t> Range - </a:t>
            </a:r>
            <a:r>
              <a:rPr lang="fr-FR" sz="900" dirty="0" smtClean="0">
                <a:latin typeface="Arial"/>
                <a:cs typeface="Arial"/>
              </a:rPr>
              <a:t>Dynamique Hautes et Basses lumières)</a:t>
            </a:r>
            <a:endParaRPr lang="fr-FR" sz="1200" dirty="0" smtClean="0">
              <a:latin typeface="Arial"/>
              <a:cs typeface="Arial"/>
            </a:endParaRPr>
          </a:p>
          <a:p>
            <a:pPr marL="182563" indent="-182563">
              <a:lnSpc>
                <a:spcPct val="110000"/>
              </a:lnSpc>
              <a:buClr>
                <a:srgbClr val="FF0000"/>
              </a:buClr>
              <a:buFont typeface="Arial"/>
              <a:buChar char="•"/>
            </a:pPr>
            <a:r>
              <a:rPr lang="fr-FR" sz="1200" dirty="0" smtClean="0">
                <a:latin typeface="Arial"/>
                <a:cs typeface="Arial"/>
              </a:rPr>
              <a:t>HFR (High Frame Rate - Résolution temps)</a:t>
            </a:r>
          </a:p>
        </p:txBody>
      </p:sp>
      <p:sp>
        <p:nvSpPr>
          <p:cNvPr id="75" name="ZoneTexte 74"/>
          <p:cNvSpPr txBox="1"/>
          <p:nvPr/>
        </p:nvSpPr>
        <p:spPr>
          <a:xfrm>
            <a:off x="7494092" y="2418388"/>
            <a:ext cx="1328257" cy="338554"/>
          </a:xfrm>
          <a:prstGeom prst="rect">
            <a:avLst/>
          </a:prstGeom>
          <a:noFill/>
        </p:spPr>
        <p:txBody>
          <a:bodyPr wrap="square" rtlCol="0">
            <a:spAutoFit/>
          </a:bodyPr>
          <a:lstStyle/>
          <a:p>
            <a:pPr algn="ctr"/>
            <a:r>
              <a:rPr lang="fr-FR" sz="1600" dirty="0">
                <a:latin typeface="Arial"/>
                <a:cs typeface="Arial"/>
              </a:rPr>
              <a:t>L</a:t>
            </a:r>
            <a:r>
              <a:rPr lang="fr-FR" sz="1600" dirty="0" smtClean="0">
                <a:latin typeface="Arial"/>
                <a:cs typeface="Arial"/>
              </a:rPr>
              <a:t>ivrables</a:t>
            </a:r>
            <a:endParaRPr lang="fr-FR" sz="1600" dirty="0">
              <a:latin typeface="Arial"/>
              <a:cs typeface="Arial"/>
            </a:endParaRPr>
          </a:p>
        </p:txBody>
      </p:sp>
      <p:sp>
        <p:nvSpPr>
          <p:cNvPr id="82" name="ZoneTexte 81"/>
          <p:cNvSpPr txBox="1"/>
          <p:nvPr/>
        </p:nvSpPr>
        <p:spPr>
          <a:xfrm>
            <a:off x="7494091" y="1245943"/>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2K DCP</a:t>
            </a:r>
            <a:endParaRPr lang="fr-FR" sz="1100" dirty="0">
              <a:latin typeface="Arial"/>
              <a:cs typeface="Arial"/>
            </a:endParaRPr>
          </a:p>
        </p:txBody>
      </p:sp>
      <p:sp>
        <p:nvSpPr>
          <p:cNvPr id="83" name="ZoneTexte 82"/>
          <p:cNvSpPr txBox="1"/>
          <p:nvPr/>
        </p:nvSpPr>
        <p:spPr>
          <a:xfrm>
            <a:off x="7494092" y="950697"/>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4K DCP</a:t>
            </a:r>
            <a:endParaRPr lang="fr-FR" sz="1100" dirty="0">
              <a:latin typeface="Arial"/>
              <a:cs typeface="Arial"/>
            </a:endParaRPr>
          </a:p>
        </p:txBody>
      </p:sp>
      <p:sp>
        <p:nvSpPr>
          <p:cNvPr id="84" name="ZoneTexte 83"/>
          <p:cNvSpPr txBox="1"/>
          <p:nvPr/>
        </p:nvSpPr>
        <p:spPr>
          <a:xfrm>
            <a:off x="7494091" y="2006827"/>
            <a:ext cx="1326179"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HD</a:t>
            </a:r>
          </a:p>
          <a:p>
            <a:pPr algn="ctr">
              <a:lnSpc>
                <a:spcPct val="120000"/>
              </a:lnSpc>
            </a:pPr>
            <a:r>
              <a:rPr lang="fr-FR" sz="900" dirty="0" smtClean="0">
                <a:latin typeface="Arial"/>
                <a:cs typeface="Arial"/>
              </a:rPr>
              <a:t>BROADCAST</a:t>
            </a:r>
            <a:r>
              <a:rPr lang="fr-FR" sz="900" dirty="0">
                <a:latin typeface="Arial"/>
                <a:cs typeface="Arial"/>
              </a:rPr>
              <a:t> </a:t>
            </a:r>
            <a:r>
              <a:rPr lang="fr-FR" sz="900" dirty="0" smtClean="0">
                <a:latin typeface="Arial"/>
                <a:cs typeface="Arial"/>
              </a:rPr>
              <a:t>MASTER</a:t>
            </a:r>
            <a:endParaRPr lang="fr-FR" sz="900" dirty="0">
              <a:latin typeface="Arial"/>
              <a:cs typeface="Arial"/>
            </a:endParaRPr>
          </a:p>
        </p:txBody>
      </p:sp>
      <p:sp>
        <p:nvSpPr>
          <p:cNvPr id="85" name="ZoneTexte 84"/>
          <p:cNvSpPr txBox="1"/>
          <p:nvPr/>
        </p:nvSpPr>
        <p:spPr>
          <a:xfrm>
            <a:off x="7492013" y="1543617"/>
            <a:ext cx="1328258"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UHD </a:t>
            </a:r>
          </a:p>
          <a:p>
            <a:pPr algn="ctr">
              <a:lnSpc>
                <a:spcPct val="120000"/>
              </a:lnSpc>
            </a:pPr>
            <a:r>
              <a:rPr lang="fr-FR" sz="900" dirty="0" smtClean="0">
                <a:latin typeface="Arial"/>
                <a:cs typeface="Arial"/>
              </a:rPr>
              <a:t>BROADCAST MASTER</a:t>
            </a:r>
            <a:endParaRPr lang="fr-FR" sz="900" dirty="0">
              <a:latin typeface="Arial"/>
              <a:cs typeface="Arial"/>
            </a:endParaRPr>
          </a:p>
        </p:txBody>
      </p:sp>
      <p:sp>
        <p:nvSpPr>
          <p:cNvPr id="42" name="ZoneTexte 41"/>
          <p:cNvSpPr txBox="1"/>
          <p:nvPr/>
        </p:nvSpPr>
        <p:spPr>
          <a:xfrm>
            <a:off x="3132667" y="2504559"/>
            <a:ext cx="1557837" cy="233397"/>
          </a:xfrm>
          <a:prstGeom prst="rect">
            <a:avLst/>
          </a:prstGeom>
          <a:noFill/>
        </p:spPr>
        <p:txBody>
          <a:bodyPr wrap="square" lIns="0" tIns="0" rIns="0" bIns="0" rtlCol="0">
            <a:spAutoFit/>
          </a:bodyPr>
          <a:lstStyle/>
          <a:p>
            <a:pPr algn="ctr">
              <a:lnSpc>
                <a:spcPct val="120000"/>
              </a:lnSpc>
            </a:pPr>
            <a:r>
              <a:rPr lang="fr-FR" sz="1300" b="1" dirty="0" smtClean="0">
                <a:solidFill>
                  <a:srgbClr val="800000"/>
                </a:solidFill>
                <a:latin typeface="Arial"/>
                <a:cs typeface="Arial"/>
              </a:rPr>
              <a:t>Réglage de piqué</a:t>
            </a:r>
          </a:p>
        </p:txBody>
      </p:sp>
      <p:sp>
        <p:nvSpPr>
          <p:cNvPr id="43" name="ZoneTexte 42"/>
          <p:cNvSpPr txBox="1"/>
          <p:nvPr/>
        </p:nvSpPr>
        <p:spPr>
          <a:xfrm>
            <a:off x="1895220" y="689972"/>
            <a:ext cx="1802634" cy="233397"/>
          </a:xfrm>
          <a:prstGeom prst="rect">
            <a:avLst/>
          </a:prstGeom>
          <a:noFill/>
        </p:spPr>
        <p:txBody>
          <a:bodyPr wrap="square" lIns="0" tIns="0" rIns="0" bIns="0" rtlCol="0">
            <a:spAutoFit/>
          </a:bodyPr>
          <a:lstStyle/>
          <a:p>
            <a:pPr algn="ctr">
              <a:lnSpc>
                <a:spcPct val="120000"/>
              </a:lnSpc>
            </a:pPr>
            <a:r>
              <a:rPr lang="fr-FR" sz="1300" b="1" dirty="0" smtClean="0">
                <a:solidFill>
                  <a:srgbClr val="800000"/>
                </a:solidFill>
                <a:latin typeface="Arial"/>
                <a:cs typeface="Arial"/>
              </a:rPr>
              <a:t>Réglage du piqué</a:t>
            </a: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 Box 5"/>
          <p:cNvSpPr txBox="1">
            <a:spLocks noChangeArrowheads="1"/>
          </p:cNvSpPr>
          <p:nvPr/>
        </p:nvSpPr>
        <p:spPr bwMode="auto">
          <a:xfrm>
            <a:off x="6493516" y="56085"/>
            <a:ext cx="2435834" cy="657479"/>
          </a:xfrm>
          <a:prstGeom prst="rect">
            <a:avLst/>
          </a:prstGeom>
          <a:solidFill>
            <a:srgbClr val="FFF4D3"/>
          </a:solidFill>
          <a:ln w="25400">
            <a:solidFill>
              <a:srgbClr val="000000"/>
            </a:solidFill>
            <a:miter lim="800000"/>
            <a:headEnd type="none" w="sm" len="sm"/>
            <a:tailEnd type="none" w="sm" len="sm"/>
          </a:ln>
        </p:spPr>
        <p:txBody>
          <a:bodyPr wrap="square" lIns="91393" tIns="36000" rIns="91393"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r>
              <a:rPr lang="en-US" sz="1600" b="1" dirty="0" smtClean="0"/>
              <a:t>POST-PRODUCTION</a:t>
            </a:r>
            <a:endParaRPr lang="en-US" sz="1600" b="1" dirty="0"/>
          </a:p>
          <a:p>
            <a:pPr algn="ctr"/>
            <a:endParaRPr lang="en-US" sz="1000" b="1" dirty="0"/>
          </a:p>
        </p:txBody>
      </p:sp>
      <p:sp>
        <p:nvSpPr>
          <p:cNvPr id="49" name="ZoneTexte 48"/>
          <p:cNvSpPr txBox="1"/>
          <p:nvPr/>
        </p:nvSpPr>
        <p:spPr>
          <a:xfrm>
            <a:off x="542688" y="2933199"/>
            <a:ext cx="5369383" cy="369332"/>
          </a:xfrm>
          <a:prstGeom prst="rect">
            <a:avLst/>
          </a:prstGeom>
          <a:noFill/>
        </p:spPr>
        <p:txBody>
          <a:bodyPr wrap="square" rtlCol="0">
            <a:spAutoFit/>
          </a:bodyPr>
          <a:lstStyle/>
          <a:p>
            <a:r>
              <a:rPr lang="fr-FR" dirty="0" smtClean="0">
                <a:latin typeface="Arial"/>
                <a:cs typeface="Arial"/>
              </a:rPr>
              <a:t>Paramètres </a:t>
            </a:r>
            <a:r>
              <a:rPr lang="fr-FR" sz="1400" dirty="0" smtClean="0">
                <a:latin typeface="Arial"/>
                <a:cs typeface="Arial"/>
              </a:rPr>
              <a:t>(sans paramètres de distance de visionnage)</a:t>
            </a:r>
            <a:endParaRPr lang="fr-FR" sz="1400" dirty="0">
              <a:latin typeface="Arial"/>
              <a:cs typeface="Arial"/>
            </a:endParaRPr>
          </a:p>
        </p:txBody>
      </p:sp>
      <p:cxnSp>
        <p:nvCxnSpPr>
          <p:cNvPr id="51" name="Connecteur droit 50"/>
          <p:cNvCxnSpPr/>
          <p:nvPr/>
        </p:nvCxnSpPr>
        <p:spPr>
          <a:xfrm>
            <a:off x="611400" y="3302531"/>
            <a:ext cx="822904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p:nvCxnSpPr>
        <p:spPr>
          <a:xfrm>
            <a:off x="4629185" y="3564960"/>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3" name="Connecteur droit 52"/>
          <p:cNvCxnSpPr/>
          <p:nvPr/>
        </p:nvCxnSpPr>
        <p:spPr>
          <a:xfrm>
            <a:off x="899745" y="3564960"/>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6" name="ZoneTexte 45"/>
          <p:cNvSpPr txBox="1"/>
          <p:nvPr/>
        </p:nvSpPr>
        <p:spPr>
          <a:xfrm>
            <a:off x="4731732" y="2482611"/>
            <a:ext cx="2269133" cy="250068"/>
          </a:xfrm>
          <a:prstGeom prst="rect">
            <a:avLst/>
          </a:prstGeom>
          <a:noFill/>
        </p:spPr>
        <p:txBody>
          <a:bodyPr wrap="square" lIns="0" tIns="0" rIns="0" bIns="0" rtlCol="0">
            <a:spAutoFit/>
          </a:bodyPr>
          <a:lstStyle/>
          <a:p>
            <a:pPr algn="ctr">
              <a:lnSpc>
                <a:spcPct val="130000"/>
              </a:lnSpc>
            </a:pPr>
            <a:r>
              <a:rPr lang="fr-FR" sz="1300" b="1" dirty="0" smtClean="0">
                <a:solidFill>
                  <a:srgbClr val="800000"/>
                </a:solidFill>
                <a:latin typeface="Arial"/>
                <a:cs typeface="Arial"/>
              </a:rPr>
              <a:t>Modifications du piqué</a:t>
            </a:r>
          </a:p>
        </p:txBody>
      </p:sp>
      <p:pic>
        <p:nvPicPr>
          <p:cNvPr id="54" name="Image 53"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00000" flipH="1">
            <a:off x="4751105" y="1335160"/>
            <a:ext cx="1037332" cy="520609"/>
          </a:xfrm>
          <a:prstGeom prst="rect">
            <a:avLst/>
          </a:prstGeom>
          <a:scene3d>
            <a:camera prst="perspectiveHeroicExtremeRightFacing"/>
            <a:lightRig rig="threePt" dir="t"/>
          </a:scene3d>
        </p:spPr>
      </p:pic>
      <p:sp>
        <p:nvSpPr>
          <p:cNvPr id="55" name="ZoneTexte 54"/>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6</a:t>
            </a:r>
            <a:r>
              <a:rPr lang="fr-FR" sz="2000" dirty="0" smtClean="0">
                <a:latin typeface="Arial"/>
                <a:cs typeface="Arial"/>
              </a:rPr>
              <a:t> - LE PIQUÉ &amp; LA POST-PRODUCTION</a:t>
            </a:r>
            <a:endParaRPr lang="fr-FR" sz="2000" dirty="0">
              <a:latin typeface="Arial"/>
              <a:cs typeface="Arial"/>
            </a:endParaRPr>
          </a:p>
        </p:txBody>
      </p:sp>
    </p:spTree>
    <p:extLst>
      <p:ext uri="{BB962C8B-B14F-4D97-AF65-F5344CB8AC3E}">
        <p14:creationId xmlns:p14="http://schemas.microsoft.com/office/powerpoint/2010/main" val="3222295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6">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6">
                                            <p:txEl>
                                              <p:pRg st="4" end="4"/>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7">
                                            <p:txEl>
                                              <p:pRg st="1" end="1"/>
                                            </p:txEl>
                                          </p:spTgt>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67">
                                            <p:txEl>
                                              <p:pRg st="3" end="3"/>
                                            </p:txEl>
                                          </p:spTgt>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7">
                                            <p:txEl>
                                              <p:pRg st="4" end="4"/>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2"/>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4"/>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67">
                                            <p:txEl>
                                              <p:pRg st="5" end="5"/>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p:bldP spid="9" grpId="0" animBg="1"/>
      <p:bldP spid="11" grpId="0" animBg="1"/>
      <p:bldP spid="12" grpId="0" animBg="1"/>
      <p:bldP spid="25" grpId="0" animBg="1"/>
      <p:bldP spid="27" grpId="0" animBg="1"/>
      <p:bldP spid="28" grpId="0" animBg="1"/>
      <p:bldP spid="30" grpId="0" animBg="1"/>
      <p:bldP spid="32" grpId="0" animBg="1"/>
      <p:bldP spid="32" grpId="1" animBg="1"/>
      <p:bldP spid="38" grpId="0"/>
      <p:bldP spid="61" grpId="0"/>
      <p:bldP spid="75" grpId="0"/>
      <p:bldP spid="82" grpId="0" animBg="1"/>
      <p:bldP spid="83" grpId="0" animBg="1"/>
      <p:bldP spid="84" grpId="0" animBg="1"/>
      <p:bldP spid="85" grpId="0" animBg="1"/>
      <p:bldP spid="42" grpId="0"/>
      <p:bldP spid="43" grpId="0"/>
      <p:bldP spid="45" grpId="0" animBg="1"/>
      <p:bldP spid="4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Connecteur droit avec flèche 43"/>
          <p:cNvCxnSpPr/>
          <p:nvPr/>
        </p:nvCxnSpPr>
        <p:spPr>
          <a:xfrm flipV="1">
            <a:off x="6572217" y="1707327"/>
            <a:ext cx="730283" cy="1"/>
          </a:xfrm>
          <a:prstGeom prst="straightConnector1">
            <a:avLst/>
          </a:prstGeom>
          <a:ln w="762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1837226" y="1290534"/>
            <a:ext cx="22712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22759" y="282706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3" name="Rectangle 2"/>
          <p:cNvSpPr/>
          <p:nvPr/>
        </p:nvSpPr>
        <p:spPr>
          <a:xfrm>
            <a:off x="494391" y="2022821"/>
            <a:ext cx="419976" cy="149043"/>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Trapèze 3"/>
          <p:cNvSpPr/>
          <p:nvPr/>
        </p:nvSpPr>
        <p:spPr>
          <a:xfrm rot="5400000">
            <a:off x="273546" y="2002113"/>
            <a:ext cx="270058" cy="17163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Rectangle 4"/>
          <p:cNvSpPr/>
          <p:nvPr/>
        </p:nvSpPr>
        <p:spPr>
          <a:xfrm>
            <a:off x="812764" y="1893633"/>
            <a:ext cx="584200" cy="350343"/>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900" dirty="0" smtClean="0">
                <a:solidFill>
                  <a:prstClr val="white"/>
                </a:solidFill>
                <a:latin typeface="Arial"/>
                <a:cs typeface="Arial"/>
              </a:rPr>
              <a:t>CAMERA</a:t>
            </a:r>
            <a:endParaRPr lang="fr-FR" sz="900" dirty="0">
              <a:solidFill>
                <a:prstClr val="white"/>
              </a:solidFill>
              <a:latin typeface="Arial"/>
              <a:cs typeface="Arial"/>
            </a:endParaRPr>
          </a:p>
        </p:txBody>
      </p:sp>
      <p:cxnSp>
        <p:nvCxnSpPr>
          <p:cNvPr id="6" name="Connecteur droit 5"/>
          <p:cNvCxnSpPr/>
          <p:nvPr/>
        </p:nvCxnSpPr>
        <p:spPr>
          <a:xfrm flipH="1">
            <a:off x="709577" y="2326525"/>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1077873" y="2332875"/>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32308" y="2034464"/>
            <a:ext cx="419101" cy="123111"/>
          </a:xfrm>
          <a:prstGeom prst="rect">
            <a:avLst/>
          </a:prstGeom>
          <a:noFill/>
        </p:spPr>
        <p:txBody>
          <a:bodyPr wrap="square" lIns="0" tIns="0" rIns="0" bIns="0" rtlCol="0">
            <a:spAutoFit/>
          </a:bodyPr>
          <a:lstStyle/>
          <a:p>
            <a:r>
              <a:rPr lang="fr-FR" sz="800" dirty="0" smtClean="0">
                <a:solidFill>
                  <a:schemeClr val="bg1"/>
                </a:solidFill>
                <a:latin typeface="Arial"/>
                <a:cs typeface="Arial"/>
              </a:rPr>
              <a:t>Lens</a:t>
            </a:r>
            <a:endParaRPr lang="fr-FR" sz="800" dirty="0">
              <a:solidFill>
                <a:schemeClr val="bg1"/>
              </a:solidFill>
              <a:latin typeface="Arial"/>
              <a:cs typeface="Arial"/>
            </a:endParaRPr>
          </a:p>
        </p:txBody>
      </p:sp>
      <p:sp>
        <p:nvSpPr>
          <p:cNvPr id="9" name="Rectangle 8"/>
          <p:cNvSpPr/>
          <p:nvPr/>
        </p:nvSpPr>
        <p:spPr>
          <a:xfrm>
            <a:off x="970450" y="2250091"/>
            <a:ext cx="214845" cy="1237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0" name="Connecteur droit 9"/>
          <p:cNvCxnSpPr/>
          <p:nvPr/>
        </p:nvCxnSpPr>
        <p:spPr>
          <a:xfrm>
            <a:off x="1101149" y="2278862"/>
            <a:ext cx="332321" cy="603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57728" y="1788932"/>
            <a:ext cx="194737" cy="95176"/>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2" name="Trapèze 11"/>
          <p:cNvSpPr/>
          <p:nvPr/>
        </p:nvSpPr>
        <p:spPr>
          <a:xfrm rot="16200000">
            <a:off x="852226" y="1814224"/>
            <a:ext cx="140757" cy="45719"/>
          </a:xfrm>
          <a:prstGeom prst="trapezoid">
            <a:avLst/>
          </a:prstGeom>
          <a:solidFill>
            <a:srgbClr val="4A452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4" name="Connecteur droit avec flèche 13"/>
          <p:cNvCxnSpPr/>
          <p:nvPr/>
        </p:nvCxnSpPr>
        <p:spPr>
          <a:xfrm>
            <a:off x="1426316" y="2034464"/>
            <a:ext cx="63026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3434993" y="1290534"/>
            <a:ext cx="1098272" cy="776"/>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2830538" y="2004465"/>
            <a:ext cx="757212" cy="1490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V="1">
            <a:off x="6572217" y="1691888"/>
            <a:ext cx="562718" cy="15439"/>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a:off x="4279265" y="1984999"/>
            <a:ext cx="25400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3" name="Image 22" descr="digci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5924" y="1243991"/>
            <a:ext cx="2172766" cy="995490"/>
          </a:xfrm>
          <a:prstGeom prst="rect">
            <a:avLst/>
          </a:prstGeom>
          <a:effectLst>
            <a:outerShdw blurRad="50800" dist="38100" dir="2700000" algn="tl" rotWithShape="0">
              <a:prstClr val="black">
                <a:alpha val="40000"/>
              </a:prstClr>
            </a:outerShdw>
          </a:effectLst>
        </p:spPr>
      </p:pic>
      <p:sp>
        <p:nvSpPr>
          <p:cNvPr id="25" name="ZoneTexte 24"/>
          <p:cNvSpPr txBox="1"/>
          <p:nvPr/>
        </p:nvSpPr>
        <p:spPr>
          <a:xfrm>
            <a:off x="4725924" y="964685"/>
            <a:ext cx="2172766" cy="324498"/>
          </a:xfrm>
          <a:prstGeom prst="rect">
            <a:avLst/>
          </a:prstGeom>
          <a:solidFill>
            <a:srgbClr val="FF6600"/>
          </a:solidFill>
          <a:ln w="9525" cmpd="sng">
            <a:solidFill>
              <a:srgbClr val="4F81BD"/>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Etalonnage / Finitions</a:t>
            </a:r>
            <a:endParaRPr lang="fr-FR" sz="1400" b="1" dirty="0">
              <a:latin typeface="Arial"/>
              <a:cs typeface="Arial"/>
            </a:endParaRPr>
          </a:p>
        </p:txBody>
      </p:sp>
      <p:sp>
        <p:nvSpPr>
          <p:cNvPr id="27" name="ZoneTexte 26"/>
          <p:cNvSpPr txBox="1"/>
          <p:nvPr/>
        </p:nvSpPr>
        <p:spPr>
          <a:xfrm>
            <a:off x="2147846" y="1858149"/>
            <a:ext cx="1209701" cy="379026"/>
          </a:xfrm>
          <a:prstGeom prst="rect">
            <a:avLst/>
          </a:prstGeom>
          <a:solidFill>
            <a:srgbClr val="00FF00"/>
          </a:solidFill>
          <a:ln w="19050" cmpd="sng">
            <a:solidFill>
              <a:schemeClr val="tx1"/>
            </a:solidFill>
          </a:ln>
        </p:spPr>
        <p:txBody>
          <a:bodyPr wrap="square" lIns="36000" tIns="54000" rIns="36000" bIns="108000" rtlCol="0">
            <a:spAutoFit/>
          </a:bodyPr>
          <a:lstStyle/>
          <a:p>
            <a:pPr algn="ctr"/>
            <a:r>
              <a:rPr lang="fr-FR" sz="1400" dirty="0" smtClean="0">
                <a:latin typeface="Arial"/>
                <a:cs typeface="Arial"/>
              </a:rPr>
              <a:t>Fichiers RAW</a:t>
            </a:r>
            <a:endParaRPr lang="fr-FR" sz="1400" dirty="0">
              <a:latin typeface="Arial"/>
              <a:cs typeface="Arial"/>
            </a:endParaRPr>
          </a:p>
        </p:txBody>
      </p:sp>
      <p:sp>
        <p:nvSpPr>
          <p:cNvPr id="28" name="ZoneTexte 27"/>
          <p:cNvSpPr txBox="1"/>
          <p:nvPr/>
        </p:nvSpPr>
        <p:spPr>
          <a:xfrm>
            <a:off x="3607350" y="1682617"/>
            <a:ext cx="697315" cy="247554"/>
          </a:xfrm>
          <a:prstGeom prst="rect">
            <a:avLst/>
          </a:prstGeom>
          <a:solidFill>
            <a:srgbClr val="FF6600"/>
          </a:solidFill>
          <a:ln w="9525" cmpd="sng">
            <a:solidFill>
              <a:srgbClr val="4F81BD"/>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900" b="1" dirty="0" err="1" smtClean="0">
                <a:latin typeface="Arial"/>
                <a:cs typeface="Arial"/>
              </a:rPr>
              <a:t>DeBayer</a:t>
            </a:r>
            <a:endParaRPr lang="fr-FR" sz="900" b="1" dirty="0">
              <a:latin typeface="Arial"/>
              <a:cs typeface="Arial"/>
            </a:endParaRPr>
          </a:p>
        </p:txBody>
      </p:sp>
      <p:pic>
        <p:nvPicPr>
          <p:cNvPr id="29" name="Image 28" descr="Capture d’écran 2013-12-01 à 21.22.3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4729" y="1938281"/>
            <a:ext cx="689935" cy="297377"/>
          </a:xfrm>
          <a:prstGeom prst="rect">
            <a:avLst/>
          </a:prstGeom>
          <a:ln>
            <a:solidFill>
              <a:srgbClr val="4F81BD"/>
            </a:solidFill>
          </a:ln>
          <a:effectLst>
            <a:outerShdw blurRad="50800" dist="38100" dir="2700000" algn="tl" rotWithShape="0">
              <a:prstClr val="black">
                <a:alpha val="40000"/>
              </a:prstClr>
            </a:outerShdw>
          </a:effectLst>
        </p:spPr>
      </p:pic>
      <p:sp>
        <p:nvSpPr>
          <p:cNvPr id="30" name="ZoneTexte 29"/>
          <p:cNvSpPr txBox="1"/>
          <p:nvPr/>
        </p:nvSpPr>
        <p:spPr>
          <a:xfrm>
            <a:off x="2147846" y="1011401"/>
            <a:ext cx="1209701" cy="601651"/>
          </a:xfrm>
          <a:prstGeom prst="rect">
            <a:avLst/>
          </a:prstGeom>
          <a:solidFill>
            <a:schemeClr val="accent6">
              <a:lumMod val="60000"/>
              <a:lumOff val="40000"/>
            </a:schemeClr>
          </a:solidFill>
          <a:ln w="19050" cmpd="sng">
            <a:solidFill>
              <a:schemeClr val="tx1"/>
            </a:solidFill>
          </a:ln>
        </p:spPr>
        <p:txBody>
          <a:bodyPr wrap="square" lIns="36000" tIns="54000" rIns="36000" bIns="108000" rtlCol="0">
            <a:spAutoFit/>
          </a:bodyPr>
          <a:lstStyle/>
          <a:p>
            <a:pPr algn="ctr">
              <a:lnSpc>
                <a:spcPct val="120000"/>
              </a:lnSpc>
            </a:pPr>
            <a:r>
              <a:rPr lang="fr-FR" sz="1400" dirty="0" smtClean="0">
                <a:latin typeface="Arial"/>
                <a:cs typeface="Arial"/>
              </a:rPr>
              <a:t>Codecs:      </a:t>
            </a:r>
          </a:p>
          <a:p>
            <a:pPr algn="ctr">
              <a:lnSpc>
                <a:spcPct val="120000"/>
              </a:lnSpc>
            </a:pPr>
            <a:r>
              <a:rPr lang="fr-FR" sz="1000" dirty="0" err="1" smtClean="0">
                <a:latin typeface="Arial"/>
                <a:cs typeface="Arial"/>
              </a:rPr>
              <a:t>ProRes</a:t>
            </a:r>
            <a:r>
              <a:rPr lang="fr-FR" sz="1000" dirty="0" smtClean="0">
                <a:latin typeface="Arial"/>
                <a:cs typeface="Arial"/>
              </a:rPr>
              <a:t>, XAVC, etc.</a:t>
            </a:r>
            <a:endParaRPr lang="fr-FR" sz="1000" dirty="0">
              <a:latin typeface="Arial"/>
              <a:cs typeface="Arial"/>
            </a:endParaRPr>
          </a:p>
        </p:txBody>
      </p:sp>
      <p:sp>
        <p:nvSpPr>
          <p:cNvPr id="32" name="ZoneTexte 31"/>
          <p:cNvSpPr txBox="1"/>
          <p:nvPr/>
        </p:nvSpPr>
        <p:spPr>
          <a:xfrm>
            <a:off x="1045583" y="994965"/>
            <a:ext cx="849637" cy="667197"/>
          </a:xfrm>
          <a:prstGeom prst="rect">
            <a:avLst/>
          </a:prstGeom>
          <a:solidFill>
            <a:srgbClr val="FF6600"/>
          </a:solidFill>
          <a:ln w="19050" cmpd="sng">
            <a:noFill/>
          </a:ln>
        </p:spPr>
        <p:txBody>
          <a:bodyPr wrap="square" lIns="72000" tIns="79200" rIns="72000" bIns="115200" rtlCol="0">
            <a:spAutoFit/>
          </a:bodyPr>
          <a:lstStyle/>
          <a:p>
            <a:pPr algn="ctr">
              <a:lnSpc>
                <a:spcPct val="130000"/>
              </a:lnSpc>
            </a:pPr>
            <a:r>
              <a:rPr lang="fr-FR" sz="1200" b="1" dirty="0" err="1">
                <a:latin typeface="Arial"/>
                <a:cs typeface="Arial"/>
              </a:rPr>
              <a:t>D</a:t>
            </a:r>
            <a:r>
              <a:rPr lang="fr-FR" sz="1200" b="1" dirty="0" err="1" smtClean="0">
                <a:latin typeface="Arial"/>
                <a:cs typeface="Arial"/>
              </a:rPr>
              <a:t>eBayer</a:t>
            </a:r>
            <a:r>
              <a:rPr lang="fr-FR" sz="1200" b="1" dirty="0" smtClean="0">
                <a:latin typeface="Arial"/>
                <a:cs typeface="Arial"/>
              </a:rPr>
              <a:t> interne                                 </a:t>
            </a:r>
            <a:endParaRPr lang="fr-FR" sz="1200" b="1" dirty="0">
              <a:latin typeface="Arial"/>
              <a:cs typeface="Arial"/>
            </a:endParaRPr>
          </a:p>
        </p:txBody>
      </p:sp>
      <p:cxnSp>
        <p:nvCxnSpPr>
          <p:cNvPr id="39" name="Connecteur droit avec flèche 38"/>
          <p:cNvCxnSpPr/>
          <p:nvPr/>
        </p:nvCxnSpPr>
        <p:spPr>
          <a:xfrm flipV="1">
            <a:off x="1151373" y="1631448"/>
            <a:ext cx="213839" cy="296106"/>
          </a:xfrm>
          <a:prstGeom prst="straightConnector1">
            <a:avLst/>
          </a:prstGeom>
          <a:ln w="3810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1" name="ZoneTexte 60"/>
          <p:cNvSpPr txBox="1"/>
          <p:nvPr/>
        </p:nvSpPr>
        <p:spPr>
          <a:xfrm>
            <a:off x="3227380" y="2286800"/>
            <a:ext cx="1432893" cy="215444"/>
          </a:xfrm>
          <a:prstGeom prst="rect">
            <a:avLst/>
          </a:prstGeom>
          <a:noFill/>
        </p:spPr>
        <p:txBody>
          <a:bodyPr wrap="square" lIns="0" tIns="0" rIns="0" bIns="0" rtlCol="0">
            <a:spAutoFit/>
          </a:bodyPr>
          <a:lstStyle/>
          <a:p>
            <a:pPr algn="ctr">
              <a:lnSpc>
                <a:spcPct val="120000"/>
              </a:lnSpc>
            </a:pPr>
            <a:r>
              <a:rPr lang="fr-FR" sz="1200" dirty="0" smtClean="0">
                <a:solidFill>
                  <a:srgbClr val="0000FF"/>
                </a:solidFill>
                <a:latin typeface="Arial"/>
                <a:cs typeface="Arial"/>
              </a:rPr>
              <a:t>Type de </a:t>
            </a:r>
            <a:r>
              <a:rPr lang="fr-FR" sz="1200" dirty="0" err="1" smtClean="0">
                <a:solidFill>
                  <a:srgbClr val="0000FF"/>
                </a:solidFill>
                <a:latin typeface="Arial"/>
                <a:cs typeface="Arial"/>
              </a:rPr>
              <a:t>deBayer</a:t>
            </a:r>
            <a:endParaRPr lang="fr-FR" sz="1200" dirty="0" smtClean="0">
              <a:solidFill>
                <a:srgbClr val="0000FF"/>
              </a:solidFill>
              <a:latin typeface="Arial"/>
              <a:cs typeface="Arial"/>
            </a:endParaRPr>
          </a:p>
        </p:txBody>
      </p:sp>
      <p:sp>
        <p:nvSpPr>
          <p:cNvPr id="75" name="ZoneTexte 74"/>
          <p:cNvSpPr txBox="1"/>
          <p:nvPr/>
        </p:nvSpPr>
        <p:spPr>
          <a:xfrm>
            <a:off x="7494092" y="2418388"/>
            <a:ext cx="1328257" cy="338554"/>
          </a:xfrm>
          <a:prstGeom prst="rect">
            <a:avLst/>
          </a:prstGeom>
          <a:noFill/>
        </p:spPr>
        <p:txBody>
          <a:bodyPr wrap="square" rtlCol="0">
            <a:spAutoFit/>
          </a:bodyPr>
          <a:lstStyle/>
          <a:p>
            <a:pPr algn="ctr"/>
            <a:r>
              <a:rPr lang="fr-FR" sz="1600" dirty="0">
                <a:latin typeface="Arial"/>
                <a:cs typeface="Arial"/>
              </a:rPr>
              <a:t>L</a:t>
            </a:r>
            <a:r>
              <a:rPr lang="fr-FR" sz="1600" dirty="0" smtClean="0">
                <a:latin typeface="Arial"/>
                <a:cs typeface="Arial"/>
              </a:rPr>
              <a:t>ivrables</a:t>
            </a:r>
            <a:endParaRPr lang="fr-FR" sz="1600" dirty="0">
              <a:latin typeface="Arial"/>
              <a:cs typeface="Arial"/>
            </a:endParaRPr>
          </a:p>
        </p:txBody>
      </p:sp>
      <p:sp>
        <p:nvSpPr>
          <p:cNvPr id="82" name="ZoneTexte 81"/>
          <p:cNvSpPr txBox="1"/>
          <p:nvPr/>
        </p:nvSpPr>
        <p:spPr>
          <a:xfrm>
            <a:off x="7494091" y="1245943"/>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2K DCP</a:t>
            </a:r>
            <a:endParaRPr lang="fr-FR" sz="1100" dirty="0">
              <a:latin typeface="Arial"/>
              <a:cs typeface="Arial"/>
            </a:endParaRPr>
          </a:p>
        </p:txBody>
      </p:sp>
      <p:sp>
        <p:nvSpPr>
          <p:cNvPr id="83" name="ZoneTexte 82"/>
          <p:cNvSpPr txBox="1"/>
          <p:nvPr/>
        </p:nvSpPr>
        <p:spPr>
          <a:xfrm>
            <a:off x="7494092" y="950697"/>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4K DCP</a:t>
            </a:r>
            <a:endParaRPr lang="fr-FR" sz="1100" dirty="0">
              <a:latin typeface="Arial"/>
              <a:cs typeface="Arial"/>
            </a:endParaRPr>
          </a:p>
        </p:txBody>
      </p:sp>
      <p:sp>
        <p:nvSpPr>
          <p:cNvPr id="84" name="ZoneTexte 83"/>
          <p:cNvSpPr txBox="1"/>
          <p:nvPr/>
        </p:nvSpPr>
        <p:spPr>
          <a:xfrm>
            <a:off x="7494091" y="2006827"/>
            <a:ext cx="1326179"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HD</a:t>
            </a:r>
          </a:p>
          <a:p>
            <a:pPr algn="ctr">
              <a:lnSpc>
                <a:spcPct val="120000"/>
              </a:lnSpc>
            </a:pPr>
            <a:r>
              <a:rPr lang="fr-FR" sz="900" dirty="0" smtClean="0">
                <a:latin typeface="Arial"/>
                <a:cs typeface="Arial"/>
              </a:rPr>
              <a:t>BROADCAST</a:t>
            </a:r>
            <a:r>
              <a:rPr lang="fr-FR" sz="900" dirty="0">
                <a:latin typeface="Arial"/>
                <a:cs typeface="Arial"/>
              </a:rPr>
              <a:t> </a:t>
            </a:r>
            <a:r>
              <a:rPr lang="fr-FR" sz="900" dirty="0" smtClean="0">
                <a:latin typeface="Arial"/>
                <a:cs typeface="Arial"/>
              </a:rPr>
              <a:t>MASTER</a:t>
            </a:r>
            <a:endParaRPr lang="fr-FR" sz="900" dirty="0">
              <a:latin typeface="Arial"/>
              <a:cs typeface="Arial"/>
            </a:endParaRPr>
          </a:p>
        </p:txBody>
      </p:sp>
      <p:sp>
        <p:nvSpPr>
          <p:cNvPr id="85" name="ZoneTexte 84"/>
          <p:cNvSpPr txBox="1"/>
          <p:nvPr/>
        </p:nvSpPr>
        <p:spPr>
          <a:xfrm>
            <a:off x="7492013" y="1543617"/>
            <a:ext cx="1328258"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UHD </a:t>
            </a:r>
          </a:p>
          <a:p>
            <a:pPr algn="ctr">
              <a:lnSpc>
                <a:spcPct val="120000"/>
              </a:lnSpc>
            </a:pPr>
            <a:r>
              <a:rPr lang="fr-FR" sz="900" dirty="0" smtClean="0">
                <a:latin typeface="Arial"/>
                <a:cs typeface="Arial"/>
              </a:rPr>
              <a:t>BROADCAST MASTER</a:t>
            </a:r>
            <a:endParaRPr lang="fr-FR" sz="900" dirty="0">
              <a:latin typeface="Arial"/>
              <a:cs typeface="Arial"/>
            </a:endParaRPr>
          </a:p>
        </p:txBody>
      </p:sp>
      <p:sp>
        <p:nvSpPr>
          <p:cNvPr id="42" name="ZoneTexte 41"/>
          <p:cNvSpPr txBox="1"/>
          <p:nvPr/>
        </p:nvSpPr>
        <p:spPr>
          <a:xfrm>
            <a:off x="3132667" y="2504559"/>
            <a:ext cx="1557837" cy="233397"/>
          </a:xfrm>
          <a:prstGeom prst="rect">
            <a:avLst/>
          </a:prstGeom>
          <a:noFill/>
        </p:spPr>
        <p:txBody>
          <a:bodyPr wrap="square" lIns="0" tIns="0" rIns="0" bIns="0" rtlCol="0">
            <a:spAutoFit/>
          </a:bodyPr>
          <a:lstStyle/>
          <a:p>
            <a:pPr algn="ctr">
              <a:lnSpc>
                <a:spcPct val="120000"/>
              </a:lnSpc>
            </a:pPr>
            <a:r>
              <a:rPr lang="fr-FR" sz="1300" b="1" dirty="0">
                <a:solidFill>
                  <a:srgbClr val="800000"/>
                </a:solidFill>
                <a:latin typeface="Arial"/>
                <a:cs typeface="Arial"/>
              </a:rPr>
              <a:t>Réglage de piqué</a:t>
            </a: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 Box 5"/>
          <p:cNvSpPr txBox="1">
            <a:spLocks noChangeArrowheads="1"/>
          </p:cNvSpPr>
          <p:nvPr/>
        </p:nvSpPr>
        <p:spPr bwMode="auto">
          <a:xfrm>
            <a:off x="6493516" y="56085"/>
            <a:ext cx="2435834" cy="657479"/>
          </a:xfrm>
          <a:prstGeom prst="rect">
            <a:avLst/>
          </a:prstGeom>
          <a:solidFill>
            <a:srgbClr val="FFF4D3"/>
          </a:solidFill>
          <a:ln w="25400">
            <a:solidFill>
              <a:srgbClr val="000000"/>
            </a:solidFill>
            <a:miter lim="800000"/>
            <a:headEnd type="none" w="sm" len="sm"/>
            <a:tailEnd type="none" w="sm" len="sm"/>
          </a:ln>
        </p:spPr>
        <p:txBody>
          <a:bodyPr wrap="square" lIns="91393" tIns="36000" rIns="91393"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r>
              <a:rPr lang="en-US" sz="1600" b="1" dirty="0" smtClean="0"/>
              <a:t>POST-PRODUCTION</a:t>
            </a:r>
            <a:endParaRPr lang="en-US" sz="1600" b="1" dirty="0"/>
          </a:p>
          <a:p>
            <a:pPr algn="ctr"/>
            <a:endParaRPr lang="en-US" sz="1000" b="1" dirty="0"/>
          </a:p>
        </p:txBody>
      </p:sp>
      <p:sp>
        <p:nvSpPr>
          <p:cNvPr id="46" name="ZoneTexte 45"/>
          <p:cNvSpPr txBox="1"/>
          <p:nvPr/>
        </p:nvSpPr>
        <p:spPr>
          <a:xfrm>
            <a:off x="4731732" y="2482611"/>
            <a:ext cx="2269133" cy="250068"/>
          </a:xfrm>
          <a:prstGeom prst="rect">
            <a:avLst/>
          </a:prstGeom>
          <a:noFill/>
        </p:spPr>
        <p:txBody>
          <a:bodyPr wrap="square" lIns="0" tIns="0" rIns="0" bIns="0" rtlCol="0">
            <a:spAutoFit/>
          </a:bodyPr>
          <a:lstStyle/>
          <a:p>
            <a:pPr algn="ctr">
              <a:lnSpc>
                <a:spcPct val="130000"/>
              </a:lnSpc>
            </a:pPr>
            <a:r>
              <a:rPr lang="fr-FR" sz="1300" b="1" dirty="0" smtClean="0">
                <a:solidFill>
                  <a:srgbClr val="800000"/>
                </a:solidFill>
                <a:latin typeface="Arial"/>
                <a:cs typeface="Arial"/>
              </a:rPr>
              <a:t>Modifications du piqué</a:t>
            </a:r>
          </a:p>
        </p:txBody>
      </p:sp>
      <p:sp>
        <p:nvSpPr>
          <p:cNvPr id="47" name="ZoneTexte 46"/>
          <p:cNvSpPr txBox="1"/>
          <p:nvPr/>
        </p:nvSpPr>
        <p:spPr>
          <a:xfrm>
            <a:off x="627098" y="3962400"/>
            <a:ext cx="8010944" cy="523220"/>
          </a:xfrm>
          <a:prstGeom prst="rect">
            <a:avLst/>
          </a:prstGeom>
          <a:noFill/>
        </p:spPr>
        <p:txBody>
          <a:bodyPr wrap="square" rtlCol="0">
            <a:spAutoFit/>
          </a:bodyPr>
          <a:lstStyle/>
          <a:p>
            <a:pPr algn="ctr"/>
            <a:r>
              <a:rPr lang="fr-FR" sz="2800" dirty="0" smtClean="0">
                <a:latin typeface="Arial"/>
                <a:cs typeface="Arial"/>
              </a:rPr>
              <a:t>TROP DE PARAMÈTRES !</a:t>
            </a:r>
            <a:endParaRPr lang="fr-FR" sz="2800" dirty="0">
              <a:latin typeface="Arial"/>
              <a:cs typeface="Arial"/>
            </a:endParaRPr>
          </a:p>
        </p:txBody>
      </p:sp>
      <p:pic>
        <p:nvPicPr>
          <p:cNvPr id="52" name="Image 51"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00000" flipH="1">
            <a:off x="4751105" y="1335160"/>
            <a:ext cx="1037332" cy="520609"/>
          </a:xfrm>
          <a:prstGeom prst="rect">
            <a:avLst/>
          </a:prstGeom>
          <a:scene3d>
            <a:camera prst="perspectiveHeroicExtremeRightFacing"/>
            <a:lightRig rig="threePt" dir="t"/>
          </a:scene3d>
        </p:spPr>
      </p:pic>
      <p:sp>
        <p:nvSpPr>
          <p:cNvPr id="53" name="ZoneTexte 52"/>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6</a:t>
            </a:r>
            <a:r>
              <a:rPr lang="fr-FR" sz="2000" dirty="0" smtClean="0">
                <a:latin typeface="Arial"/>
                <a:cs typeface="Arial"/>
              </a:rPr>
              <a:t> - LE PIQUÉ &amp; LA POST-PRODUCTION</a:t>
            </a:r>
            <a:endParaRPr lang="fr-FR" sz="2000" dirty="0">
              <a:latin typeface="Arial"/>
              <a:cs typeface="Arial"/>
            </a:endParaRPr>
          </a:p>
        </p:txBody>
      </p:sp>
      <p:sp>
        <p:nvSpPr>
          <p:cNvPr id="50" name="ZoneTexte 49"/>
          <p:cNvSpPr txBox="1"/>
          <p:nvPr/>
        </p:nvSpPr>
        <p:spPr>
          <a:xfrm>
            <a:off x="1895220" y="689972"/>
            <a:ext cx="1802634" cy="233397"/>
          </a:xfrm>
          <a:prstGeom prst="rect">
            <a:avLst/>
          </a:prstGeom>
          <a:noFill/>
        </p:spPr>
        <p:txBody>
          <a:bodyPr wrap="square" lIns="0" tIns="0" rIns="0" bIns="0" rtlCol="0">
            <a:spAutoFit/>
          </a:bodyPr>
          <a:lstStyle/>
          <a:p>
            <a:pPr algn="ctr">
              <a:lnSpc>
                <a:spcPct val="120000"/>
              </a:lnSpc>
            </a:pPr>
            <a:r>
              <a:rPr lang="fr-FR" sz="1300" b="1" dirty="0" smtClean="0">
                <a:solidFill>
                  <a:srgbClr val="800000"/>
                </a:solidFill>
                <a:latin typeface="Arial"/>
                <a:cs typeface="Arial"/>
              </a:rPr>
              <a:t>Réglage du piqué</a:t>
            </a:r>
          </a:p>
        </p:txBody>
      </p:sp>
      <p:sp>
        <p:nvSpPr>
          <p:cNvPr id="54" name="ZoneTexte 53"/>
          <p:cNvSpPr txBox="1"/>
          <p:nvPr/>
        </p:nvSpPr>
        <p:spPr>
          <a:xfrm>
            <a:off x="542689" y="2933199"/>
            <a:ext cx="1605158" cy="369332"/>
          </a:xfrm>
          <a:prstGeom prst="rect">
            <a:avLst/>
          </a:prstGeom>
          <a:noFill/>
        </p:spPr>
        <p:txBody>
          <a:bodyPr wrap="square" rtlCol="0">
            <a:spAutoFit/>
          </a:bodyPr>
          <a:lstStyle/>
          <a:p>
            <a:r>
              <a:rPr lang="fr-FR" dirty="0" smtClean="0">
                <a:latin typeface="Arial"/>
                <a:cs typeface="Arial"/>
              </a:rPr>
              <a:t>Paramètres</a:t>
            </a:r>
            <a:endParaRPr lang="fr-FR" sz="1400" dirty="0">
              <a:latin typeface="Arial"/>
              <a:cs typeface="Arial"/>
            </a:endParaRPr>
          </a:p>
        </p:txBody>
      </p:sp>
      <p:cxnSp>
        <p:nvCxnSpPr>
          <p:cNvPr id="55" name="Connecteur droit 54"/>
          <p:cNvCxnSpPr/>
          <p:nvPr/>
        </p:nvCxnSpPr>
        <p:spPr>
          <a:xfrm>
            <a:off x="611400" y="3302531"/>
            <a:ext cx="822904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56" name="ZoneTexte 55"/>
          <p:cNvSpPr txBox="1"/>
          <p:nvPr/>
        </p:nvSpPr>
        <p:spPr>
          <a:xfrm>
            <a:off x="4584566" y="2240625"/>
            <a:ext cx="2799988" cy="230832"/>
          </a:xfrm>
          <a:prstGeom prst="rect">
            <a:avLst/>
          </a:prstGeom>
          <a:noFill/>
        </p:spPr>
        <p:txBody>
          <a:bodyPr wrap="square" lIns="0" tIns="0" rIns="0" bIns="0" rtlCol="0">
            <a:spAutoFit/>
          </a:bodyPr>
          <a:lstStyle/>
          <a:p>
            <a:pPr algn="ctr">
              <a:lnSpc>
                <a:spcPct val="130000"/>
              </a:lnSpc>
            </a:pPr>
            <a:r>
              <a:rPr lang="fr-FR" sz="1200" dirty="0" smtClean="0">
                <a:solidFill>
                  <a:srgbClr val="0000FF"/>
                </a:solidFill>
                <a:latin typeface="Arial"/>
                <a:cs typeface="Arial"/>
              </a:rPr>
              <a:t>Filtres numériques </a:t>
            </a:r>
            <a:r>
              <a:rPr lang="fr-FR" sz="1200" dirty="0">
                <a:solidFill>
                  <a:srgbClr val="0000FF"/>
                </a:solidFill>
                <a:latin typeface="Arial"/>
                <a:cs typeface="Arial"/>
              </a:rPr>
              <a:t>-</a:t>
            </a:r>
            <a:r>
              <a:rPr lang="fr-FR" sz="1200" dirty="0" smtClean="0">
                <a:solidFill>
                  <a:srgbClr val="0000FF"/>
                </a:solidFill>
                <a:latin typeface="Arial"/>
                <a:cs typeface="Arial"/>
              </a:rPr>
              <a:t> Création de texture </a:t>
            </a:r>
          </a:p>
        </p:txBody>
      </p:sp>
    </p:spTree>
    <p:extLst>
      <p:ext uri="{BB962C8B-B14F-4D97-AF65-F5344CB8AC3E}">
        <p14:creationId xmlns:p14="http://schemas.microsoft.com/office/powerpoint/2010/main" val="1260067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eur droit avec flèche 30"/>
          <p:cNvCxnSpPr/>
          <p:nvPr/>
        </p:nvCxnSpPr>
        <p:spPr>
          <a:xfrm>
            <a:off x="1837226" y="1290534"/>
            <a:ext cx="22712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22759" y="282706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3" name="Rectangle 2"/>
          <p:cNvSpPr/>
          <p:nvPr/>
        </p:nvSpPr>
        <p:spPr>
          <a:xfrm>
            <a:off x="494391" y="2022821"/>
            <a:ext cx="419976" cy="149043"/>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4" name="Trapèze 3"/>
          <p:cNvSpPr/>
          <p:nvPr/>
        </p:nvSpPr>
        <p:spPr>
          <a:xfrm rot="5400000">
            <a:off x="273546" y="2002113"/>
            <a:ext cx="270058" cy="171633"/>
          </a:xfrm>
          <a:prstGeom prst="trapezoid">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5" name="Rectangle 4"/>
          <p:cNvSpPr/>
          <p:nvPr/>
        </p:nvSpPr>
        <p:spPr>
          <a:xfrm>
            <a:off x="812764" y="1893633"/>
            <a:ext cx="584200" cy="350343"/>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900" dirty="0" smtClean="0">
                <a:solidFill>
                  <a:prstClr val="white"/>
                </a:solidFill>
                <a:latin typeface="Arial"/>
                <a:cs typeface="Arial"/>
              </a:rPr>
              <a:t>CAMERA</a:t>
            </a:r>
            <a:endParaRPr lang="fr-FR" sz="900" dirty="0">
              <a:solidFill>
                <a:prstClr val="white"/>
              </a:solidFill>
              <a:latin typeface="Arial"/>
              <a:cs typeface="Arial"/>
            </a:endParaRPr>
          </a:p>
        </p:txBody>
      </p:sp>
      <p:cxnSp>
        <p:nvCxnSpPr>
          <p:cNvPr id="6" name="Connecteur droit 5"/>
          <p:cNvCxnSpPr/>
          <p:nvPr/>
        </p:nvCxnSpPr>
        <p:spPr>
          <a:xfrm flipH="1">
            <a:off x="709577" y="2326525"/>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1077873" y="2332875"/>
            <a:ext cx="355597" cy="5112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32308" y="2034464"/>
            <a:ext cx="419101" cy="123111"/>
          </a:xfrm>
          <a:prstGeom prst="rect">
            <a:avLst/>
          </a:prstGeom>
          <a:noFill/>
        </p:spPr>
        <p:txBody>
          <a:bodyPr wrap="square" lIns="0" tIns="0" rIns="0" bIns="0" rtlCol="0">
            <a:spAutoFit/>
          </a:bodyPr>
          <a:lstStyle/>
          <a:p>
            <a:r>
              <a:rPr lang="fr-FR" sz="800" dirty="0" smtClean="0">
                <a:solidFill>
                  <a:schemeClr val="bg1"/>
                </a:solidFill>
                <a:latin typeface="Arial"/>
                <a:cs typeface="Arial"/>
              </a:rPr>
              <a:t>Lens</a:t>
            </a:r>
            <a:endParaRPr lang="fr-FR" sz="800" dirty="0">
              <a:solidFill>
                <a:schemeClr val="bg1"/>
              </a:solidFill>
              <a:latin typeface="Arial"/>
              <a:cs typeface="Arial"/>
            </a:endParaRPr>
          </a:p>
        </p:txBody>
      </p:sp>
      <p:sp>
        <p:nvSpPr>
          <p:cNvPr id="9" name="Rectangle 8"/>
          <p:cNvSpPr/>
          <p:nvPr/>
        </p:nvSpPr>
        <p:spPr>
          <a:xfrm>
            <a:off x="970450" y="2250091"/>
            <a:ext cx="214845" cy="123787"/>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0" name="Connecteur droit 9"/>
          <p:cNvCxnSpPr/>
          <p:nvPr/>
        </p:nvCxnSpPr>
        <p:spPr>
          <a:xfrm>
            <a:off x="1101149" y="2278862"/>
            <a:ext cx="332321" cy="603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57728" y="1788932"/>
            <a:ext cx="194737" cy="95176"/>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12" name="Trapèze 11"/>
          <p:cNvSpPr/>
          <p:nvPr/>
        </p:nvSpPr>
        <p:spPr>
          <a:xfrm rot="16200000">
            <a:off x="852226" y="1814224"/>
            <a:ext cx="140757" cy="45719"/>
          </a:xfrm>
          <a:prstGeom prst="trapezoid">
            <a:avLst/>
          </a:prstGeom>
          <a:solidFill>
            <a:srgbClr val="4A452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cxnSp>
        <p:nvCxnSpPr>
          <p:cNvPr id="14" name="Connecteur droit avec flèche 13"/>
          <p:cNvCxnSpPr/>
          <p:nvPr/>
        </p:nvCxnSpPr>
        <p:spPr>
          <a:xfrm>
            <a:off x="1426316" y="2034464"/>
            <a:ext cx="63026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3434993" y="1290534"/>
            <a:ext cx="1098272" cy="776"/>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2830538" y="2004465"/>
            <a:ext cx="757212" cy="1490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V="1">
            <a:off x="6572217" y="1707327"/>
            <a:ext cx="730283" cy="1"/>
          </a:xfrm>
          <a:prstGeom prst="straightConnector1">
            <a:avLst/>
          </a:prstGeom>
          <a:ln w="762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a:off x="4279265" y="1984999"/>
            <a:ext cx="254000" cy="0"/>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3" name="Image 22" descr="digci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5924" y="1243991"/>
            <a:ext cx="2172766" cy="995490"/>
          </a:xfrm>
          <a:prstGeom prst="rect">
            <a:avLst/>
          </a:prstGeom>
          <a:effectLst>
            <a:outerShdw blurRad="50800" dist="38100" dir="2700000" algn="tl" rotWithShape="0">
              <a:prstClr val="black">
                <a:alpha val="40000"/>
              </a:prstClr>
            </a:outerShdw>
          </a:effectLst>
        </p:spPr>
      </p:pic>
      <p:sp>
        <p:nvSpPr>
          <p:cNvPr id="25" name="ZoneTexte 24"/>
          <p:cNvSpPr txBox="1"/>
          <p:nvPr/>
        </p:nvSpPr>
        <p:spPr>
          <a:xfrm>
            <a:off x="4725924" y="964685"/>
            <a:ext cx="2172766" cy="324498"/>
          </a:xfrm>
          <a:prstGeom prst="rect">
            <a:avLst/>
          </a:prstGeom>
          <a:solidFill>
            <a:srgbClr val="FF6600"/>
          </a:solidFill>
          <a:ln w="9525" cmpd="sng">
            <a:solidFill>
              <a:srgbClr val="4F81BD"/>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Etalonnage / Finitions</a:t>
            </a:r>
            <a:endParaRPr lang="fr-FR" sz="1400" b="1" dirty="0">
              <a:latin typeface="Arial"/>
              <a:cs typeface="Arial"/>
            </a:endParaRPr>
          </a:p>
        </p:txBody>
      </p:sp>
      <p:sp>
        <p:nvSpPr>
          <p:cNvPr id="28" name="ZoneTexte 27"/>
          <p:cNvSpPr txBox="1"/>
          <p:nvPr/>
        </p:nvSpPr>
        <p:spPr>
          <a:xfrm>
            <a:off x="3607350" y="1682617"/>
            <a:ext cx="697315" cy="247554"/>
          </a:xfrm>
          <a:prstGeom prst="rect">
            <a:avLst/>
          </a:prstGeom>
          <a:solidFill>
            <a:srgbClr val="FF6600"/>
          </a:solidFill>
          <a:ln w="9525" cmpd="sng">
            <a:solidFill>
              <a:srgbClr val="4F81BD"/>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900" b="1" dirty="0" err="1" smtClean="0">
                <a:latin typeface="Arial"/>
                <a:cs typeface="Arial"/>
              </a:rPr>
              <a:t>DeBayer</a:t>
            </a:r>
            <a:endParaRPr lang="fr-FR" sz="900" b="1" dirty="0">
              <a:latin typeface="Arial"/>
              <a:cs typeface="Arial"/>
            </a:endParaRPr>
          </a:p>
        </p:txBody>
      </p:sp>
      <p:pic>
        <p:nvPicPr>
          <p:cNvPr id="29" name="Image 28" descr="Capture d’écran 2013-12-01 à 21.22.3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4729" y="1938281"/>
            <a:ext cx="689935" cy="297377"/>
          </a:xfrm>
          <a:prstGeom prst="rect">
            <a:avLst/>
          </a:prstGeom>
          <a:ln>
            <a:solidFill>
              <a:srgbClr val="4F81BD"/>
            </a:solidFill>
          </a:ln>
          <a:effectLst>
            <a:outerShdw blurRad="50800" dist="38100" dir="2700000" algn="tl" rotWithShape="0">
              <a:prstClr val="black">
                <a:alpha val="40000"/>
              </a:prstClr>
            </a:outerShdw>
          </a:effectLst>
        </p:spPr>
      </p:pic>
      <p:sp>
        <p:nvSpPr>
          <p:cNvPr id="30" name="ZoneTexte 29"/>
          <p:cNvSpPr txBox="1"/>
          <p:nvPr/>
        </p:nvSpPr>
        <p:spPr>
          <a:xfrm>
            <a:off x="2147846" y="1011401"/>
            <a:ext cx="1209701" cy="601651"/>
          </a:xfrm>
          <a:prstGeom prst="rect">
            <a:avLst/>
          </a:prstGeom>
          <a:solidFill>
            <a:schemeClr val="accent6">
              <a:lumMod val="60000"/>
              <a:lumOff val="40000"/>
            </a:schemeClr>
          </a:solidFill>
          <a:ln w="19050" cmpd="sng">
            <a:solidFill>
              <a:schemeClr val="tx1"/>
            </a:solidFill>
          </a:ln>
        </p:spPr>
        <p:txBody>
          <a:bodyPr wrap="square" lIns="36000" tIns="54000" rIns="36000" bIns="108000" rtlCol="0">
            <a:spAutoFit/>
          </a:bodyPr>
          <a:lstStyle/>
          <a:p>
            <a:pPr algn="ctr">
              <a:lnSpc>
                <a:spcPct val="120000"/>
              </a:lnSpc>
            </a:pPr>
            <a:r>
              <a:rPr lang="fr-FR" sz="1400" dirty="0" smtClean="0">
                <a:latin typeface="Arial"/>
                <a:cs typeface="Arial"/>
              </a:rPr>
              <a:t>Codecs:      </a:t>
            </a:r>
          </a:p>
          <a:p>
            <a:pPr algn="ctr">
              <a:lnSpc>
                <a:spcPct val="120000"/>
              </a:lnSpc>
            </a:pPr>
            <a:r>
              <a:rPr lang="fr-FR" sz="1000" dirty="0" err="1" smtClean="0">
                <a:latin typeface="Arial"/>
                <a:cs typeface="Arial"/>
              </a:rPr>
              <a:t>ProRes</a:t>
            </a:r>
            <a:r>
              <a:rPr lang="fr-FR" sz="1000" dirty="0" smtClean="0">
                <a:latin typeface="Arial"/>
                <a:cs typeface="Arial"/>
              </a:rPr>
              <a:t>, XAVC, Etc.</a:t>
            </a:r>
            <a:endParaRPr lang="fr-FR" sz="1000" dirty="0">
              <a:latin typeface="Arial"/>
              <a:cs typeface="Arial"/>
            </a:endParaRPr>
          </a:p>
        </p:txBody>
      </p:sp>
      <p:sp>
        <p:nvSpPr>
          <p:cNvPr id="32" name="ZoneTexte 31"/>
          <p:cNvSpPr txBox="1"/>
          <p:nvPr/>
        </p:nvSpPr>
        <p:spPr>
          <a:xfrm>
            <a:off x="1045583" y="994965"/>
            <a:ext cx="849637" cy="667197"/>
          </a:xfrm>
          <a:prstGeom prst="rect">
            <a:avLst/>
          </a:prstGeom>
          <a:solidFill>
            <a:srgbClr val="FF6600"/>
          </a:solidFill>
          <a:ln w="19050" cmpd="sng">
            <a:noFill/>
          </a:ln>
        </p:spPr>
        <p:txBody>
          <a:bodyPr wrap="square" lIns="72000" tIns="79200" rIns="72000" bIns="115200" rtlCol="0">
            <a:spAutoFit/>
          </a:bodyPr>
          <a:lstStyle/>
          <a:p>
            <a:pPr algn="ctr">
              <a:lnSpc>
                <a:spcPct val="130000"/>
              </a:lnSpc>
            </a:pPr>
            <a:r>
              <a:rPr lang="fr-FR" sz="1200" b="1" dirty="0" err="1" smtClean="0">
                <a:latin typeface="Arial"/>
                <a:cs typeface="Arial"/>
              </a:rPr>
              <a:t>DeBayer</a:t>
            </a:r>
            <a:r>
              <a:rPr lang="fr-FR" sz="1200" b="1" dirty="0" smtClean="0">
                <a:latin typeface="Arial"/>
                <a:cs typeface="Arial"/>
              </a:rPr>
              <a:t> interne                                   </a:t>
            </a:r>
            <a:endParaRPr lang="fr-FR" sz="1200" b="1" dirty="0">
              <a:latin typeface="Arial"/>
              <a:cs typeface="Arial"/>
            </a:endParaRPr>
          </a:p>
        </p:txBody>
      </p:sp>
      <p:cxnSp>
        <p:nvCxnSpPr>
          <p:cNvPr id="39" name="Connecteur droit avec flèche 38"/>
          <p:cNvCxnSpPr/>
          <p:nvPr/>
        </p:nvCxnSpPr>
        <p:spPr>
          <a:xfrm flipV="1">
            <a:off x="1151373" y="1631448"/>
            <a:ext cx="213839" cy="296106"/>
          </a:xfrm>
          <a:prstGeom prst="straightConnector1">
            <a:avLst/>
          </a:prstGeom>
          <a:ln w="3810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1" name="ZoneTexte 60"/>
          <p:cNvSpPr txBox="1"/>
          <p:nvPr/>
        </p:nvSpPr>
        <p:spPr>
          <a:xfrm>
            <a:off x="3227380" y="2286800"/>
            <a:ext cx="1432893" cy="215444"/>
          </a:xfrm>
          <a:prstGeom prst="rect">
            <a:avLst/>
          </a:prstGeom>
          <a:noFill/>
        </p:spPr>
        <p:txBody>
          <a:bodyPr wrap="square" lIns="0" tIns="0" rIns="0" bIns="0" rtlCol="0">
            <a:spAutoFit/>
          </a:bodyPr>
          <a:lstStyle/>
          <a:p>
            <a:pPr algn="ctr">
              <a:lnSpc>
                <a:spcPct val="120000"/>
              </a:lnSpc>
            </a:pPr>
            <a:r>
              <a:rPr lang="fr-FR" sz="1200" dirty="0" smtClean="0">
                <a:solidFill>
                  <a:srgbClr val="0000FF"/>
                </a:solidFill>
                <a:latin typeface="Arial"/>
                <a:cs typeface="Arial"/>
              </a:rPr>
              <a:t>Type de </a:t>
            </a:r>
            <a:r>
              <a:rPr lang="fr-FR" sz="1200" dirty="0" err="1" smtClean="0">
                <a:solidFill>
                  <a:srgbClr val="0000FF"/>
                </a:solidFill>
                <a:latin typeface="Arial"/>
                <a:cs typeface="Arial"/>
              </a:rPr>
              <a:t>deBayer</a:t>
            </a:r>
            <a:endParaRPr lang="fr-FR" sz="1200" dirty="0" smtClean="0">
              <a:solidFill>
                <a:srgbClr val="0000FF"/>
              </a:solidFill>
              <a:latin typeface="Arial"/>
              <a:cs typeface="Arial"/>
            </a:endParaRPr>
          </a:p>
        </p:txBody>
      </p:sp>
      <p:sp>
        <p:nvSpPr>
          <p:cNvPr id="75" name="ZoneTexte 74"/>
          <p:cNvSpPr txBox="1"/>
          <p:nvPr/>
        </p:nvSpPr>
        <p:spPr>
          <a:xfrm>
            <a:off x="7494092" y="2418388"/>
            <a:ext cx="1328257" cy="338554"/>
          </a:xfrm>
          <a:prstGeom prst="rect">
            <a:avLst/>
          </a:prstGeom>
          <a:noFill/>
        </p:spPr>
        <p:txBody>
          <a:bodyPr wrap="square" rtlCol="0">
            <a:spAutoFit/>
          </a:bodyPr>
          <a:lstStyle/>
          <a:p>
            <a:pPr algn="ctr"/>
            <a:r>
              <a:rPr lang="fr-FR" sz="1600" dirty="0" smtClean="0">
                <a:latin typeface="Arial"/>
                <a:cs typeface="Arial"/>
              </a:rPr>
              <a:t>Livrables</a:t>
            </a:r>
            <a:endParaRPr lang="fr-FR" sz="1600" dirty="0">
              <a:latin typeface="Arial"/>
              <a:cs typeface="Arial"/>
            </a:endParaRPr>
          </a:p>
        </p:txBody>
      </p:sp>
      <p:sp>
        <p:nvSpPr>
          <p:cNvPr id="82" name="ZoneTexte 81"/>
          <p:cNvSpPr txBox="1"/>
          <p:nvPr/>
        </p:nvSpPr>
        <p:spPr>
          <a:xfrm>
            <a:off x="7494091" y="1245943"/>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2K DCP</a:t>
            </a:r>
            <a:endParaRPr lang="fr-FR" sz="1100" dirty="0">
              <a:latin typeface="Arial"/>
              <a:cs typeface="Arial"/>
            </a:endParaRPr>
          </a:p>
        </p:txBody>
      </p:sp>
      <p:sp>
        <p:nvSpPr>
          <p:cNvPr id="83" name="ZoneTexte 82"/>
          <p:cNvSpPr txBox="1"/>
          <p:nvPr/>
        </p:nvSpPr>
        <p:spPr>
          <a:xfrm>
            <a:off x="7494092" y="950697"/>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4K DCP</a:t>
            </a:r>
            <a:endParaRPr lang="fr-FR" sz="1100" dirty="0">
              <a:latin typeface="Arial"/>
              <a:cs typeface="Arial"/>
            </a:endParaRPr>
          </a:p>
        </p:txBody>
      </p:sp>
      <p:sp>
        <p:nvSpPr>
          <p:cNvPr id="84" name="ZoneTexte 83"/>
          <p:cNvSpPr txBox="1"/>
          <p:nvPr/>
        </p:nvSpPr>
        <p:spPr>
          <a:xfrm>
            <a:off x="7494091" y="2006827"/>
            <a:ext cx="1326179"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HD</a:t>
            </a:r>
          </a:p>
          <a:p>
            <a:pPr algn="ctr">
              <a:lnSpc>
                <a:spcPct val="120000"/>
              </a:lnSpc>
            </a:pPr>
            <a:r>
              <a:rPr lang="fr-FR" sz="900" dirty="0" smtClean="0">
                <a:latin typeface="Arial"/>
                <a:cs typeface="Arial"/>
              </a:rPr>
              <a:t>BROADCAST</a:t>
            </a:r>
            <a:r>
              <a:rPr lang="fr-FR" sz="900" dirty="0">
                <a:latin typeface="Arial"/>
                <a:cs typeface="Arial"/>
              </a:rPr>
              <a:t> </a:t>
            </a:r>
            <a:r>
              <a:rPr lang="fr-FR" sz="900" dirty="0" smtClean="0">
                <a:latin typeface="Arial"/>
                <a:cs typeface="Arial"/>
              </a:rPr>
              <a:t>MASTER</a:t>
            </a:r>
            <a:endParaRPr lang="fr-FR" sz="900" dirty="0">
              <a:latin typeface="Arial"/>
              <a:cs typeface="Arial"/>
            </a:endParaRPr>
          </a:p>
        </p:txBody>
      </p:sp>
      <p:sp>
        <p:nvSpPr>
          <p:cNvPr id="85" name="ZoneTexte 84"/>
          <p:cNvSpPr txBox="1"/>
          <p:nvPr/>
        </p:nvSpPr>
        <p:spPr>
          <a:xfrm>
            <a:off x="7492013" y="1543617"/>
            <a:ext cx="1328258"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UHD </a:t>
            </a:r>
          </a:p>
          <a:p>
            <a:pPr algn="ctr">
              <a:lnSpc>
                <a:spcPct val="120000"/>
              </a:lnSpc>
            </a:pPr>
            <a:r>
              <a:rPr lang="fr-FR" sz="900" dirty="0" smtClean="0">
                <a:latin typeface="Arial"/>
                <a:cs typeface="Arial"/>
              </a:rPr>
              <a:t>BROADCAST MASTER</a:t>
            </a:r>
            <a:endParaRPr lang="fr-FR" sz="900" dirty="0">
              <a:latin typeface="Arial"/>
              <a:cs typeface="Arial"/>
            </a:endParaRP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 Box 5"/>
          <p:cNvSpPr txBox="1">
            <a:spLocks noChangeArrowheads="1"/>
          </p:cNvSpPr>
          <p:nvPr/>
        </p:nvSpPr>
        <p:spPr bwMode="auto">
          <a:xfrm>
            <a:off x="6493516" y="56085"/>
            <a:ext cx="2435834" cy="657479"/>
          </a:xfrm>
          <a:prstGeom prst="rect">
            <a:avLst/>
          </a:prstGeom>
          <a:solidFill>
            <a:srgbClr val="FFF4D3"/>
          </a:solidFill>
          <a:ln w="25400">
            <a:solidFill>
              <a:srgbClr val="000000"/>
            </a:solidFill>
            <a:miter lim="800000"/>
            <a:headEnd type="none" w="sm" len="sm"/>
            <a:tailEnd type="none" w="sm" len="sm"/>
          </a:ln>
        </p:spPr>
        <p:txBody>
          <a:bodyPr wrap="square" lIns="91393" tIns="36000" rIns="91393"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r>
              <a:rPr lang="en-US" sz="1600" b="1" dirty="0" smtClean="0"/>
              <a:t>POST-PRODUCTION</a:t>
            </a:r>
            <a:endParaRPr lang="en-US" sz="1600" b="1" dirty="0"/>
          </a:p>
          <a:p>
            <a:pPr algn="ctr"/>
            <a:endParaRPr lang="en-US" sz="1000" b="1" dirty="0"/>
          </a:p>
        </p:txBody>
      </p:sp>
      <p:sp>
        <p:nvSpPr>
          <p:cNvPr id="47" name="ZoneTexte 46"/>
          <p:cNvSpPr txBox="1"/>
          <p:nvPr/>
        </p:nvSpPr>
        <p:spPr>
          <a:xfrm>
            <a:off x="211667" y="3824654"/>
            <a:ext cx="8608603" cy="820738"/>
          </a:xfrm>
          <a:prstGeom prst="rect">
            <a:avLst/>
          </a:prstGeom>
          <a:noFill/>
        </p:spPr>
        <p:txBody>
          <a:bodyPr wrap="square" rtlCol="0">
            <a:spAutoFit/>
          </a:bodyPr>
          <a:lstStyle/>
          <a:p>
            <a:pPr algn="ctr">
              <a:lnSpc>
                <a:spcPct val="120000"/>
              </a:lnSpc>
            </a:pPr>
            <a:r>
              <a:rPr lang="fr-FR" sz="2000" dirty="0" smtClean="0">
                <a:latin typeface="Arial"/>
                <a:cs typeface="Arial"/>
              </a:rPr>
              <a:t>Le </a:t>
            </a:r>
            <a:r>
              <a:rPr lang="fr-FR" sz="2000" dirty="0">
                <a:latin typeface="Arial"/>
                <a:cs typeface="Arial"/>
              </a:rPr>
              <a:t>r</a:t>
            </a:r>
            <a:r>
              <a:rPr lang="fr-FR" sz="2000" dirty="0" smtClean="0">
                <a:latin typeface="Arial"/>
                <a:cs typeface="Arial"/>
              </a:rPr>
              <a:t>églage du piqué (détail) intégré dans le processus de </a:t>
            </a:r>
            <a:r>
              <a:rPr lang="fr-FR" sz="2000" dirty="0" err="1" smtClean="0">
                <a:latin typeface="Arial"/>
                <a:cs typeface="Arial"/>
              </a:rPr>
              <a:t>deBayerisation</a:t>
            </a:r>
            <a:r>
              <a:rPr lang="fr-FR" sz="2000" dirty="0" smtClean="0">
                <a:latin typeface="Arial"/>
                <a:cs typeface="Arial"/>
              </a:rPr>
              <a:t> en post-production n’est pas fourni par tous les fabricants. Exemple : Sony</a:t>
            </a:r>
            <a:endParaRPr lang="fr-FR" sz="2000" dirty="0">
              <a:latin typeface="Arial"/>
              <a:cs typeface="Arial"/>
            </a:endParaRPr>
          </a:p>
        </p:txBody>
      </p:sp>
      <p:sp>
        <p:nvSpPr>
          <p:cNvPr id="52" name="ZoneTexte 51"/>
          <p:cNvSpPr txBox="1"/>
          <p:nvPr/>
        </p:nvSpPr>
        <p:spPr>
          <a:xfrm>
            <a:off x="1965778" y="561949"/>
            <a:ext cx="1797064" cy="476286"/>
          </a:xfrm>
          <a:prstGeom prst="rect">
            <a:avLst/>
          </a:prstGeom>
          <a:solidFill>
            <a:srgbClr val="FFF7DA"/>
          </a:solidFill>
          <a:ln>
            <a:solidFill>
              <a:schemeClr val="tx1"/>
            </a:solidFill>
          </a:ln>
          <a:effectLst>
            <a:outerShdw blurRad="50800" dist="38100" dir="2700000" algn="tl" rotWithShape="0">
              <a:prstClr val="black">
                <a:alpha val="40000"/>
              </a:prstClr>
            </a:outerShdw>
          </a:effectLst>
        </p:spPr>
        <p:txBody>
          <a:bodyPr wrap="square" lIns="0" tIns="46800" rIns="0" bIns="140400" rtlCol="0">
            <a:spAutoFit/>
          </a:bodyPr>
          <a:lstStyle/>
          <a:p>
            <a:pPr algn="ctr">
              <a:lnSpc>
                <a:spcPct val="120000"/>
              </a:lnSpc>
            </a:pPr>
            <a:r>
              <a:rPr lang="fr-FR" sz="1600" b="1" dirty="0" smtClean="0">
                <a:solidFill>
                  <a:srgbClr val="800000"/>
                </a:solidFill>
                <a:latin typeface="Arial"/>
                <a:cs typeface="Arial"/>
              </a:rPr>
              <a:t>Réglage du détail</a:t>
            </a:r>
          </a:p>
        </p:txBody>
      </p:sp>
      <p:pic>
        <p:nvPicPr>
          <p:cNvPr id="44" name="Image 43"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00000" flipH="1">
            <a:off x="4751105" y="1335160"/>
            <a:ext cx="1037332" cy="520609"/>
          </a:xfrm>
          <a:prstGeom prst="rect">
            <a:avLst/>
          </a:prstGeom>
          <a:scene3d>
            <a:camera prst="perspectiveHeroicExtremeRightFacing"/>
            <a:lightRig rig="threePt" dir="t"/>
          </a:scene3d>
        </p:spPr>
      </p:pic>
      <p:sp>
        <p:nvSpPr>
          <p:cNvPr id="54" name="ZoneTexte 53"/>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6</a:t>
            </a:r>
            <a:r>
              <a:rPr lang="fr-FR" sz="2000" dirty="0" smtClean="0">
                <a:latin typeface="Arial"/>
                <a:cs typeface="Arial"/>
              </a:rPr>
              <a:t> - LE PIQUÉ &amp; LA POST-PRODUCTION</a:t>
            </a:r>
            <a:endParaRPr lang="fr-FR" sz="2000" dirty="0">
              <a:latin typeface="Arial"/>
              <a:cs typeface="Arial"/>
            </a:endParaRPr>
          </a:p>
        </p:txBody>
      </p:sp>
      <p:sp>
        <p:nvSpPr>
          <p:cNvPr id="55" name="ZoneTexte 54"/>
          <p:cNvSpPr txBox="1"/>
          <p:nvPr/>
        </p:nvSpPr>
        <p:spPr>
          <a:xfrm>
            <a:off x="4584566" y="2240625"/>
            <a:ext cx="2799988" cy="230832"/>
          </a:xfrm>
          <a:prstGeom prst="rect">
            <a:avLst/>
          </a:prstGeom>
          <a:noFill/>
        </p:spPr>
        <p:txBody>
          <a:bodyPr wrap="square" lIns="0" tIns="0" rIns="0" bIns="0" rtlCol="0">
            <a:spAutoFit/>
          </a:bodyPr>
          <a:lstStyle/>
          <a:p>
            <a:pPr algn="ctr">
              <a:lnSpc>
                <a:spcPct val="130000"/>
              </a:lnSpc>
            </a:pPr>
            <a:r>
              <a:rPr lang="fr-FR" sz="1200" dirty="0" smtClean="0">
                <a:solidFill>
                  <a:srgbClr val="0000FF"/>
                </a:solidFill>
                <a:latin typeface="Arial"/>
                <a:cs typeface="Arial"/>
              </a:rPr>
              <a:t>Filtres numériques </a:t>
            </a:r>
            <a:r>
              <a:rPr lang="fr-FR" sz="1200" dirty="0">
                <a:solidFill>
                  <a:srgbClr val="0000FF"/>
                </a:solidFill>
                <a:latin typeface="Arial"/>
                <a:cs typeface="Arial"/>
              </a:rPr>
              <a:t>-</a:t>
            </a:r>
            <a:r>
              <a:rPr lang="fr-FR" sz="1200" dirty="0" smtClean="0">
                <a:solidFill>
                  <a:srgbClr val="0000FF"/>
                </a:solidFill>
                <a:latin typeface="Arial"/>
                <a:cs typeface="Arial"/>
              </a:rPr>
              <a:t> Création de texture </a:t>
            </a:r>
          </a:p>
        </p:txBody>
      </p:sp>
      <p:sp>
        <p:nvSpPr>
          <p:cNvPr id="56" name="ZoneTexte 55"/>
          <p:cNvSpPr txBox="1"/>
          <p:nvPr/>
        </p:nvSpPr>
        <p:spPr>
          <a:xfrm>
            <a:off x="542688" y="2933199"/>
            <a:ext cx="5369383" cy="369332"/>
          </a:xfrm>
          <a:prstGeom prst="rect">
            <a:avLst/>
          </a:prstGeom>
          <a:noFill/>
        </p:spPr>
        <p:txBody>
          <a:bodyPr wrap="square" rtlCol="0">
            <a:spAutoFit/>
          </a:bodyPr>
          <a:lstStyle/>
          <a:p>
            <a:r>
              <a:rPr lang="fr-FR" dirty="0" smtClean="0">
                <a:latin typeface="Arial"/>
                <a:cs typeface="Arial"/>
              </a:rPr>
              <a:t>Paramètres</a:t>
            </a:r>
            <a:endParaRPr lang="fr-FR" sz="1400" dirty="0">
              <a:latin typeface="Arial"/>
              <a:cs typeface="Arial"/>
            </a:endParaRPr>
          </a:p>
        </p:txBody>
      </p:sp>
      <p:cxnSp>
        <p:nvCxnSpPr>
          <p:cNvPr id="57" name="Connecteur droit 56"/>
          <p:cNvCxnSpPr/>
          <p:nvPr/>
        </p:nvCxnSpPr>
        <p:spPr>
          <a:xfrm>
            <a:off x="611400" y="3302531"/>
            <a:ext cx="822904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2" name="ZoneTexte 41"/>
          <p:cNvSpPr txBox="1"/>
          <p:nvPr/>
        </p:nvSpPr>
        <p:spPr>
          <a:xfrm>
            <a:off x="3132667" y="2631559"/>
            <a:ext cx="1557837" cy="771752"/>
          </a:xfrm>
          <a:prstGeom prst="rect">
            <a:avLst/>
          </a:prstGeom>
          <a:solidFill>
            <a:srgbClr val="FFF7DA"/>
          </a:solidFill>
          <a:ln>
            <a:solidFill>
              <a:schemeClr val="tx1"/>
            </a:solidFill>
          </a:ln>
          <a:effectLst>
            <a:outerShdw blurRad="50800" dist="38100" dir="2700000" algn="tl" rotWithShape="0">
              <a:prstClr val="black">
                <a:alpha val="40000"/>
              </a:prstClr>
            </a:outerShdw>
          </a:effectLst>
        </p:spPr>
        <p:txBody>
          <a:bodyPr wrap="square" lIns="0" tIns="46800" rIns="0" bIns="140400" rtlCol="0">
            <a:spAutoFit/>
          </a:bodyPr>
          <a:lstStyle/>
          <a:p>
            <a:pPr algn="ctr">
              <a:lnSpc>
                <a:spcPct val="120000"/>
              </a:lnSpc>
            </a:pPr>
            <a:r>
              <a:rPr lang="fr-FR" sz="1600" b="1" dirty="0" smtClean="0">
                <a:solidFill>
                  <a:srgbClr val="800000"/>
                </a:solidFill>
                <a:latin typeface="Arial"/>
                <a:cs typeface="Arial"/>
              </a:rPr>
              <a:t>Réglage du détail</a:t>
            </a:r>
          </a:p>
        </p:txBody>
      </p:sp>
      <p:sp>
        <p:nvSpPr>
          <p:cNvPr id="58" name="ZoneTexte 57"/>
          <p:cNvSpPr txBox="1"/>
          <p:nvPr/>
        </p:nvSpPr>
        <p:spPr>
          <a:xfrm>
            <a:off x="2147846" y="1858149"/>
            <a:ext cx="1209701" cy="379026"/>
          </a:xfrm>
          <a:prstGeom prst="rect">
            <a:avLst/>
          </a:prstGeom>
          <a:solidFill>
            <a:srgbClr val="00FF00"/>
          </a:solidFill>
          <a:ln w="19050" cmpd="sng">
            <a:solidFill>
              <a:schemeClr val="tx1"/>
            </a:solidFill>
          </a:ln>
        </p:spPr>
        <p:txBody>
          <a:bodyPr wrap="square" lIns="36000" tIns="54000" rIns="36000" bIns="108000" rtlCol="0">
            <a:spAutoFit/>
          </a:bodyPr>
          <a:lstStyle/>
          <a:p>
            <a:pPr algn="ctr"/>
            <a:r>
              <a:rPr lang="fr-FR" sz="1400" dirty="0" smtClean="0">
                <a:latin typeface="Arial"/>
                <a:cs typeface="Arial"/>
              </a:rPr>
              <a:t>Fichiers RAW</a:t>
            </a:r>
            <a:endParaRPr lang="fr-FR" sz="1400" dirty="0">
              <a:latin typeface="Arial"/>
              <a:cs typeface="Arial"/>
            </a:endParaRPr>
          </a:p>
        </p:txBody>
      </p:sp>
      <p:sp>
        <p:nvSpPr>
          <p:cNvPr id="59" name="ZoneTexte 58"/>
          <p:cNvSpPr txBox="1"/>
          <p:nvPr/>
        </p:nvSpPr>
        <p:spPr>
          <a:xfrm>
            <a:off x="4731732" y="2482611"/>
            <a:ext cx="2269133" cy="250068"/>
          </a:xfrm>
          <a:prstGeom prst="rect">
            <a:avLst/>
          </a:prstGeom>
          <a:noFill/>
        </p:spPr>
        <p:txBody>
          <a:bodyPr wrap="square" lIns="0" tIns="0" rIns="0" bIns="0" rtlCol="0">
            <a:spAutoFit/>
          </a:bodyPr>
          <a:lstStyle/>
          <a:p>
            <a:pPr algn="ctr">
              <a:lnSpc>
                <a:spcPct val="130000"/>
              </a:lnSpc>
            </a:pPr>
            <a:r>
              <a:rPr lang="fr-FR" sz="1300" b="1" dirty="0" smtClean="0">
                <a:solidFill>
                  <a:srgbClr val="800000"/>
                </a:solidFill>
                <a:latin typeface="Arial"/>
                <a:cs typeface="Arial"/>
              </a:rPr>
              <a:t>Modifications du piqué</a:t>
            </a:r>
          </a:p>
        </p:txBody>
      </p:sp>
    </p:spTree>
    <p:extLst>
      <p:ext uri="{BB962C8B-B14F-4D97-AF65-F5344CB8AC3E}">
        <p14:creationId xmlns:p14="http://schemas.microsoft.com/office/powerpoint/2010/main" val="779357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759" y="225556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pic>
        <p:nvPicPr>
          <p:cNvPr id="23" name="Image 22" descr="digci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532" y="1167791"/>
            <a:ext cx="2172766" cy="995490"/>
          </a:xfrm>
          <a:prstGeom prst="rect">
            <a:avLst/>
          </a:prstGeom>
          <a:effectLst>
            <a:outerShdw blurRad="50800" dist="38100" dir="2700000" algn="tl" rotWithShape="0">
              <a:prstClr val="black">
                <a:alpha val="40000"/>
              </a:prstClr>
            </a:outerShdw>
          </a:effectLst>
        </p:spPr>
      </p:pic>
      <p:sp>
        <p:nvSpPr>
          <p:cNvPr id="25" name="ZoneTexte 24"/>
          <p:cNvSpPr txBox="1"/>
          <p:nvPr/>
        </p:nvSpPr>
        <p:spPr>
          <a:xfrm>
            <a:off x="5680532" y="888485"/>
            <a:ext cx="2172766" cy="324498"/>
          </a:xfrm>
          <a:prstGeom prst="rect">
            <a:avLst/>
          </a:prstGeom>
          <a:solidFill>
            <a:srgbClr val="FF6600"/>
          </a:solidFill>
          <a:ln w="9525" cmpd="sng">
            <a:solidFill>
              <a:srgbClr val="4F81BD"/>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Etalonnage. finitions</a:t>
            </a:r>
            <a:endParaRPr lang="fr-FR" sz="1400" b="1" dirty="0">
              <a:latin typeface="Arial"/>
              <a:cs typeface="Arial"/>
            </a:endParaRPr>
          </a:p>
        </p:txBody>
      </p:sp>
      <p:cxnSp>
        <p:nvCxnSpPr>
          <p:cNvPr id="48" name="Connecteur droit 4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 Box 5"/>
          <p:cNvSpPr txBox="1">
            <a:spLocks noChangeArrowheads="1"/>
          </p:cNvSpPr>
          <p:nvPr/>
        </p:nvSpPr>
        <p:spPr bwMode="auto">
          <a:xfrm>
            <a:off x="5194300" y="56085"/>
            <a:ext cx="3735050" cy="657479"/>
          </a:xfrm>
          <a:prstGeom prst="rect">
            <a:avLst/>
          </a:prstGeom>
          <a:solidFill>
            <a:srgbClr val="FFF4D3"/>
          </a:solidFill>
          <a:ln w="25400">
            <a:solidFill>
              <a:srgbClr val="000000"/>
            </a:solidFill>
            <a:miter lim="800000"/>
            <a:headEnd type="none" w="sm" len="sm"/>
            <a:tailEnd type="none" w="sm" len="sm"/>
          </a:ln>
        </p:spPr>
        <p:txBody>
          <a:bodyPr wrap="square" lIns="91393" tIns="36000" rIns="91393"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1100" b="1" dirty="0"/>
          </a:p>
          <a:p>
            <a:pPr algn="ctr"/>
            <a:r>
              <a:rPr lang="en-US" sz="1600" b="1" dirty="0" smtClean="0"/>
              <a:t>TOURNAGE </a:t>
            </a:r>
            <a:r>
              <a:rPr lang="en-US" sz="1600" b="1" dirty="0" err="1" smtClean="0"/>
              <a:t>vs</a:t>
            </a:r>
            <a:r>
              <a:rPr lang="en-US" sz="1600" b="1" dirty="0" smtClean="0"/>
              <a:t> POST-PRODUCTION</a:t>
            </a:r>
            <a:endParaRPr lang="en-US" sz="1600" b="1" dirty="0"/>
          </a:p>
          <a:p>
            <a:pPr algn="ctr"/>
            <a:endParaRPr lang="en-US" sz="1000" b="1" dirty="0"/>
          </a:p>
        </p:txBody>
      </p:sp>
      <p:pic>
        <p:nvPicPr>
          <p:cNvPr id="44" name="Image 43" descr="Capture d’écran 2014-11-20 à 12.59.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00000" flipH="1">
            <a:off x="5705713" y="1258960"/>
            <a:ext cx="1037332" cy="520609"/>
          </a:xfrm>
          <a:prstGeom prst="rect">
            <a:avLst/>
          </a:prstGeom>
          <a:scene3d>
            <a:camera prst="perspectiveHeroicExtremeRightFacing"/>
            <a:lightRig rig="threePt" dir="t"/>
          </a:scene3d>
        </p:spPr>
      </p:pic>
      <p:sp>
        <p:nvSpPr>
          <p:cNvPr id="53" name="ZoneTexte 52"/>
          <p:cNvSpPr txBox="1"/>
          <p:nvPr/>
        </p:nvSpPr>
        <p:spPr>
          <a:xfrm>
            <a:off x="3054279" y="4614604"/>
            <a:ext cx="3109706" cy="461665"/>
          </a:xfrm>
          <a:prstGeom prst="rect">
            <a:avLst/>
          </a:prstGeom>
          <a:noFill/>
        </p:spPr>
        <p:txBody>
          <a:bodyPr wrap="square" rtlCol="0">
            <a:spAutoFit/>
          </a:bodyPr>
          <a:lstStyle/>
          <a:p>
            <a:pPr algn="ctr"/>
            <a:r>
              <a:rPr lang="fr-FR" sz="2400" dirty="0" smtClean="0">
                <a:solidFill>
                  <a:srgbClr val="800000"/>
                </a:solidFill>
                <a:latin typeface="Arial"/>
                <a:cs typeface="Arial"/>
              </a:rPr>
              <a:t>POUR ET CONTRE</a:t>
            </a:r>
            <a:endParaRPr lang="fr-FR" sz="2400" dirty="0">
              <a:solidFill>
                <a:srgbClr val="800000"/>
              </a:solidFill>
            </a:endParaRPr>
          </a:p>
        </p:txBody>
      </p:sp>
      <p:pic>
        <p:nvPicPr>
          <p:cNvPr id="16" name="Image 15" descr="Capture d’écran 2018-08-14 à 19.18.5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644" y="751812"/>
            <a:ext cx="1686911" cy="1487669"/>
          </a:xfrm>
          <a:prstGeom prst="rect">
            <a:avLst/>
          </a:prstGeom>
        </p:spPr>
      </p:pic>
      <p:sp>
        <p:nvSpPr>
          <p:cNvPr id="59" name="Rectangle 58"/>
          <p:cNvSpPr/>
          <p:nvPr/>
        </p:nvSpPr>
        <p:spPr>
          <a:xfrm rot="16200000">
            <a:off x="1515085" y="749369"/>
            <a:ext cx="244573" cy="225455"/>
          </a:xfrm>
          <a:prstGeom prst="rect">
            <a:avLst/>
          </a:prstGeom>
          <a:blipFill rotWithShape="1">
            <a:blip r:embed="rId5"/>
            <a:tile tx="0" ty="0" sx="100000" sy="100000" flip="none" algn="tl"/>
          </a:blip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Arial"/>
              <a:cs typeface="Arial"/>
            </a:endParaRPr>
          </a:p>
        </p:txBody>
      </p:sp>
      <p:sp>
        <p:nvSpPr>
          <p:cNvPr id="62" name="ZoneTexte 61"/>
          <p:cNvSpPr txBox="1"/>
          <p:nvPr/>
        </p:nvSpPr>
        <p:spPr>
          <a:xfrm>
            <a:off x="5489383" y="2307013"/>
            <a:ext cx="2565686" cy="432220"/>
          </a:xfrm>
          <a:prstGeom prst="rect">
            <a:avLst/>
          </a:prstGeom>
          <a:solidFill>
            <a:srgbClr val="FFF7DA"/>
          </a:solidFill>
          <a:ln w="19050" cmpd="sng">
            <a:solidFill>
              <a:schemeClr val="tx1"/>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lnSpc>
                <a:spcPct val="120000"/>
              </a:lnSpc>
            </a:pPr>
            <a:r>
              <a:rPr lang="fr-FR" b="1" dirty="0" smtClean="0">
                <a:solidFill>
                  <a:srgbClr val="800000"/>
                </a:solidFill>
                <a:latin typeface="Arial"/>
                <a:cs typeface="Arial"/>
              </a:rPr>
              <a:t>FILTRE NUMÉRIQUE</a:t>
            </a:r>
            <a:endParaRPr lang="fr-FR" b="1" dirty="0">
              <a:solidFill>
                <a:srgbClr val="800000"/>
              </a:solidFill>
              <a:latin typeface="Arial"/>
              <a:cs typeface="Arial"/>
            </a:endParaRPr>
          </a:p>
        </p:txBody>
      </p:sp>
      <p:sp>
        <p:nvSpPr>
          <p:cNvPr id="19" name="ZoneTexte 18"/>
          <p:cNvSpPr txBox="1"/>
          <p:nvPr/>
        </p:nvSpPr>
        <p:spPr>
          <a:xfrm>
            <a:off x="211667" y="2875318"/>
            <a:ext cx="4373033" cy="2076466"/>
          </a:xfrm>
          <a:prstGeom prst="rect">
            <a:avLst/>
          </a:prstGeom>
          <a:noFill/>
        </p:spPr>
        <p:txBody>
          <a:bodyPr wrap="square" rtlCol="0">
            <a:spAutoFit/>
          </a:bodyPr>
          <a:lstStyle/>
          <a:p>
            <a:pPr marL="342900" indent="-342900">
              <a:lnSpc>
                <a:spcPct val="120000"/>
              </a:lnSpc>
              <a:buClr>
                <a:srgbClr val="FF0000"/>
              </a:buClr>
              <a:buFont typeface="Arial"/>
              <a:buChar char="•"/>
            </a:pPr>
            <a:r>
              <a:rPr lang="fr-FR" sz="1600" dirty="0">
                <a:latin typeface="Arial"/>
                <a:cs typeface="Arial"/>
              </a:rPr>
              <a:t>M</a:t>
            </a:r>
            <a:r>
              <a:rPr lang="fr-FR" sz="1600" dirty="0" smtClean="0">
                <a:latin typeface="Arial"/>
                <a:cs typeface="Arial"/>
              </a:rPr>
              <a:t>oins couteux qu’en post-production</a:t>
            </a:r>
          </a:p>
          <a:p>
            <a:pPr marL="342900" indent="-342900">
              <a:lnSpc>
                <a:spcPct val="120000"/>
              </a:lnSpc>
              <a:buClr>
                <a:srgbClr val="FF0000"/>
              </a:buClr>
              <a:buFont typeface="Arial"/>
              <a:buChar char="•"/>
            </a:pPr>
            <a:r>
              <a:rPr lang="fr-FR" sz="1600" dirty="0" smtClean="0">
                <a:latin typeface="Arial"/>
                <a:cs typeface="Arial"/>
              </a:rPr>
              <a:t>Limites : </a:t>
            </a:r>
          </a:p>
          <a:p>
            <a:pPr marL="444500" lvl="1" indent="-266700">
              <a:lnSpc>
                <a:spcPct val="120000"/>
              </a:lnSpc>
              <a:buClr>
                <a:srgbClr val="FF0000"/>
              </a:buClr>
              <a:buFont typeface="Wingdings" charset="2"/>
              <a:buChar char="ü"/>
            </a:pPr>
            <a:r>
              <a:rPr lang="fr-FR" sz="1400" dirty="0" smtClean="0">
                <a:latin typeface="Arial"/>
                <a:cs typeface="Arial"/>
              </a:rPr>
              <a:t>Altération permanente de l’image</a:t>
            </a:r>
          </a:p>
          <a:p>
            <a:pPr marL="444500" lvl="1" indent="-266700">
              <a:lnSpc>
                <a:spcPct val="120000"/>
              </a:lnSpc>
              <a:buClr>
                <a:srgbClr val="FF0000"/>
              </a:buClr>
              <a:buFont typeface="Wingdings" charset="2"/>
              <a:buChar char="ü"/>
            </a:pPr>
            <a:r>
              <a:rPr lang="fr-FR" sz="1400" dirty="0" smtClean="0">
                <a:latin typeface="Arial"/>
                <a:cs typeface="Arial"/>
              </a:rPr>
              <a:t>Affecte l’image entière</a:t>
            </a:r>
          </a:p>
          <a:p>
            <a:pPr marL="444500" lvl="1" indent="-266700">
              <a:lnSpc>
                <a:spcPct val="120000"/>
              </a:lnSpc>
              <a:buClr>
                <a:srgbClr val="FF0000"/>
              </a:buClr>
              <a:buFont typeface="Wingdings" charset="2"/>
              <a:buChar char="ü"/>
            </a:pPr>
            <a:r>
              <a:rPr lang="fr-FR" sz="1400" dirty="0" smtClean="0">
                <a:latin typeface="Arial"/>
                <a:cs typeface="Arial"/>
              </a:rPr>
              <a:t>Problèmes lors du passage de plan large en plan rapproché et vice </a:t>
            </a:r>
            <a:r>
              <a:rPr lang="fr-FR" sz="1400" dirty="0">
                <a:latin typeface="Arial"/>
                <a:cs typeface="Arial"/>
              </a:rPr>
              <a:t>versa</a:t>
            </a:r>
            <a:r>
              <a:rPr lang="fr-FR" sz="1400" dirty="0"/>
              <a:t>. </a:t>
            </a:r>
            <a:endParaRPr lang="fr-FR" sz="1400" dirty="0" smtClean="0">
              <a:latin typeface="Arial"/>
              <a:cs typeface="Arial"/>
            </a:endParaRPr>
          </a:p>
          <a:p>
            <a:pPr marL="342900" indent="-342900">
              <a:lnSpc>
                <a:spcPct val="120000"/>
              </a:lnSpc>
              <a:buClr>
                <a:srgbClr val="FF0000"/>
              </a:buClr>
              <a:buFont typeface="Arial"/>
              <a:buChar char="•"/>
            </a:pPr>
            <a:endParaRPr lang="fr-FR" sz="2000" dirty="0" smtClean="0">
              <a:latin typeface="Arial"/>
              <a:cs typeface="Arial"/>
            </a:endParaRPr>
          </a:p>
        </p:txBody>
      </p:sp>
      <p:sp>
        <p:nvSpPr>
          <p:cNvPr id="20" name="ZoneTexte 19"/>
          <p:cNvSpPr txBox="1"/>
          <p:nvPr/>
        </p:nvSpPr>
        <p:spPr>
          <a:xfrm>
            <a:off x="4838700" y="2875318"/>
            <a:ext cx="4305300" cy="1338828"/>
          </a:xfrm>
          <a:prstGeom prst="rect">
            <a:avLst/>
          </a:prstGeom>
          <a:noFill/>
        </p:spPr>
        <p:txBody>
          <a:bodyPr wrap="square" rtlCol="0">
            <a:spAutoFit/>
          </a:bodyPr>
          <a:lstStyle/>
          <a:p>
            <a:pPr marL="342900" indent="-342900">
              <a:lnSpc>
                <a:spcPct val="120000"/>
              </a:lnSpc>
              <a:buClr>
                <a:srgbClr val="FF0000"/>
              </a:buClr>
              <a:buFont typeface="Arial"/>
              <a:buChar char="•"/>
            </a:pPr>
            <a:r>
              <a:rPr lang="fr-FR" sz="1600" dirty="0" smtClean="0">
                <a:latin typeface="Arial"/>
                <a:cs typeface="Arial"/>
              </a:rPr>
              <a:t>Gamme infinie de possibilités</a:t>
            </a:r>
          </a:p>
          <a:p>
            <a:pPr>
              <a:lnSpc>
                <a:spcPct val="120000"/>
              </a:lnSpc>
              <a:buClr>
                <a:srgbClr val="FF0000"/>
              </a:buClr>
            </a:pPr>
            <a:r>
              <a:rPr lang="fr-FR" dirty="0" smtClean="0">
                <a:latin typeface="Arial"/>
                <a:cs typeface="Arial"/>
              </a:rPr>
              <a:t>  </a:t>
            </a:r>
            <a:r>
              <a:rPr lang="fr-FR" sz="1400" dirty="0" smtClean="0">
                <a:latin typeface="Arial"/>
                <a:cs typeface="Arial"/>
              </a:rPr>
              <a:t> (filtrage par zone, luminance &amp; nuance) </a:t>
            </a:r>
            <a:endParaRPr lang="fr-FR" sz="1400" dirty="0">
              <a:latin typeface="Arial"/>
              <a:cs typeface="Arial"/>
            </a:endParaRPr>
          </a:p>
          <a:p>
            <a:pPr marL="342900" indent="-342900">
              <a:lnSpc>
                <a:spcPct val="120000"/>
              </a:lnSpc>
              <a:buClr>
                <a:srgbClr val="FF0000"/>
              </a:buClr>
              <a:buFont typeface="Arial"/>
              <a:buChar char="•"/>
            </a:pPr>
            <a:r>
              <a:rPr lang="fr-FR" sz="1600" dirty="0" smtClean="0">
                <a:latin typeface="Arial"/>
                <a:cs typeface="Arial"/>
              </a:rPr>
              <a:t>Coût élevé</a:t>
            </a:r>
          </a:p>
          <a:p>
            <a:pPr marL="342900" indent="-342900">
              <a:lnSpc>
                <a:spcPct val="120000"/>
              </a:lnSpc>
              <a:buClr>
                <a:srgbClr val="FF0000"/>
              </a:buClr>
              <a:buFont typeface="Arial"/>
              <a:buChar char="•"/>
            </a:pPr>
            <a:r>
              <a:rPr lang="fr-FR" sz="1600" dirty="0" smtClean="0">
                <a:latin typeface="Arial"/>
                <a:cs typeface="Arial"/>
              </a:rPr>
              <a:t>Chronophag</a:t>
            </a:r>
            <a:r>
              <a:rPr lang="fr-FR" dirty="0" smtClean="0">
                <a:latin typeface="Arial"/>
                <a:cs typeface="Arial"/>
              </a:rPr>
              <a:t>e</a:t>
            </a:r>
          </a:p>
        </p:txBody>
      </p:sp>
      <p:sp>
        <p:nvSpPr>
          <p:cNvPr id="24" name="Rectangle 23"/>
          <p:cNvSpPr/>
          <p:nvPr/>
        </p:nvSpPr>
        <p:spPr>
          <a:xfrm rot="16200000">
            <a:off x="3893547" y="3675112"/>
            <a:ext cx="1410852" cy="45719"/>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17" name="ZoneTexte 16"/>
          <p:cNvSpPr txBox="1"/>
          <p:nvPr/>
        </p:nvSpPr>
        <p:spPr>
          <a:xfrm>
            <a:off x="4194263" y="2326871"/>
            <a:ext cx="804335" cy="432220"/>
          </a:xfrm>
          <a:prstGeom prst="rect">
            <a:avLst/>
          </a:prstGeom>
          <a:solidFill>
            <a:srgbClr val="FFF8E0"/>
          </a:solidFill>
          <a:ln w="19050" cmpd="sng">
            <a:solidFill>
              <a:schemeClr val="tx1"/>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lnSpc>
                <a:spcPct val="120000"/>
              </a:lnSpc>
            </a:pPr>
            <a:r>
              <a:rPr lang="fr-FR" b="1" dirty="0" smtClean="0">
                <a:solidFill>
                  <a:srgbClr val="800000"/>
                </a:solidFill>
                <a:latin typeface="Arial"/>
                <a:cs typeface="Arial"/>
              </a:rPr>
              <a:t>vs</a:t>
            </a:r>
            <a:endParaRPr lang="fr-FR" b="1" dirty="0">
              <a:solidFill>
                <a:srgbClr val="800000"/>
              </a:solidFill>
              <a:latin typeface="Arial"/>
              <a:cs typeface="Arial"/>
            </a:endParaRPr>
          </a:p>
        </p:txBody>
      </p:sp>
      <p:sp>
        <p:nvSpPr>
          <p:cNvPr id="55" name="ZoneTexte 54"/>
          <p:cNvSpPr txBox="1"/>
          <p:nvPr/>
        </p:nvSpPr>
        <p:spPr>
          <a:xfrm>
            <a:off x="1092049" y="2325409"/>
            <a:ext cx="2543919" cy="432220"/>
          </a:xfrm>
          <a:prstGeom prst="rect">
            <a:avLst/>
          </a:prstGeom>
          <a:solidFill>
            <a:srgbClr val="FFF7DA"/>
          </a:solidFill>
          <a:ln w="19050" cmpd="sng">
            <a:solidFill>
              <a:schemeClr val="tx1"/>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lnSpc>
                <a:spcPct val="120000"/>
              </a:lnSpc>
            </a:pPr>
            <a:r>
              <a:rPr lang="fr-FR" b="1" dirty="0" smtClean="0">
                <a:solidFill>
                  <a:srgbClr val="800000"/>
                </a:solidFill>
                <a:latin typeface="Arial"/>
                <a:cs typeface="Arial"/>
              </a:rPr>
              <a:t>FILTRE EN VERRE</a:t>
            </a:r>
            <a:endParaRPr lang="fr-FR" b="1" dirty="0">
              <a:solidFill>
                <a:srgbClr val="800000"/>
              </a:solidFill>
              <a:latin typeface="Arial"/>
              <a:cs typeface="Arial"/>
            </a:endParaRPr>
          </a:p>
        </p:txBody>
      </p:sp>
      <p:sp>
        <p:nvSpPr>
          <p:cNvPr id="21" name="ZoneTexte 20"/>
          <p:cNvSpPr txBox="1"/>
          <p:nvPr/>
        </p:nvSpPr>
        <p:spPr>
          <a:xfrm>
            <a:off x="112147" y="22219"/>
            <a:ext cx="5082153" cy="461665"/>
          </a:xfrm>
          <a:prstGeom prst="rect">
            <a:avLst/>
          </a:prstGeom>
          <a:noFill/>
        </p:spPr>
        <p:txBody>
          <a:bodyPr wrap="square" rtlCol="0">
            <a:spAutoFit/>
          </a:bodyPr>
          <a:lstStyle/>
          <a:p>
            <a:r>
              <a:rPr lang="fr-FR" sz="2400" b="1" dirty="0">
                <a:latin typeface="Arial"/>
                <a:cs typeface="Arial"/>
              </a:rPr>
              <a:t>6</a:t>
            </a:r>
            <a:r>
              <a:rPr lang="fr-FR" sz="2000" dirty="0" smtClean="0">
                <a:latin typeface="Arial"/>
                <a:cs typeface="Arial"/>
              </a:rPr>
              <a:t> - LE PIQUÉ &amp; LA POST-PRODUCTION</a:t>
            </a:r>
            <a:endParaRPr lang="fr-FR" sz="2000" dirty="0">
              <a:latin typeface="Arial"/>
              <a:cs typeface="Arial"/>
            </a:endParaRPr>
          </a:p>
        </p:txBody>
      </p:sp>
    </p:spTree>
    <p:extLst>
      <p:ext uri="{BB962C8B-B14F-4D97-AF65-F5344CB8AC3E}">
        <p14:creationId xmlns:p14="http://schemas.microsoft.com/office/powerpoint/2010/main" val="1987349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5" grpId="0" animBg="1"/>
      <p:bldP spid="53" grpId="0"/>
      <p:bldP spid="59" grpId="0" animBg="1"/>
      <p:bldP spid="62" grpId="0" animBg="1"/>
      <p:bldP spid="24" grpId="0" animBg="1"/>
      <p:bldP spid="17" grpId="0" animBg="1"/>
      <p:bldP spid="5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1735" y="2260615"/>
            <a:ext cx="8407400" cy="1579920"/>
          </a:xfrm>
          <a:prstGeom prst="rect">
            <a:avLst/>
          </a:prstGeom>
          <a:noFill/>
        </p:spPr>
        <p:txBody>
          <a:bodyPr wrap="square" rtlCol="0">
            <a:spAutoFit/>
          </a:bodyPr>
          <a:lstStyle/>
          <a:p>
            <a:pPr marL="342900" indent="-342900">
              <a:lnSpc>
                <a:spcPct val="140000"/>
              </a:lnSpc>
              <a:buClr>
                <a:srgbClr val="FF0000"/>
              </a:buClr>
              <a:buFont typeface="Arial"/>
              <a:buChar char="•"/>
            </a:pPr>
            <a:r>
              <a:rPr lang="fr-FR" sz="2000" dirty="0" smtClean="0">
                <a:latin typeface="Arial"/>
                <a:cs typeface="Arial"/>
              </a:rPr>
              <a:t> Le High </a:t>
            </a:r>
            <a:r>
              <a:rPr lang="fr-FR" sz="2000" dirty="0" err="1">
                <a:latin typeface="Arial"/>
                <a:cs typeface="Arial"/>
              </a:rPr>
              <a:t>D</a:t>
            </a:r>
            <a:r>
              <a:rPr lang="fr-FR" sz="2000" dirty="0" err="1" smtClean="0">
                <a:latin typeface="Arial"/>
                <a:cs typeface="Arial"/>
              </a:rPr>
              <a:t>ynamic</a:t>
            </a:r>
            <a:r>
              <a:rPr lang="fr-FR" sz="2000" dirty="0" smtClean="0">
                <a:latin typeface="Arial"/>
                <a:cs typeface="Arial"/>
              </a:rPr>
              <a:t> Range et le High Frame </a:t>
            </a:r>
            <a:r>
              <a:rPr lang="fr-FR" sz="2000" dirty="0">
                <a:latin typeface="Arial"/>
                <a:cs typeface="Arial"/>
              </a:rPr>
              <a:t>R</a:t>
            </a:r>
            <a:r>
              <a:rPr lang="fr-FR" sz="2000" dirty="0" smtClean="0">
                <a:latin typeface="Arial"/>
                <a:cs typeface="Arial"/>
              </a:rPr>
              <a:t>ate jouent sur la perception de la texture.</a:t>
            </a:r>
          </a:p>
          <a:p>
            <a:pPr>
              <a:lnSpc>
                <a:spcPct val="140000"/>
              </a:lnSpc>
              <a:buClr>
                <a:srgbClr val="FF0000"/>
              </a:buClr>
            </a:pPr>
            <a:endParaRPr lang="fr-FR" sz="1000" dirty="0" smtClean="0">
              <a:latin typeface="Arial"/>
              <a:cs typeface="Arial"/>
            </a:endParaRPr>
          </a:p>
          <a:p>
            <a:pPr marL="342900" indent="-342900">
              <a:lnSpc>
                <a:spcPct val="140000"/>
              </a:lnSpc>
              <a:buClr>
                <a:srgbClr val="FF0000"/>
              </a:buClr>
              <a:buFont typeface="Arial"/>
              <a:buChar char="•"/>
            </a:pPr>
            <a:r>
              <a:rPr lang="fr-FR" sz="2000" dirty="0" smtClean="0">
                <a:latin typeface="Arial"/>
                <a:cs typeface="Arial"/>
              </a:rPr>
              <a:t>Aucune étude sérieuse n’a été faite sur ces nouveaux sujets</a:t>
            </a:r>
            <a:endParaRPr lang="fr-FR" sz="2000" dirty="0">
              <a:latin typeface="Arial"/>
              <a:cs typeface="Arial"/>
            </a:endParaRPr>
          </a:p>
        </p:txBody>
      </p:sp>
      <p:sp>
        <p:nvSpPr>
          <p:cNvPr id="11" name="ZoneTexte 10"/>
          <p:cNvSpPr txBox="1"/>
          <p:nvPr/>
        </p:nvSpPr>
        <p:spPr>
          <a:xfrm>
            <a:off x="0" y="1308551"/>
            <a:ext cx="9144000" cy="461665"/>
          </a:xfrm>
          <a:prstGeom prst="rect">
            <a:avLst/>
          </a:prstGeom>
          <a:noFill/>
        </p:spPr>
        <p:txBody>
          <a:bodyPr wrap="square" rtlCol="0">
            <a:spAutoFit/>
          </a:bodyPr>
          <a:lstStyle/>
          <a:p>
            <a:pPr algn="ctr"/>
            <a:r>
              <a:rPr lang="fr-FR" sz="2400" dirty="0" smtClean="0">
                <a:latin typeface="Arial"/>
                <a:cs typeface="Arial"/>
              </a:rPr>
              <a:t>HDR</a:t>
            </a:r>
            <a:r>
              <a:rPr lang="fr-FR" sz="2400" dirty="0">
                <a:latin typeface="Arial"/>
                <a:cs typeface="Arial"/>
              </a:rPr>
              <a:t>, HFR </a:t>
            </a:r>
            <a:r>
              <a:rPr lang="fr-FR" sz="2400" dirty="0" smtClean="0">
                <a:latin typeface="Arial"/>
                <a:cs typeface="Arial"/>
              </a:rPr>
              <a:t>ET TEXTURE</a:t>
            </a:r>
            <a:endParaRPr lang="fr-FR" sz="2400" dirty="0">
              <a:latin typeface="Arial"/>
              <a:cs typeface="Arial"/>
            </a:endParaRPr>
          </a:p>
        </p:txBody>
      </p:sp>
      <p:cxnSp>
        <p:nvCxnSpPr>
          <p:cNvPr id="8" name="Connecteur droit 7"/>
          <p:cNvCxnSpPr/>
          <p:nvPr/>
        </p:nvCxnSpPr>
        <p:spPr>
          <a:xfrm flipV="1">
            <a:off x="211667" y="465762"/>
            <a:ext cx="8779933"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47" y="22219"/>
            <a:ext cx="7631080" cy="461665"/>
          </a:xfrm>
          <a:prstGeom prst="rect">
            <a:avLst/>
          </a:prstGeom>
          <a:noFill/>
        </p:spPr>
        <p:txBody>
          <a:bodyPr wrap="square" rtlCol="0">
            <a:spAutoFit/>
          </a:bodyPr>
          <a:lstStyle/>
          <a:p>
            <a:r>
              <a:rPr lang="fr-FR" sz="2400" b="1" dirty="0">
                <a:latin typeface="Arial"/>
                <a:cs typeface="Arial"/>
              </a:rPr>
              <a:t>6</a:t>
            </a:r>
            <a:r>
              <a:rPr lang="fr-FR" sz="2000" dirty="0" smtClean="0">
                <a:latin typeface="Arial"/>
                <a:cs typeface="Arial"/>
              </a:rPr>
              <a:t> - LE PIQUÉ &amp; LA POST-PRODUCTION</a:t>
            </a:r>
            <a:endParaRPr lang="fr-FR" sz="2000" dirty="0">
              <a:latin typeface="Arial"/>
              <a:cs typeface="Arial"/>
            </a:endParaRPr>
          </a:p>
        </p:txBody>
      </p:sp>
    </p:spTree>
    <p:extLst>
      <p:ext uri="{BB962C8B-B14F-4D97-AF65-F5344CB8AC3E}">
        <p14:creationId xmlns:p14="http://schemas.microsoft.com/office/powerpoint/2010/main" val="4265259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590800"/>
            <a:ext cx="9017000" cy="646331"/>
          </a:xfrm>
          <a:prstGeom prst="rect">
            <a:avLst/>
          </a:prstGeom>
          <a:noFill/>
        </p:spPr>
        <p:txBody>
          <a:bodyPr wrap="square" rtlCol="0">
            <a:spAutoFit/>
          </a:bodyPr>
          <a:lstStyle/>
          <a:p>
            <a:pPr algn="ctr"/>
            <a:r>
              <a:rPr lang="fr-FR" sz="3600" b="1" dirty="0">
                <a:latin typeface="Arial"/>
                <a:cs typeface="Arial"/>
              </a:rPr>
              <a:t>7</a:t>
            </a:r>
            <a:r>
              <a:rPr lang="fr-FR" sz="2800" dirty="0" smtClean="0">
                <a:latin typeface="Arial"/>
                <a:cs typeface="Arial"/>
              </a:rPr>
              <a:t> - PIQUÉ ET EXPLOITATION</a:t>
            </a:r>
            <a:endParaRPr lang="fr-FR" sz="2800" dirty="0">
              <a:latin typeface="Arial"/>
              <a:cs typeface="Arial"/>
            </a:endParaRPr>
          </a:p>
        </p:txBody>
      </p:sp>
      <p:sp>
        <p:nvSpPr>
          <p:cNvPr id="4" name="Rectangle 3"/>
          <p:cNvSpPr/>
          <p:nvPr/>
        </p:nvSpPr>
        <p:spPr>
          <a:xfrm>
            <a:off x="322759" y="3679078"/>
            <a:ext cx="8533387" cy="5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5" name="ZoneTexte 4"/>
          <p:cNvSpPr txBox="1"/>
          <p:nvPr/>
        </p:nvSpPr>
        <p:spPr>
          <a:xfrm>
            <a:off x="0" y="1388533"/>
            <a:ext cx="9144000" cy="400110"/>
          </a:xfrm>
          <a:prstGeom prst="rect">
            <a:avLst/>
          </a:prstGeom>
          <a:noFill/>
          <a:ln>
            <a:solidFill>
              <a:schemeClr val="bg1"/>
            </a:solidFill>
          </a:ln>
        </p:spPr>
        <p:txBody>
          <a:bodyPr wrap="square" rtlCol="0">
            <a:spAutoFit/>
          </a:bodyPr>
          <a:lstStyle/>
          <a:p>
            <a:pPr algn="ctr"/>
            <a:r>
              <a:rPr lang="fr-FR" sz="2000" dirty="0" smtClean="0">
                <a:latin typeface="Arial"/>
                <a:cs typeface="Arial"/>
              </a:rPr>
              <a:t>LE PIQUÉ ET LE WORKFLOW 4K/UHD</a:t>
            </a:r>
            <a:endParaRPr lang="fr-FR" dirty="0">
              <a:latin typeface="Arial"/>
              <a:cs typeface="Arial"/>
            </a:endParaRPr>
          </a:p>
        </p:txBody>
      </p:sp>
    </p:spTree>
    <p:extLst>
      <p:ext uri="{BB962C8B-B14F-4D97-AF65-F5344CB8AC3E}">
        <p14:creationId xmlns:p14="http://schemas.microsoft.com/office/powerpoint/2010/main" val="2790576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759" y="2827064"/>
            <a:ext cx="8533387" cy="123205"/>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65" name="ZoneTexte 64"/>
          <p:cNvSpPr txBox="1"/>
          <p:nvPr/>
        </p:nvSpPr>
        <p:spPr>
          <a:xfrm>
            <a:off x="547718" y="2950269"/>
            <a:ext cx="5369383" cy="369332"/>
          </a:xfrm>
          <a:prstGeom prst="rect">
            <a:avLst/>
          </a:prstGeom>
          <a:noFill/>
        </p:spPr>
        <p:txBody>
          <a:bodyPr wrap="square" rtlCol="0">
            <a:spAutoFit/>
          </a:bodyPr>
          <a:lstStyle/>
          <a:p>
            <a:r>
              <a:rPr lang="fr-FR" dirty="0" smtClean="0">
                <a:latin typeface="Arial"/>
                <a:cs typeface="Arial"/>
              </a:rPr>
              <a:t>Paramètres  </a:t>
            </a:r>
            <a:r>
              <a:rPr lang="fr-FR" sz="1400" dirty="0" smtClean="0">
                <a:latin typeface="Arial"/>
                <a:cs typeface="Arial"/>
              </a:rPr>
              <a:t>(sans paramètres de distance de visionnage)</a:t>
            </a:r>
            <a:endParaRPr lang="fr-FR" sz="1400" dirty="0">
              <a:latin typeface="Arial"/>
              <a:cs typeface="Arial"/>
            </a:endParaRPr>
          </a:p>
        </p:txBody>
      </p:sp>
      <p:sp>
        <p:nvSpPr>
          <p:cNvPr id="66" name="ZoneTexte 65"/>
          <p:cNvSpPr txBox="1"/>
          <p:nvPr/>
        </p:nvSpPr>
        <p:spPr>
          <a:xfrm>
            <a:off x="664309" y="3392723"/>
            <a:ext cx="3948955" cy="1527085"/>
          </a:xfrm>
          <a:prstGeom prst="rect">
            <a:avLst/>
          </a:prstGeom>
          <a:noFill/>
        </p:spPr>
        <p:txBody>
          <a:bodyPr wrap="square" rtlCol="0">
            <a:spAutoFit/>
          </a:bodyPr>
          <a:lstStyle/>
          <a:p>
            <a:pPr>
              <a:lnSpc>
                <a:spcPct val="120000"/>
              </a:lnSpc>
              <a:buClr>
                <a:srgbClr val="FF0000"/>
              </a:buClr>
            </a:pPr>
            <a:r>
              <a:rPr lang="fr-FR" sz="1200" dirty="0" smtClean="0">
                <a:latin typeface="Arial"/>
                <a:cs typeface="Arial"/>
              </a:rPr>
              <a:t>PROJECTIONS  - Projecteurs (DCI)</a:t>
            </a:r>
          </a:p>
          <a:p>
            <a:pPr marL="177800" indent="-177800">
              <a:lnSpc>
                <a:spcPct val="120000"/>
              </a:lnSpc>
              <a:buClr>
                <a:srgbClr val="FF0000"/>
              </a:buClr>
              <a:buFont typeface="Arial"/>
              <a:buChar char="•"/>
            </a:pPr>
            <a:r>
              <a:rPr lang="fr-FR" sz="1100" dirty="0" smtClean="0">
                <a:latin typeface="Arial"/>
                <a:cs typeface="Arial"/>
              </a:rPr>
              <a:t>Résolution</a:t>
            </a:r>
          </a:p>
          <a:p>
            <a:pPr marL="177800" indent="-177800">
              <a:lnSpc>
                <a:spcPct val="120000"/>
              </a:lnSpc>
              <a:buClr>
                <a:srgbClr val="FF0000"/>
              </a:buClr>
              <a:buFont typeface="Arial"/>
              <a:buChar char="•"/>
            </a:pPr>
            <a:r>
              <a:rPr lang="fr-FR" sz="1100" dirty="0" smtClean="0">
                <a:latin typeface="Arial"/>
                <a:cs typeface="Arial"/>
              </a:rPr>
              <a:t>Vitesse - HFR</a:t>
            </a:r>
          </a:p>
          <a:p>
            <a:pPr marL="177800" indent="-177800">
              <a:lnSpc>
                <a:spcPct val="120000"/>
              </a:lnSpc>
              <a:buClr>
                <a:srgbClr val="FF0000"/>
              </a:buClr>
              <a:buFont typeface="Arial"/>
              <a:buChar char="•"/>
            </a:pPr>
            <a:r>
              <a:rPr lang="fr-FR" sz="1100" dirty="0" smtClean="0">
                <a:latin typeface="Arial"/>
                <a:cs typeface="Arial"/>
              </a:rPr>
              <a:t>Type de projecteur </a:t>
            </a:r>
            <a:r>
              <a:rPr lang="fr-FR" sz="1100" dirty="0">
                <a:latin typeface="Arial"/>
                <a:cs typeface="Arial"/>
              </a:rPr>
              <a:t>(Laser)</a:t>
            </a:r>
          </a:p>
          <a:p>
            <a:pPr marL="177800" indent="-177800">
              <a:lnSpc>
                <a:spcPct val="120000"/>
              </a:lnSpc>
              <a:buClr>
                <a:srgbClr val="FF0000"/>
              </a:buClr>
              <a:buFont typeface="Arial"/>
              <a:buChar char="•"/>
            </a:pPr>
            <a:r>
              <a:rPr lang="fr-FR" sz="1100" dirty="0" smtClean="0">
                <a:solidFill>
                  <a:srgbClr val="800000"/>
                </a:solidFill>
                <a:latin typeface="Arial"/>
                <a:cs typeface="Arial"/>
              </a:rPr>
              <a:t>Réglage du piqué décidé par le fabricant </a:t>
            </a:r>
            <a:endParaRPr lang="fr-FR" sz="1100" dirty="0">
              <a:solidFill>
                <a:srgbClr val="800000"/>
              </a:solidFill>
              <a:latin typeface="Arial"/>
              <a:cs typeface="Arial"/>
            </a:endParaRPr>
          </a:p>
          <a:p>
            <a:pPr marL="177800" indent="-177800">
              <a:lnSpc>
                <a:spcPct val="120000"/>
              </a:lnSpc>
              <a:buClr>
                <a:srgbClr val="FF0000"/>
              </a:buClr>
              <a:buFont typeface="Arial"/>
              <a:buChar char="•"/>
            </a:pPr>
            <a:r>
              <a:rPr lang="fr-FR" sz="1100" dirty="0" smtClean="0">
                <a:latin typeface="Arial"/>
                <a:cs typeface="Arial"/>
              </a:rPr>
              <a:t>HDR / Espace couleur</a:t>
            </a:r>
          </a:p>
          <a:p>
            <a:pPr>
              <a:lnSpc>
                <a:spcPct val="120000"/>
              </a:lnSpc>
              <a:buClr>
                <a:srgbClr val="FF0000"/>
              </a:buClr>
            </a:pPr>
            <a:r>
              <a:rPr lang="fr-FR" sz="1100" dirty="0" smtClean="0">
                <a:latin typeface="Arial"/>
                <a:cs typeface="Arial"/>
              </a:rPr>
              <a:t>PROJECTION EMISSIVE (LED) </a:t>
            </a:r>
            <a:r>
              <a:rPr lang="fr-FR" sz="1050" dirty="0" smtClean="0">
                <a:solidFill>
                  <a:srgbClr val="800000"/>
                </a:solidFill>
                <a:latin typeface="Arial"/>
                <a:cs typeface="Arial"/>
              </a:rPr>
              <a:t>aucune norme en cours</a:t>
            </a:r>
            <a:endParaRPr lang="fr-FR" sz="1000" dirty="0">
              <a:solidFill>
                <a:srgbClr val="800000"/>
              </a:solidFill>
              <a:latin typeface="Arial"/>
              <a:cs typeface="Arial"/>
            </a:endParaRPr>
          </a:p>
        </p:txBody>
      </p:sp>
      <p:sp>
        <p:nvSpPr>
          <p:cNvPr id="67" name="ZoneTexte 66"/>
          <p:cNvSpPr txBox="1"/>
          <p:nvPr/>
        </p:nvSpPr>
        <p:spPr>
          <a:xfrm>
            <a:off x="4652340" y="3388996"/>
            <a:ext cx="4481891" cy="1721240"/>
          </a:xfrm>
          <a:prstGeom prst="rect">
            <a:avLst/>
          </a:prstGeom>
          <a:noFill/>
        </p:spPr>
        <p:txBody>
          <a:bodyPr wrap="square" rtlCol="0">
            <a:spAutoFit/>
          </a:bodyPr>
          <a:lstStyle/>
          <a:p>
            <a:pPr>
              <a:lnSpc>
                <a:spcPct val="120000"/>
              </a:lnSpc>
              <a:buClr>
                <a:srgbClr val="FF0000"/>
              </a:buClr>
            </a:pPr>
            <a:r>
              <a:rPr lang="fr-FR" sz="1200" dirty="0" smtClean="0">
                <a:latin typeface="Arial"/>
                <a:cs typeface="Arial"/>
              </a:rPr>
              <a:t>DIFFUSION</a:t>
            </a:r>
          </a:p>
          <a:p>
            <a:pPr marL="177800" indent="-177800">
              <a:lnSpc>
                <a:spcPct val="120000"/>
              </a:lnSpc>
              <a:buClr>
                <a:srgbClr val="FF0000"/>
              </a:buClr>
              <a:buFont typeface="Arial"/>
              <a:buChar char="•"/>
            </a:pPr>
            <a:r>
              <a:rPr lang="fr-FR" sz="1100" dirty="0" smtClean="0">
                <a:latin typeface="Arial"/>
                <a:cs typeface="Arial"/>
              </a:rPr>
              <a:t>Différents types de transport / compression</a:t>
            </a:r>
          </a:p>
          <a:p>
            <a:pPr marL="177800" indent="-177800">
              <a:lnSpc>
                <a:spcPct val="120000"/>
              </a:lnSpc>
              <a:buClr>
                <a:srgbClr val="FF0000"/>
              </a:buClr>
              <a:buFont typeface="Arial"/>
              <a:buChar char="•"/>
            </a:pPr>
            <a:r>
              <a:rPr lang="fr-FR" sz="1100" dirty="0" smtClean="0">
                <a:latin typeface="Arial"/>
                <a:cs typeface="Arial"/>
              </a:rPr>
              <a:t>Résolution</a:t>
            </a:r>
          </a:p>
          <a:p>
            <a:pPr marL="177800" indent="-177800">
              <a:lnSpc>
                <a:spcPct val="120000"/>
              </a:lnSpc>
              <a:buClr>
                <a:srgbClr val="FF0000"/>
              </a:buClr>
              <a:buFont typeface="Arial"/>
              <a:buChar char="•"/>
            </a:pPr>
            <a:r>
              <a:rPr lang="fr-FR" sz="1100" dirty="0" smtClean="0">
                <a:latin typeface="Arial"/>
                <a:cs typeface="Arial"/>
              </a:rPr>
              <a:t>Vitesse - HFR</a:t>
            </a:r>
          </a:p>
          <a:p>
            <a:pPr marL="177800" indent="-177800">
              <a:lnSpc>
                <a:spcPct val="120000"/>
              </a:lnSpc>
              <a:buClr>
                <a:srgbClr val="FF0000"/>
              </a:buClr>
              <a:buFont typeface="Arial"/>
              <a:buChar char="•"/>
            </a:pPr>
            <a:r>
              <a:rPr lang="fr-FR" sz="1100" dirty="0" smtClean="0">
                <a:latin typeface="Arial"/>
                <a:cs typeface="Arial"/>
              </a:rPr>
              <a:t>Types de moniteurs</a:t>
            </a:r>
          </a:p>
          <a:p>
            <a:pPr marL="177800" indent="-177800">
              <a:lnSpc>
                <a:spcPct val="120000"/>
              </a:lnSpc>
              <a:buClr>
                <a:srgbClr val="FF0000"/>
              </a:buClr>
              <a:buFont typeface="Arial"/>
              <a:buChar char="•"/>
            </a:pPr>
            <a:r>
              <a:rPr lang="fr-FR" sz="1100" dirty="0" smtClean="0">
                <a:latin typeface="Arial"/>
                <a:cs typeface="Arial"/>
              </a:rPr>
              <a:t>HDR / Espace couleur</a:t>
            </a:r>
          </a:p>
          <a:p>
            <a:pPr marL="177800" indent="-177800">
              <a:lnSpc>
                <a:spcPct val="120000"/>
              </a:lnSpc>
              <a:buClr>
                <a:srgbClr val="FF0000"/>
              </a:buClr>
              <a:buFont typeface="Arial"/>
              <a:buChar char="•"/>
            </a:pPr>
            <a:r>
              <a:rPr lang="fr-FR" sz="1100" dirty="0" smtClean="0">
                <a:latin typeface="Arial"/>
                <a:cs typeface="Arial"/>
              </a:rPr>
              <a:t>Tous les paramètres possibles sur les moniteurs </a:t>
            </a:r>
            <a:r>
              <a:rPr lang="fr-FR" sz="1000" dirty="0" smtClean="0">
                <a:latin typeface="Arial"/>
                <a:cs typeface="Arial"/>
              </a:rPr>
              <a:t>(Gamma, </a:t>
            </a:r>
            <a:r>
              <a:rPr lang="fr-FR" sz="1000" dirty="0" err="1" smtClean="0">
                <a:latin typeface="Arial"/>
                <a:cs typeface="Arial"/>
              </a:rPr>
              <a:t>Cine</a:t>
            </a:r>
            <a:r>
              <a:rPr lang="fr-FR" sz="1000" dirty="0" smtClean="0">
                <a:latin typeface="Arial"/>
                <a:cs typeface="Arial"/>
              </a:rPr>
              <a:t> Style, </a:t>
            </a:r>
            <a:r>
              <a:rPr lang="fr-FR" sz="1000" dirty="0" err="1" smtClean="0">
                <a:latin typeface="Arial"/>
                <a:cs typeface="Arial"/>
              </a:rPr>
              <a:t>Sharpness</a:t>
            </a:r>
            <a:r>
              <a:rPr lang="fr-FR" sz="1000" dirty="0" smtClean="0">
                <a:latin typeface="Arial"/>
                <a:cs typeface="Arial"/>
              </a:rPr>
              <a:t>, </a:t>
            </a:r>
            <a:r>
              <a:rPr lang="fr-FR" sz="1000" dirty="0" err="1" smtClean="0">
                <a:latin typeface="Arial"/>
                <a:cs typeface="Arial"/>
              </a:rPr>
              <a:t>etc</a:t>
            </a:r>
            <a:r>
              <a:rPr lang="fr-FR" sz="1000" dirty="0" smtClean="0">
                <a:latin typeface="Arial"/>
                <a:cs typeface="Arial"/>
              </a:rPr>
              <a:t>)</a:t>
            </a:r>
            <a:endParaRPr lang="fr-FR" sz="1050" dirty="0" smtClean="0">
              <a:latin typeface="Arial"/>
              <a:cs typeface="Arial"/>
            </a:endParaRPr>
          </a:p>
        </p:txBody>
      </p:sp>
      <p:cxnSp>
        <p:nvCxnSpPr>
          <p:cNvPr id="68" name="Connecteur droit 67"/>
          <p:cNvCxnSpPr/>
          <p:nvPr/>
        </p:nvCxnSpPr>
        <p:spPr>
          <a:xfrm>
            <a:off x="627098" y="3319601"/>
            <a:ext cx="822904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9" name="Connecteur droit 68"/>
          <p:cNvCxnSpPr/>
          <p:nvPr/>
        </p:nvCxnSpPr>
        <p:spPr>
          <a:xfrm>
            <a:off x="4629185" y="3564960"/>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a:off x="627098" y="3564960"/>
            <a:ext cx="0" cy="135900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2" name="ZoneTexte 41"/>
          <p:cNvSpPr txBox="1"/>
          <p:nvPr/>
        </p:nvSpPr>
        <p:spPr>
          <a:xfrm>
            <a:off x="322759" y="585879"/>
            <a:ext cx="1337765" cy="338554"/>
          </a:xfrm>
          <a:prstGeom prst="rect">
            <a:avLst/>
          </a:prstGeom>
          <a:noFill/>
        </p:spPr>
        <p:txBody>
          <a:bodyPr wrap="square" rtlCol="0">
            <a:spAutoFit/>
          </a:bodyPr>
          <a:lstStyle/>
          <a:p>
            <a:pPr algn="ctr"/>
            <a:r>
              <a:rPr lang="fr-FR" sz="1600" dirty="0" smtClean="0">
                <a:latin typeface="Arial"/>
                <a:cs typeface="Arial"/>
              </a:rPr>
              <a:t>Livrables</a:t>
            </a:r>
            <a:endParaRPr lang="fr-FR" sz="1600" dirty="0">
              <a:latin typeface="Arial"/>
              <a:cs typeface="Arial"/>
            </a:endParaRPr>
          </a:p>
        </p:txBody>
      </p:sp>
      <p:sp>
        <p:nvSpPr>
          <p:cNvPr id="43" name="ZoneTexte 42"/>
          <p:cNvSpPr txBox="1"/>
          <p:nvPr/>
        </p:nvSpPr>
        <p:spPr>
          <a:xfrm>
            <a:off x="334345" y="1279811"/>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2K DCP</a:t>
            </a:r>
            <a:endParaRPr lang="fr-FR" sz="1100" dirty="0">
              <a:latin typeface="Arial"/>
              <a:cs typeface="Arial"/>
            </a:endParaRPr>
          </a:p>
        </p:txBody>
      </p:sp>
      <p:sp>
        <p:nvSpPr>
          <p:cNvPr id="45" name="ZoneTexte 44"/>
          <p:cNvSpPr txBox="1"/>
          <p:nvPr/>
        </p:nvSpPr>
        <p:spPr>
          <a:xfrm>
            <a:off x="334346" y="984565"/>
            <a:ext cx="1326180" cy="252886"/>
          </a:xfrm>
          <a:prstGeom prst="rect">
            <a:avLst/>
          </a:prstGeom>
          <a:solidFill>
            <a:srgbClr val="00FF00"/>
          </a:solidFill>
          <a:ln w="19050" cmpd="sng">
            <a:solidFill>
              <a:schemeClr val="tx1"/>
            </a:solidFill>
          </a:ln>
        </p:spPr>
        <p:txBody>
          <a:bodyPr wrap="square" lIns="36000" tIns="36000" rIns="36000" bIns="46800" rtlCol="0">
            <a:spAutoFit/>
          </a:bodyPr>
          <a:lstStyle/>
          <a:p>
            <a:pPr algn="ctr"/>
            <a:r>
              <a:rPr lang="fr-FR" sz="1100" dirty="0" smtClean="0">
                <a:latin typeface="Arial"/>
                <a:cs typeface="Arial"/>
              </a:rPr>
              <a:t>4K DCP</a:t>
            </a:r>
            <a:endParaRPr lang="fr-FR" sz="1100" dirty="0">
              <a:latin typeface="Arial"/>
              <a:cs typeface="Arial"/>
            </a:endParaRPr>
          </a:p>
        </p:txBody>
      </p:sp>
      <p:sp>
        <p:nvSpPr>
          <p:cNvPr id="46" name="ZoneTexte 45"/>
          <p:cNvSpPr txBox="1"/>
          <p:nvPr/>
        </p:nvSpPr>
        <p:spPr>
          <a:xfrm>
            <a:off x="334345" y="2252370"/>
            <a:ext cx="1326179"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HD</a:t>
            </a:r>
          </a:p>
          <a:p>
            <a:pPr algn="ctr">
              <a:lnSpc>
                <a:spcPct val="120000"/>
              </a:lnSpc>
            </a:pPr>
            <a:r>
              <a:rPr lang="fr-FR" sz="900" dirty="0" smtClean="0">
                <a:latin typeface="Arial"/>
                <a:cs typeface="Arial"/>
              </a:rPr>
              <a:t>BROADCAST</a:t>
            </a:r>
            <a:r>
              <a:rPr lang="fr-FR" sz="900" dirty="0">
                <a:latin typeface="Arial"/>
                <a:cs typeface="Arial"/>
              </a:rPr>
              <a:t> </a:t>
            </a:r>
            <a:r>
              <a:rPr lang="fr-FR" sz="900" dirty="0" smtClean="0">
                <a:latin typeface="Arial"/>
                <a:cs typeface="Arial"/>
              </a:rPr>
              <a:t>MASTER</a:t>
            </a:r>
            <a:endParaRPr lang="fr-FR" sz="900" dirty="0">
              <a:latin typeface="Arial"/>
              <a:cs typeface="Arial"/>
            </a:endParaRPr>
          </a:p>
        </p:txBody>
      </p:sp>
      <p:sp>
        <p:nvSpPr>
          <p:cNvPr id="47" name="ZoneTexte 46"/>
          <p:cNvSpPr txBox="1"/>
          <p:nvPr/>
        </p:nvSpPr>
        <p:spPr>
          <a:xfrm>
            <a:off x="332267" y="1789160"/>
            <a:ext cx="1328258" cy="411391"/>
          </a:xfrm>
          <a:prstGeom prst="rect">
            <a:avLst/>
          </a:prstGeom>
          <a:solidFill>
            <a:srgbClr val="00FF00"/>
          </a:solidFill>
          <a:ln w="19050" cmpd="sng">
            <a:solidFill>
              <a:schemeClr val="tx1"/>
            </a:solidFill>
          </a:ln>
        </p:spPr>
        <p:txBody>
          <a:bodyPr wrap="square" lIns="36000" tIns="36000" rIns="36000" bIns="46800" rtlCol="0">
            <a:spAutoFit/>
          </a:bodyPr>
          <a:lstStyle/>
          <a:p>
            <a:pPr algn="ctr">
              <a:lnSpc>
                <a:spcPct val="120000"/>
              </a:lnSpc>
            </a:pPr>
            <a:r>
              <a:rPr lang="fr-FR" sz="900" dirty="0" smtClean="0">
                <a:latin typeface="Arial"/>
                <a:cs typeface="Arial"/>
              </a:rPr>
              <a:t>UHD </a:t>
            </a:r>
          </a:p>
          <a:p>
            <a:pPr algn="ctr">
              <a:lnSpc>
                <a:spcPct val="120000"/>
              </a:lnSpc>
            </a:pPr>
            <a:r>
              <a:rPr lang="fr-FR" sz="900" dirty="0" smtClean="0">
                <a:latin typeface="Arial"/>
                <a:cs typeface="Arial"/>
              </a:rPr>
              <a:t>BROADCAST MASTER</a:t>
            </a:r>
            <a:endParaRPr lang="fr-FR" sz="900" dirty="0">
              <a:latin typeface="Arial"/>
              <a:cs typeface="Arial"/>
            </a:endParaRPr>
          </a:p>
        </p:txBody>
      </p:sp>
      <p:pic>
        <p:nvPicPr>
          <p:cNvPr id="50" name="Picture 72" descr="Dp100Mr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38980" y="806084"/>
            <a:ext cx="455633" cy="60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ZoneTexte 53"/>
          <p:cNvSpPr txBox="1"/>
          <p:nvPr/>
        </p:nvSpPr>
        <p:spPr>
          <a:xfrm>
            <a:off x="3653648" y="1856263"/>
            <a:ext cx="901166"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Moniteur HD </a:t>
            </a:r>
            <a:endParaRPr lang="fr-FR" sz="1100" dirty="0">
              <a:latin typeface="Arial"/>
              <a:cs typeface="Arial"/>
            </a:endParaRPr>
          </a:p>
        </p:txBody>
      </p:sp>
      <p:sp>
        <p:nvSpPr>
          <p:cNvPr id="59" name="Rectangle 58"/>
          <p:cNvSpPr/>
          <p:nvPr/>
        </p:nvSpPr>
        <p:spPr>
          <a:xfrm>
            <a:off x="4902206" y="2218270"/>
            <a:ext cx="625754" cy="325484"/>
          </a:xfrm>
          <a:prstGeom prst="rect">
            <a:avLst/>
          </a:prstGeom>
          <a:solidFill>
            <a:schemeClr val="bg2">
              <a:lumMod val="25000"/>
            </a:schemeClr>
          </a:solid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60" name="Image 59" descr="Capture d’écran 2014-11-20 à 12.59.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5888" y="2231224"/>
            <a:ext cx="576180" cy="285357"/>
          </a:xfrm>
          <a:prstGeom prst="rect">
            <a:avLst/>
          </a:prstGeom>
        </p:spPr>
      </p:pic>
      <p:sp>
        <p:nvSpPr>
          <p:cNvPr id="62" name="Rectangle 61"/>
          <p:cNvSpPr/>
          <p:nvPr/>
        </p:nvSpPr>
        <p:spPr>
          <a:xfrm>
            <a:off x="3946256" y="2281449"/>
            <a:ext cx="439411" cy="227259"/>
          </a:xfrm>
          <a:prstGeom prst="rect">
            <a:avLst/>
          </a:prstGeom>
          <a:solidFill>
            <a:schemeClr val="bg2">
              <a:lumMod val="25000"/>
            </a:schemeClr>
          </a:solidFill>
          <a:ln w="190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3" name="Trapèze 62"/>
          <p:cNvSpPr/>
          <p:nvPr/>
        </p:nvSpPr>
        <p:spPr>
          <a:xfrm>
            <a:off x="4053560" y="2461756"/>
            <a:ext cx="200387" cy="46359"/>
          </a:xfrm>
          <a:prstGeom prst="trapezoid">
            <a:avLst/>
          </a:prstGeom>
          <a:solidFill>
            <a:schemeClr val="accent5">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64" name="Sourire 63"/>
          <p:cNvSpPr/>
          <p:nvPr/>
        </p:nvSpPr>
        <p:spPr>
          <a:xfrm>
            <a:off x="4069809" y="2298383"/>
            <a:ext cx="162397" cy="176457"/>
          </a:xfrm>
          <a:prstGeom prst="smileyFac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cxnSp>
        <p:nvCxnSpPr>
          <p:cNvPr id="71" name="Connecteur droit 70"/>
          <p:cNvCxnSpPr/>
          <p:nvPr/>
        </p:nvCxnSpPr>
        <p:spPr>
          <a:xfrm>
            <a:off x="4169063" y="2525642"/>
            <a:ext cx="0" cy="14982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4010579" y="2651658"/>
            <a:ext cx="311104" cy="47625"/>
          </a:xfrm>
          <a:prstGeom prst="rect">
            <a:avLst/>
          </a:prstGeom>
          <a:solidFill>
            <a:schemeClr val="bg2">
              <a:lumMod val="2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cxnSp>
        <p:nvCxnSpPr>
          <p:cNvPr id="74" name="Connecteur droit 73"/>
          <p:cNvCxnSpPr/>
          <p:nvPr/>
        </p:nvCxnSpPr>
        <p:spPr>
          <a:xfrm>
            <a:off x="5207377" y="2539399"/>
            <a:ext cx="0" cy="14982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4981157" y="2665415"/>
            <a:ext cx="452440" cy="47625"/>
          </a:xfrm>
          <a:prstGeom prst="rect">
            <a:avLst/>
          </a:prstGeom>
          <a:solidFill>
            <a:schemeClr val="bg2">
              <a:lumMod val="2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76" name="ZoneTexte 75"/>
          <p:cNvSpPr txBox="1"/>
          <p:nvPr/>
        </p:nvSpPr>
        <p:spPr>
          <a:xfrm>
            <a:off x="4766734" y="1856263"/>
            <a:ext cx="901166"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Moniteur UHD </a:t>
            </a:r>
            <a:endParaRPr lang="fr-FR" sz="1100" dirty="0">
              <a:latin typeface="Arial"/>
              <a:cs typeface="Arial"/>
            </a:endParaRPr>
          </a:p>
        </p:txBody>
      </p:sp>
      <p:pic>
        <p:nvPicPr>
          <p:cNvPr id="79" name="Image 78" descr="Capture d’écran 2015-03-22 à 11.01.1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917101" y="1954583"/>
            <a:ext cx="358864" cy="186897"/>
          </a:xfrm>
          <a:prstGeom prst="rect">
            <a:avLst/>
          </a:prstGeom>
          <a:ln>
            <a:noFill/>
          </a:ln>
          <a:effectLst/>
        </p:spPr>
      </p:pic>
      <p:sp>
        <p:nvSpPr>
          <p:cNvPr id="78" name="Triangle isocèle 77"/>
          <p:cNvSpPr/>
          <p:nvPr/>
        </p:nvSpPr>
        <p:spPr>
          <a:xfrm rot="17147338" flipH="1">
            <a:off x="6275228" y="1867114"/>
            <a:ext cx="406494" cy="721178"/>
          </a:xfrm>
          <a:prstGeom prst="triangle">
            <a:avLst>
              <a:gd name="adj" fmla="val 30301"/>
            </a:avLst>
          </a:prstGeom>
          <a:pattFill prst="pct5">
            <a:fgClr>
              <a:schemeClr val="tx1"/>
            </a:fgClr>
            <a:bgClr>
              <a:srgbClr val="FFFF00"/>
            </a:bgClr>
          </a:patt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77" name="Image 76" descr="Capture d’écran 2014-11-20 à 12.59.2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300000">
            <a:off x="6670681" y="2130239"/>
            <a:ext cx="915413" cy="453365"/>
          </a:xfrm>
          <a:prstGeom prst="rect">
            <a:avLst/>
          </a:prstGeom>
          <a:scene3d>
            <a:camera prst="perspectiveHeroicExtremeLeftFacing"/>
            <a:lightRig rig="threePt" dir="t"/>
          </a:scene3d>
        </p:spPr>
      </p:pic>
      <p:sp>
        <p:nvSpPr>
          <p:cNvPr id="80" name="ZoneTexte 79"/>
          <p:cNvSpPr txBox="1"/>
          <p:nvPr/>
        </p:nvSpPr>
        <p:spPr>
          <a:xfrm>
            <a:off x="6577922" y="1866032"/>
            <a:ext cx="1062554"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Home cinéma</a:t>
            </a:r>
            <a:endParaRPr lang="fr-FR" sz="1100" dirty="0">
              <a:latin typeface="Arial"/>
              <a:cs typeface="Arial"/>
            </a:endParaRPr>
          </a:p>
        </p:txBody>
      </p:sp>
      <p:sp>
        <p:nvSpPr>
          <p:cNvPr id="15" name="ZoneTexte 14"/>
          <p:cNvSpPr txBox="1"/>
          <p:nvPr/>
        </p:nvSpPr>
        <p:spPr>
          <a:xfrm>
            <a:off x="4220085" y="1359557"/>
            <a:ext cx="1038314" cy="261610"/>
          </a:xfrm>
          <a:prstGeom prst="rect">
            <a:avLst/>
          </a:prstGeom>
          <a:noFill/>
        </p:spPr>
        <p:txBody>
          <a:bodyPr wrap="square" rtlCol="0">
            <a:spAutoFit/>
          </a:bodyPr>
          <a:lstStyle/>
          <a:p>
            <a:pPr algn="ctr"/>
            <a:r>
              <a:rPr lang="fr-FR" sz="1100" dirty="0" smtClean="0">
                <a:latin typeface="Arial"/>
                <a:cs typeface="Arial"/>
              </a:rPr>
              <a:t>Projecteur</a:t>
            </a:r>
            <a:endParaRPr lang="fr-FR" sz="1100" dirty="0">
              <a:latin typeface="Arial"/>
              <a:cs typeface="Arial"/>
            </a:endParaRPr>
          </a:p>
        </p:txBody>
      </p:sp>
      <p:sp>
        <p:nvSpPr>
          <p:cNvPr id="81" name="ZoneTexte 80"/>
          <p:cNvSpPr txBox="1"/>
          <p:nvPr/>
        </p:nvSpPr>
        <p:spPr>
          <a:xfrm>
            <a:off x="8036992" y="899349"/>
            <a:ext cx="664634" cy="338554"/>
          </a:xfrm>
          <a:prstGeom prst="rect">
            <a:avLst/>
          </a:prstGeom>
          <a:noFill/>
        </p:spPr>
        <p:txBody>
          <a:bodyPr wrap="square" rtlCol="0">
            <a:spAutoFit/>
          </a:bodyPr>
          <a:lstStyle/>
          <a:p>
            <a:pPr algn="ctr"/>
            <a:r>
              <a:rPr lang="fr-FR" sz="1600" dirty="0" smtClean="0">
                <a:latin typeface="Arial"/>
                <a:cs typeface="Arial"/>
              </a:rPr>
              <a:t>LED</a:t>
            </a:r>
            <a:endParaRPr lang="fr-FR" sz="1600" dirty="0">
              <a:latin typeface="Arial"/>
              <a:cs typeface="Arial"/>
            </a:endParaRPr>
          </a:p>
        </p:txBody>
      </p:sp>
      <p:cxnSp>
        <p:nvCxnSpPr>
          <p:cNvPr id="82" name="Connecteur droit avec flèche 81"/>
          <p:cNvCxnSpPr/>
          <p:nvPr/>
        </p:nvCxnSpPr>
        <p:spPr>
          <a:xfrm>
            <a:off x="2071860" y="1268731"/>
            <a:ext cx="2313807" cy="776"/>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Connecteur droit avec flèche 82"/>
          <p:cNvCxnSpPr/>
          <p:nvPr/>
        </p:nvCxnSpPr>
        <p:spPr>
          <a:xfrm flipV="1">
            <a:off x="2071860" y="2218270"/>
            <a:ext cx="1492607" cy="3991"/>
          </a:xfrm>
          <a:prstGeom prst="straightConnector1">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51" name="Picture 2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61652" y="757052"/>
            <a:ext cx="1705458" cy="1013630"/>
          </a:xfrm>
          <a:prstGeom prst="rect">
            <a:avLst/>
          </a:prstGeom>
          <a:noFill/>
          <a:ln w="12700" cmpd="sng">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2" name="Triangle isocèle 51"/>
          <p:cNvSpPr/>
          <p:nvPr/>
        </p:nvSpPr>
        <p:spPr>
          <a:xfrm rot="16414721">
            <a:off x="5620499" y="65478"/>
            <a:ext cx="515495" cy="1882649"/>
          </a:xfrm>
          <a:prstGeom prst="triangle">
            <a:avLst/>
          </a:prstGeom>
          <a:pattFill prst="pct5">
            <a:fgClr>
              <a:schemeClr val="tx1"/>
            </a:fgClr>
            <a:bgClr>
              <a:srgbClr val="FFFF00"/>
            </a:bgClr>
          </a:patt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53" name="Image 52" descr="Capture d’écran 2014-11-20 à 12.59.2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180000">
            <a:off x="6697130" y="819228"/>
            <a:ext cx="1202244" cy="595420"/>
          </a:xfrm>
          <a:prstGeom prst="rect">
            <a:avLst/>
          </a:prstGeom>
          <a:scene3d>
            <a:camera prst="perspectiveHeroicExtremeLeftFacing"/>
            <a:lightRig rig="threePt" dir="t"/>
          </a:scene3d>
        </p:spPr>
      </p:pic>
      <p:sp>
        <p:nvSpPr>
          <p:cNvPr id="44" name="ZoneTexte 43"/>
          <p:cNvSpPr txBox="1"/>
          <p:nvPr/>
        </p:nvSpPr>
        <p:spPr>
          <a:xfrm>
            <a:off x="112147" y="22219"/>
            <a:ext cx="4426833" cy="461665"/>
          </a:xfrm>
          <a:prstGeom prst="rect">
            <a:avLst/>
          </a:prstGeom>
          <a:noFill/>
        </p:spPr>
        <p:txBody>
          <a:bodyPr wrap="square" rtlCol="0">
            <a:spAutoFit/>
          </a:bodyPr>
          <a:lstStyle/>
          <a:p>
            <a:r>
              <a:rPr lang="fr-FR" sz="2400" b="1" dirty="0">
                <a:latin typeface="Arial"/>
                <a:cs typeface="Arial"/>
              </a:rPr>
              <a:t>7</a:t>
            </a:r>
            <a:r>
              <a:rPr lang="fr-FR" sz="2000" dirty="0" smtClean="0">
                <a:latin typeface="Arial"/>
                <a:cs typeface="Arial"/>
              </a:rPr>
              <a:t> - LE PIQUÉ ET EXPLOITATION</a:t>
            </a:r>
            <a:endParaRPr lang="fr-FR" sz="2000" dirty="0">
              <a:latin typeface="Arial"/>
              <a:cs typeface="Arial"/>
            </a:endParaRPr>
          </a:p>
        </p:txBody>
      </p:sp>
      <p:cxnSp>
        <p:nvCxnSpPr>
          <p:cNvPr id="55" name="Connecteur droit 54"/>
          <p:cNvCxnSpPr/>
          <p:nvPr/>
        </p:nvCxnSpPr>
        <p:spPr>
          <a:xfrm flipV="1">
            <a:off x="211667" y="465762"/>
            <a:ext cx="8033805"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 Box 5"/>
          <p:cNvSpPr txBox="1">
            <a:spLocks noChangeArrowheads="1"/>
          </p:cNvSpPr>
          <p:nvPr/>
        </p:nvSpPr>
        <p:spPr bwMode="auto">
          <a:xfrm>
            <a:off x="7243471" y="56085"/>
            <a:ext cx="1787477" cy="549757"/>
          </a:xfrm>
          <a:prstGeom prst="rect">
            <a:avLst/>
          </a:prstGeom>
          <a:solidFill>
            <a:srgbClr val="FFF4D3"/>
          </a:solidFill>
          <a:ln w="25400">
            <a:solidFill>
              <a:srgbClr val="000000"/>
            </a:solidFill>
            <a:miter lim="800000"/>
            <a:headEnd type="none" w="sm" len="sm"/>
            <a:tailEnd type="none" w="sm" len="sm"/>
          </a:ln>
        </p:spPr>
        <p:txBody>
          <a:bodyPr wrap="square" lIns="91393" tIns="36000" rIns="91393" bIns="36000">
            <a:spAutoFit/>
          </a:bodyPr>
          <a:lstStyle>
            <a:lvl1pPr defTabSz="923925">
              <a:defRPr>
                <a:solidFill>
                  <a:schemeClr val="tx1"/>
                </a:solidFill>
                <a:latin typeface="Arial" charset="0"/>
                <a:ea typeface="ＭＳ Ｐゴシック" charset="0"/>
              </a:defRPr>
            </a:lvl1pPr>
            <a:lvl2pPr marL="750888" indent="-288925" defTabSz="923925">
              <a:defRPr>
                <a:solidFill>
                  <a:schemeClr val="tx1"/>
                </a:solidFill>
                <a:latin typeface="Arial" charset="0"/>
                <a:ea typeface="ＭＳ Ｐゴシック" charset="0"/>
              </a:defRPr>
            </a:lvl2pPr>
            <a:lvl3pPr marL="1154113" indent="-230188" defTabSz="923925">
              <a:defRPr>
                <a:solidFill>
                  <a:schemeClr val="tx1"/>
                </a:solidFill>
                <a:latin typeface="Arial" charset="0"/>
                <a:ea typeface="ＭＳ Ｐゴシック" charset="0"/>
              </a:defRPr>
            </a:lvl3pPr>
            <a:lvl4pPr marL="1616075" indent="-230188" defTabSz="923925">
              <a:defRPr>
                <a:solidFill>
                  <a:schemeClr val="tx1"/>
                </a:solidFill>
                <a:latin typeface="Arial" charset="0"/>
                <a:ea typeface="ＭＳ Ｐゴシック" charset="0"/>
              </a:defRPr>
            </a:lvl4pPr>
            <a:lvl5pPr marL="2078038" indent="-230188" defTabSz="923925">
              <a:defRPr>
                <a:solidFill>
                  <a:schemeClr val="tx1"/>
                </a:solidFill>
                <a:latin typeface="Arial" charset="0"/>
                <a:ea typeface="ＭＳ Ｐゴシック" charset="0"/>
              </a:defRPr>
            </a:lvl5pPr>
            <a:lvl6pPr marL="2535238" indent="-230188" defTabSz="923925" fontAlgn="base">
              <a:spcBef>
                <a:spcPct val="0"/>
              </a:spcBef>
              <a:spcAft>
                <a:spcPct val="0"/>
              </a:spcAft>
              <a:defRPr>
                <a:solidFill>
                  <a:schemeClr val="tx1"/>
                </a:solidFill>
                <a:latin typeface="Arial" charset="0"/>
                <a:ea typeface="ＭＳ Ｐゴシック" charset="0"/>
              </a:defRPr>
            </a:lvl6pPr>
            <a:lvl7pPr marL="2992438" indent="-230188" defTabSz="923925" fontAlgn="base">
              <a:spcBef>
                <a:spcPct val="0"/>
              </a:spcBef>
              <a:spcAft>
                <a:spcPct val="0"/>
              </a:spcAft>
              <a:defRPr>
                <a:solidFill>
                  <a:schemeClr val="tx1"/>
                </a:solidFill>
                <a:latin typeface="Arial" charset="0"/>
                <a:ea typeface="ＭＳ Ｐゴシック" charset="0"/>
              </a:defRPr>
            </a:lvl7pPr>
            <a:lvl8pPr marL="3449638" indent="-230188" defTabSz="923925" fontAlgn="base">
              <a:spcBef>
                <a:spcPct val="0"/>
              </a:spcBef>
              <a:spcAft>
                <a:spcPct val="0"/>
              </a:spcAft>
              <a:defRPr>
                <a:solidFill>
                  <a:schemeClr val="tx1"/>
                </a:solidFill>
                <a:latin typeface="Arial" charset="0"/>
                <a:ea typeface="ＭＳ Ｐゴシック" charset="0"/>
              </a:defRPr>
            </a:lvl8pPr>
            <a:lvl9pPr marL="3906838" indent="-230188" defTabSz="923925" fontAlgn="base">
              <a:spcBef>
                <a:spcPct val="0"/>
              </a:spcBef>
              <a:spcAft>
                <a:spcPct val="0"/>
              </a:spcAft>
              <a:defRPr>
                <a:solidFill>
                  <a:schemeClr val="tx1"/>
                </a:solidFill>
                <a:latin typeface="Arial" charset="0"/>
                <a:ea typeface="ＭＳ Ｐゴシック" charset="0"/>
              </a:defRPr>
            </a:lvl9pPr>
          </a:lstStyle>
          <a:p>
            <a:pPr algn="ctr"/>
            <a:endParaRPr lang="en-US" sz="800" b="1" dirty="0"/>
          </a:p>
          <a:p>
            <a:pPr algn="ctr"/>
            <a:r>
              <a:rPr lang="en-US" sz="1600" b="1" dirty="0" smtClean="0"/>
              <a:t>EXPLOITATION</a:t>
            </a:r>
            <a:endParaRPr lang="en-US" sz="1600" b="1" dirty="0"/>
          </a:p>
          <a:p>
            <a:pPr algn="ctr"/>
            <a:endParaRPr lang="en-US" sz="700" b="1" dirty="0"/>
          </a:p>
        </p:txBody>
      </p:sp>
      <p:sp>
        <p:nvSpPr>
          <p:cNvPr id="48" name="ZoneTexte 47"/>
          <p:cNvSpPr txBox="1"/>
          <p:nvPr/>
        </p:nvSpPr>
        <p:spPr>
          <a:xfrm>
            <a:off x="6652665" y="3176382"/>
            <a:ext cx="1778027" cy="448457"/>
          </a:xfrm>
          <a:prstGeom prst="rect">
            <a:avLst/>
          </a:prstGeom>
          <a:solidFill>
            <a:srgbClr val="FFF7DA"/>
          </a:solidFill>
          <a:ln>
            <a:solidFill>
              <a:schemeClr val="tx1"/>
            </a:solidFill>
          </a:ln>
          <a:effectLst>
            <a:outerShdw blurRad="50800" dist="38100" dir="2700000" algn="tl" rotWithShape="0">
              <a:prstClr val="black">
                <a:alpha val="40000"/>
              </a:prstClr>
            </a:outerShdw>
          </a:effectLst>
        </p:spPr>
        <p:txBody>
          <a:bodyPr wrap="square" bIns="93600" rtlCol="0">
            <a:spAutoFit/>
          </a:bodyPr>
          <a:lstStyle/>
          <a:p>
            <a:pPr algn="ctr"/>
            <a:r>
              <a:rPr lang="fr-FR" sz="2000" b="1" i="1" dirty="0" smtClean="0">
                <a:solidFill>
                  <a:srgbClr val="800000"/>
                </a:solidFill>
                <a:latin typeface="Arial"/>
                <a:cs typeface="Arial"/>
              </a:rPr>
              <a:t>Wild West !</a:t>
            </a:r>
            <a:endParaRPr lang="fr-FR" sz="2000" b="1" i="1" dirty="0">
              <a:solidFill>
                <a:srgbClr val="800000"/>
              </a:solidFill>
              <a:latin typeface="Arial"/>
              <a:cs typeface="Arial"/>
            </a:endParaRPr>
          </a:p>
        </p:txBody>
      </p:sp>
    </p:spTree>
    <p:extLst>
      <p:ext uri="{BB962C8B-B14F-4D97-AF65-F5344CB8AC3E}">
        <p14:creationId xmlns:p14="http://schemas.microsoft.com/office/powerpoint/2010/main" val="74594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6">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6">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childTnLst>
                                    <p:animEffect transition="out" filter="blinds(horizontal)">
                                      <p:cBhvr>
                                        <p:cTn id="66" dur="500"/>
                                        <p:tgtEl>
                                          <p:spTgt spid="52"/>
                                        </p:tgtEl>
                                      </p:cBhvr>
                                    </p:animEffect>
                                    <p:set>
                                      <p:cBhvr>
                                        <p:cTn id="67" dur="1" fill="hold">
                                          <p:stCondLst>
                                            <p:cond delay="499"/>
                                          </p:stCondLst>
                                        </p:cTn>
                                        <p:tgtEl>
                                          <p:spTgt spid="5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6">
                                            <p:txEl>
                                              <p:pRg st="6" end="6"/>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2" nodeType="clickEffect">
                                  <p:stCondLst>
                                    <p:cond delay="0"/>
                                  </p:stCondLst>
                                  <p:childTnLst>
                                    <p:set>
                                      <p:cBhvr>
                                        <p:cTn id="79" dur="1" fill="hold">
                                          <p:stCondLst>
                                            <p:cond delay="0"/>
                                          </p:stCondLst>
                                        </p:cTn>
                                        <p:tgtEl>
                                          <p:spTgt spid="5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3"/>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83"/>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59"/>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7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75"/>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7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79"/>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78"/>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77"/>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80"/>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67">
                                            <p:txEl>
                                              <p:pRg st="4" end="4"/>
                                            </p:txEl>
                                          </p:spTgt>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67">
                                            <p:txEl>
                                              <p:pRg st="5" end="5"/>
                                            </p:txEl>
                                          </p:spTgt>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67">
                                            <p:txEl>
                                              <p:pRg st="6" end="6"/>
                                            </p:txEl>
                                          </p:spTgt>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2" presetClass="entr" presetSubtype="2" fill="hold" grpId="0" nodeType="clickEffect">
                                  <p:stCondLst>
                                    <p:cond delay="0"/>
                                  </p:stCondLst>
                                  <p:childTnLst>
                                    <p:set>
                                      <p:cBhvr>
                                        <p:cTn id="149" dur="1" fill="hold">
                                          <p:stCondLst>
                                            <p:cond delay="0"/>
                                          </p:stCondLst>
                                        </p:cTn>
                                        <p:tgtEl>
                                          <p:spTgt spid="48"/>
                                        </p:tgtEl>
                                        <p:attrNameLst>
                                          <p:attrName>style.visibility</p:attrName>
                                        </p:attrNameLst>
                                      </p:cBhvr>
                                      <p:to>
                                        <p:strVal val="visible"/>
                                      </p:to>
                                    </p:set>
                                    <p:anim calcmode="lin" valueType="num">
                                      <p:cBhvr additive="base">
                                        <p:cTn id="150" dur="500" fill="hold"/>
                                        <p:tgtEl>
                                          <p:spTgt spid="48"/>
                                        </p:tgtEl>
                                        <p:attrNameLst>
                                          <p:attrName>ppt_x</p:attrName>
                                        </p:attrNameLst>
                                      </p:cBhvr>
                                      <p:tavLst>
                                        <p:tav tm="0">
                                          <p:val>
                                            <p:strVal val="1+#ppt_w/2"/>
                                          </p:val>
                                        </p:tav>
                                        <p:tav tm="100000">
                                          <p:val>
                                            <p:strVal val="#ppt_x"/>
                                          </p:val>
                                        </p:tav>
                                      </p:tavLst>
                                    </p:anim>
                                    <p:anim calcmode="lin" valueType="num">
                                      <p:cBhvr additive="base">
                                        <p:cTn id="151"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5" grpId="0" animBg="1"/>
      <p:bldP spid="46" grpId="0" animBg="1"/>
      <p:bldP spid="47" grpId="0" animBg="1"/>
      <p:bldP spid="54" grpId="0"/>
      <p:bldP spid="59" grpId="0" animBg="1"/>
      <p:bldP spid="62" grpId="0" animBg="1"/>
      <p:bldP spid="63" grpId="0" animBg="1"/>
      <p:bldP spid="64" grpId="0" animBg="1"/>
      <p:bldP spid="72" grpId="0" animBg="1"/>
      <p:bldP spid="75" grpId="0" animBg="1"/>
      <p:bldP spid="76" grpId="0"/>
      <p:bldP spid="78" grpId="0" animBg="1"/>
      <p:bldP spid="80" grpId="0"/>
      <p:bldP spid="15" grpId="0"/>
      <p:bldP spid="81" grpId="0"/>
      <p:bldP spid="52" grpId="0" animBg="1"/>
      <p:bldP spid="52" grpId="1" animBg="1"/>
      <p:bldP spid="52" grpId="2" animBg="1"/>
      <p:bldP spid="49" grpId="0" animBg="1"/>
      <p:bldP spid="4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4709073" y="3188300"/>
            <a:ext cx="4191387" cy="1845214"/>
          </a:xfrm>
          <a:prstGeom prst="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122" name="Rectangle 121"/>
          <p:cNvSpPr/>
          <p:nvPr/>
        </p:nvSpPr>
        <p:spPr>
          <a:xfrm>
            <a:off x="237077" y="3194962"/>
            <a:ext cx="4207798" cy="1845214"/>
          </a:xfrm>
          <a:prstGeom prst="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sp>
        <p:nvSpPr>
          <p:cNvPr id="121" name="Rectangle 120"/>
          <p:cNvSpPr/>
          <p:nvPr/>
        </p:nvSpPr>
        <p:spPr>
          <a:xfrm>
            <a:off x="4692142" y="1200248"/>
            <a:ext cx="4207799" cy="1845214"/>
          </a:xfrm>
          <a:prstGeom prst="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77" name="Picture 72" descr="Dp100Mr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53792" y="3860094"/>
            <a:ext cx="455633" cy="60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p:cNvSpPr/>
          <p:nvPr/>
        </p:nvSpPr>
        <p:spPr>
          <a:xfrm>
            <a:off x="7519270" y="2097102"/>
            <a:ext cx="762017" cy="391744"/>
          </a:xfrm>
          <a:prstGeom prst="rect">
            <a:avLst/>
          </a:prstGeom>
          <a:solidFill>
            <a:schemeClr val="bg2">
              <a:lumMod val="25000"/>
            </a:schemeClr>
          </a:solid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86" name="Image 85" descr="Capture d’écran 2014-11-20 à 12.59.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6204" y="2105569"/>
            <a:ext cx="736125" cy="364571"/>
          </a:xfrm>
          <a:prstGeom prst="rect">
            <a:avLst/>
          </a:prstGeom>
        </p:spPr>
      </p:pic>
      <p:cxnSp>
        <p:nvCxnSpPr>
          <p:cNvPr id="87" name="Connecteur droit 86"/>
          <p:cNvCxnSpPr/>
          <p:nvPr/>
        </p:nvCxnSpPr>
        <p:spPr>
          <a:xfrm>
            <a:off x="7892968" y="2484491"/>
            <a:ext cx="0" cy="149829"/>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666748" y="2610507"/>
            <a:ext cx="452440" cy="47625"/>
          </a:xfrm>
          <a:prstGeom prst="rect">
            <a:avLst/>
          </a:prstGeom>
          <a:solidFill>
            <a:schemeClr val="bg2">
              <a:lumMod val="2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92" name="ZoneTexte 91"/>
          <p:cNvSpPr txBox="1"/>
          <p:nvPr/>
        </p:nvSpPr>
        <p:spPr>
          <a:xfrm>
            <a:off x="7253708" y="2726017"/>
            <a:ext cx="1278520"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Ecran 4K/UHD </a:t>
            </a:r>
            <a:endParaRPr lang="fr-FR" sz="1100" dirty="0">
              <a:latin typeface="Arial"/>
              <a:cs typeface="Arial"/>
            </a:endParaRPr>
          </a:p>
        </p:txBody>
      </p:sp>
      <p:pic>
        <p:nvPicPr>
          <p:cNvPr id="93" name="Image 92" descr="Capture d’écran 2015-03-22 à 11.01.1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315641" y="4220162"/>
            <a:ext cx="358864" cy="186897"/>
          </a:xfrm>
          <a:prstGeom prst="rect">
            <a:avLst/>
          </a:prstGeom>
          <a:ln>
            <a:noFill/>
          </a:ln>
          <a:effectLst/>
        </p:spPr>
      </p:pic>
      <p:sp>
        <p:nvSpPr>
          <p:cNvPr id="94" name="Triangle isocèle 93"/>
          <p:cNvSpPr/>
          <p:nvPr/>
        </p:nvSpPr>
        <p:spPr>
          <a:xfrm rot="5775381" flipH="1" flipV="1">
            <a:off x="2748316" y="3829782"/>
            <a:ext cx="508669" cy="855500"/>
          </a:xfrm>
          <a:prstGeom prst="triangle">
            <a:avLst>
              <a:gd name="adj" fmla="val 30301"/>
            </a:avLst>
          </a:prstGeom>
          <a:pattFill prst="pct5">
            <a:fgClr>
              <a:schemeClr val="tx1"/>
            </a:fgClr>
            <a:bgClr>
              <a:srgbClr val="FFFF00"/>
            </a:bgClr>
          </a:patt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98" name="Picture 2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394" y="3666917"/>
            <a:ext cx="2533528" cy="1307633"/>
          </a:xfrm>
          <a:prstGeom prst="rect">
            <a:avLst/>
          </a:prstGeom>
          <a:noFill/>
          <a:ln w="12700" cmpd="sng">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99" name="Triangle isocèle 98"/>
          <p:cNvSpPr/>
          <p:nvPr/>
        </p:nvSpPr>
        <p:spPr>
          <a:xfrm rot="16512765">
            <a:off x="6219667" y="3181305"/>
            <a:ext cx="708098" cy="1759512"/>
          </a:xfrm>
          <a:prstGeom prst="triangle">
            <a:avLst/>
          </a:prstGeom>
          <a:pattFill prst="pct5">
            <a:fgClr>
              <a:schemeClr val="tx1"/>
            </a:fgClr>
            <a:bgClr>
              <a:srgbClr val="FFFF00"/>
            </a:bgClr>
          </a:patt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100" name="Image 99" descr="Capture d’écran 2014-11-20 à 12.59.2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163553">
            <a:off x="7088337" y="3763667"/>
            <a:ext cx="1577885" cy="781458"/>
          </a:xfrm>
          <a:prstGeom prst="rect">
            <a:avLst/>
          </a:prstGeom>
          <a:scene3d>
            <a:camera prst="perspectiveHeroicExtremeLeftFacing"/>
            <a:lightRig rig="threePt" dir="t"/>
          </a:scene3d>
        </p:spPr>
      </p:pic>
      <p:pic>
        <p:nvPicPr>
          <p:cNvPr id="102" name="Image 101" descr="digcin.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23457" y="1835569"/>
            <a:ext cx="1765208" cy="808760"/>
          </a:xfrm>
          <a:prstGeom prst="rect">
            <a:avLst/>
          </a:prstGeom>
          <a:effectLst>
            <a:outerShdw blurRad="50800" dist="38100" dir="2700000" algn="tl" rotWithShape="0">
              <a:prstClr val="black">
                <a:alpha val="40000"/>
              </a:prstClr>
            </a:outerShdw>
          </a:effectLst>
        </p:spPr>
      </p:pic>
      <p:pic>
        <p:nvPicPr>
          <p:cNvPr id="103" name="Image 102" descr="Capture d’écran 2014-11-20 à 12.59.2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00000" flipH="1">
            <a:off x="4944269" y="1917261"/>
            <a:ext cx="853468" cy="428333"/>
          </a:xfrm>
          <a:prstGeom prst="rect">
            <a:avLst/>
          </a:prstGeom>
          <a:scene3d>
            <a:camera prst="perspectiveHeroicExtremeRightFacing"/>
            <a:lightRig rig="threePt" dir="t"/>
          </a:scene3d>
        </p:spPr>
      </p:pic>
      <p:sp>
        <p:nvSpPr>
          <p:cNvPr id="116" name="ZoneTexte 115"/>
          <p:cNvSpPr txBox="1"/>
          <p:nvPr/>
        </p:nvSpPr>
        <p:spPr>
          <a:xfrm>
            <a:off x="4809946" y="1292004"/>
            <a:ext cx="2022651" cy="324498"/>
          </a:xfrm>
          <a:prstGeom prst="rect">
            <a:avLst/>
          </a:prstGeom>
          <a:solidFill>
            <a:srgbClr val="FFF8E0"/>
          </a:solidFill>
          <a:ln w="9525" cmpd="sng">
            <a:solidFill>
              <a:srgbClr val="000000"/>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POST-PRODUCTION</a:t>
            </a:r>
            <a:endParaRPr lang="fr-FR" sz="1400" b="1" dirty="0">
              <a:latin typeface="Arial"/>
              <a:cs typeface="Arial"/>
            </a:endParaRPr>
          </a:p>
        </p:txBody>
      </p:sp>
      <p:sp>
        <p:nvSpPr>
          <p:cNvPr id="117" name="ZoneTexte 116"/>
          <p:cNvSpPr txBox="1"/>
          <p:nvPr/>
        </p:nvSpPr>
        <p:spPr>
          <a:xfrm>
            <a:off x="337799" y="3261194"/>
            <a:ext cx="2439276" cy="324498"/>
          </a:xfrm>
          <a:prstGeom prst="rect">
            <a:avLst/>
          </a:prstGeom>
          <a:solidFill>
            <a:srgbClr val="FFF8E0"/>
          </a:solidFill>
          <a:ln w="9525" cmpd="sng">
            <a:solidFill>
              <a:srgbClr val="000000"/>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DIFFUSION - VOD</a:t>
            </a:r>
            <a:endParaRPr lang="fr-FR" sz="1400" b="1" dirty="0">
              <a:latin typeface="Arial"/>
              <a:cs typeface="Arial"/>
            </a:endParaRPr>
          </a:p>
        </p:txBody>
      </p:sp>
      <p:sp>
        <p:nvSpPr>
          <p:cNvPr id="124" name="ZoneTexte 123"/>
          <p:cNvSpPr txBox="1"/>
          <p:nvPr/>
        </p:nvSpPr>
        <p:spPr>
          <a:xfrm>
            <a:off x="4809946" y="3261194"/>
            <a:ext cx="2672055" cy="324498"/>
          </a:xfrm>
          <a:prstGeom prst="rect">
            <a:avLst/>
          </a:prstGeom>
          <a:solidFill>
            <a:srgbClr val="FFF8E0"/>
          </a:solidFill>
          <a:ln w="9525" cmpd="sng">
            <a:solidFill>
              <a:srgbClr val="000000"/>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EXPLOITATION EN SALLES</a:t>
            </a:r>
            <a:endParaRPr lang="fr-FR" sz="1400" b="1" dirty="0">
              <a:latin typeface="Arial"/>
              <a:cs typeface="Arial"/>
            </a:endParaRPr>
          </a:p>
        </p:txBody>
      </p:sp>
      <p:sp>
        <p:nvSpPr>
          <p:cNvPr id="125" name="Rectangle 124"/>
          <p:cNvSpPr/>
          <p:nvPr/>
        </p:nvSpPr>
        <p:spPr>
          <a:xfrm>
            <a:off x="956554" y="4154895"/>
            <a:ext cx="634844" cy="341276"/>
          </a:xfrm>
          <a:prstGeom prst="rect">
            <a:avLst/>
          </a:prstGeom>
          <a:solidFill>
            <a:schemeClr val="tx1"/>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cxnSp>
        <p:nvCxnSpPr>
          <p:cNvPr id="127" name="Connecteur droit 126"/>
          <p:cNvCxnSpPr/>
          <p:nvPr/>
        </p:nvCxnSpPr>
        <p:spPr>
          <a:xfrm>
            <a:off x="1272039" y="4389718"/>
            <a:ext cx="0" cy="14982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1045820" y="4547291"/>
            <a:ext cx="452440" cy="47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prstClr val="white"/>
              </a:solidFill>
              <a:latin typeface="Calibri"/>
            </a:endParaRPr>
          </a:p>
        </p:txBody>
      </p:sp>
      <p:sp>
        <p:nvSpPr>
          <p:cNvPr id="129" name="ZoneTexte 128"/>
          <p:cNvSpPr txBox="1"/>
          <p:nvPr/>
        </p:nvSpPr>
        <p:spPr>
          <a:xfrm>
            <a:off x="831452" y="4665511"/>
            <a:ext cx="871321"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TV UHD </a:t>
            </a:r>
            <a:endParaRPr lang="fr-FR" sz="1100" dirty="0">
              <a:latin typeface="Arial"/>
              <a:cs typeface="Arial"/>
            </a:endParaRPr>
          </a:p>
        </p:txBody>
      </p:sp>
      <p:sp>
        <p:nvSpPr>
          <p:cNvPr id="130" name="ZoneTexte 129"/>
          <p:cNvSpPr txBox="1"/>
          <p:nvPr/>
        </p:nvSpPr>
        <p:spPr>
          <a:xfrm>
            <a:off x="2465924" y="4665511"/>
            <a:ext cx="1888738"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Home cinéma</a:t>
            </a:r>
            <a:endParaRPr lang="fr-FR" sz="1100" dirty="0">
              <a:latin typeface="Arial"/>
              <a:cs typeface="Arial"/>
            </a:endParaRPr>
          </a:p>
        </p:txBody>
      </p:sp>
      <p:pic>
        <p:nvPicPr>
          <p:cNvPr id="131" name="Image 130" descr="Capture d’écran 2014-11-20 à 12.59.2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8429" y="4170513"/>
            <a:ext cx="599919" cy="297114"/>
          </a:xfrm>
          <a:prstGeom prst="rect">
            <a:avLst/>
          </a:prstGeom>
        </p:spPr>
      </p:pic>
      <p:pic>
        <p:nvPicPr>
          <p:cNvPr id="132" name="Image 131" descr="Capture d’écran 2014-11-20 à 12.59.2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163553">
            <a:off x="3259434" y="4047520"/>
            <a:ext cx="1122263" cy="555808"/>
          </a:xfrm>
          <a:prstGeom prst="rect">
            <a:avLst/>
          </a:prstGeom>
          <a:scene3d>
            <a:camera prst="perspectiveHeroicExtremeLeftFacing"/>
            <a:lightRig rig="threePt" dir="t"/>
          </a:scene3d>
        </p:spPr>
      </p:pic>
      <p:sp>
        <p:nvSpPr>
          <p:cNvPr id="36" name="ZoneTexte 35"/>
          <p:cNvSpPr txBox="1"/>
          <p:nvPr/>
        </p:nvSpPr>
        <p:spPr>
          <a:xfrm>
            <a:off x="4927227" y="2726017"/>
            <a:ext cx="1761438" cy="197490"/>
          </a:xfrm>
          <a:prstGeom prst="rect">
            <a:avLst/>
          </a:prstGeom>
          <a:noFill/>
        </p:spPr>
        <p:txBody>
          <a:bodyPr wrap="square" lIns="0" tIns="0" rIns="0" bIns="0" rtlCol="0">
            <a:spAutoFit/>
          </a:bodyPr>
          <a:lstStyle/>
          <a:p>
            <a:pPr algn="ctr">
              <a:lnSpc>
                <a:spcPct val="120000"/>
              </a:lnSpc>
            </a:pPr>
            <a:r>
              <a:rPr lang="fr-FR" sz="1100" dirty="0" smtClean="0">
                <a:latin typeface="Arial"/>
                <a:cs typeface="Arial"/>
              </a:rPr>
              <a:t>Séance d’étalonnage</a:t>
            </a:r>
            <a:endParaRPr lang="fr-FR" sz="1100" dirty="0">
              <a:latin typeface="Arial"/>
              <a:cs typeface="Arial"/>
            </a:endParaRPr>
          </a:p>
        </p:txBody>
      </p:sp>
      <p:sp>
        <p:nvSpPr>
          <p:cNvPr id="3" name="ZoneTexte 2"/>
          <p:cNvSpPr txBox="1"/>
          <p:nvPr/>
        </p:nvSpPr>
        <p:spPr>
          <a:xfrm>
            <a:off x="2717799" y="601131"/>
            <a:ext cx="3970865" cy="461665"/>
          </a:xfrm>
          <a:prstGeom prst="rect">
            <a:avLst/>
          </a:prstGeom>
          <a:noFill/>
        </p:spPr>
        <p:txBody>
          <a:bodyPr wrap="square" rtlCol="0">
            <a:spAutoFit/>
          </a:bodyPr>
          <a:lstStyle/>
          <a:p>
            <a:r>
              <a:rPr lang="fr-FR" sz="2400" dirty="0" smtClean="0">
                <a:solidFill>
                  <a:srgbClr val="800000"/>
                </a:solidFill>
                <a:latin typeface="Arial"/>
                <a:cs typeface="Arial"/>
              </a:rPr>
              <a:t>TAILLES &amp; PERCEPTIONS </a:t>
            </a:r>
            <a:endParaRPr lang="fr-FR" sz="2400" dirty="0">
              <a:solidFill>
                <a:srgbClr val="800000"/>
              </a:solidFill>
            </a:endParaRPr>
          </a:p>
        </p:txBody>
      </p:sp>
      <p:cxnSp>
        <p:nvCxnSpPr>
          <p:cNvPr id="40" name="Connecteur droit 39"/>
          <p:cNvCxnSpPr/>
          <p:nvPr/>
        </p:nvCxnSpPr>
        <p:spPr>
          <a:xfrm flipV="1">
            <a:off x="211667" y="465762"/>
            <a:ext cx="8033805"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ZoneTexte 34"/>
          <p:cNvSpPr txBox="1"/>
          <p:nvPr/>
        </p:nvSpPr>
        <p:spPr>
          <a:xfrm>
            <a:off x="112147" y="22219"/>
            <a:ext cx="4426833" cy="461665"/>
          </a:xfrm>
          <a:prstGeom prst="rect">
            <a:avLst/>
          </a:prstGeom>
          <a:noFill/>
        </p:spPr>
        <p:txBody>
          <a:bodyPr wrap="square" rtlCol="0">
            <a:spAutoFit/>
          </a:bodyPr>
          <a:lstStyle/>
          <a:p>
            <a:r>
              <a:rPr lang="fr-FR" sz="2400" b="1" dirty="0">
                <a:latin typeface="Arial"/>
                <a:cs typeface="Arial"/>
              </a:rPr>
              <a:t>7</a:t>
            </a:r>
            <a:r>
              <a:rPr lang="fr-FR" sz="2000" dirty="0" smtClean="0">
                <a:latin typeface="Arial"/>
                <a:cs typeface="Arial"/>
              </a:rPr>
              <a:t> - LE PIQUÉ ET EXPLOITATION</a:t>
            </a:r>
            <a:endParaRPr lang="fr-FR" sz="2000" dirty="0">
              <a:latin typeface="Arial"/>
              <a:cs typeface="Arial"/>
            </a:endParaRPr>
          </a:p>
        </p:txBody>
      </p:sp>
      <p:sp>
        <p:nvSpPr>
          <p:cNvPr id="37" name="Rectangle 36"/>
          <p:cNvSpPr/>
          <p:nvPr/>
        </p:nvSpPr>
        <p:spPr>
          <a:xfrm>
            <a:off x="237077" y="1200248"/>
            <a:ext cx="4207799" cy="1845214"/>
          </a:xfrm>
          <a:prstGeom prst="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endParaRPr>
          </a:p>
        </p:txBody>
      </p:sp>
      <p:pic>
        <p:nvPicPr>
          <p:cNvPr id="38" name="Image 37" descr="Capture d’écran 2018-11-01 à 10.45.52.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67107" y="1467909"/>
            <a:ext cx="3850189" cy="1406962"/>
          </a:xfrm>
          <a:prstGeom prst="rect">
            <a:avLst/>
          </a:prstGeom>
        </p:spPr>
      </p:pic>
      <p:sp>
        <p:nvSpPr>
          <p:cNvPr id="39" name="ZoneTexte 38"/>
          <p:cNvSpPr txBox="1"/>
          <p:nvPr/>
        </p:nvSpPr>
        <p:spPr>
          <a:xfrm>
            <a:off x="337800" y="1289442"/>
            <a:ext cx="1457142" cy="324498"/>
          </a:xfrm>
          <a:prstGeom prst="rect">
            <a:avLst/>
          </a:prstGeom>
          <a:solidFill>
            <a:srgbClr val="FFF8E0"/>
          </a:solidFill>
          <a:ln w="9525" cmpd="sng">
            <a:solidFill>
              <a:srgbClr val="000000"/>
            </a:solidFill>
          </a:ln>
          <a:effectLst>
            <a:outerShdw blurRad="50800" dist="38100" dir="2700000" algn="tl" rotWithShape="0">
              <a:prstClr val="black">
                <a:alpha val="40000"/>
              </a:prstClr>
            </a:outerShdw>
          </a:effectLst>
        </p:spPr>
        <p:txBody>
          <a:bodyPr wrap="square" lIns="108000" tIns="36000" rIns="108000" bIns="72000" rtlCol="0">
            <a:spAutoFit/>
          </a:bodyPr>
          <a:lstStyle/>
          <a:p>
            <a:pPr algn="ctr"/>
            <a:r>
              <a:rPr lang="fr-FR" sz="1400" b="1" dirty="0" smtClean="0">
                <a:latin typeface="Arial"/>
                <a:cs typeface="Arial"/>
              </a:rPr>
              <a:t>TOURNAGE</a:t>
            </a:r>
            <a:endParaRPr lang="fr-FR" sz="1400" b="1" dirty="0">
              <a:latin typeface="Arial"/>
              <a:cs typeface="Arial"/>
            </a:endParaRPr>
          </a:p>
        </p:txBody>
      </p:sp>
    </p:spTree>
    <p:extLst>
      <p:ext uri="{BB962C8B-B14F-4D97-AF65-F5344CB8AC3E}">
        <p14:creationId xmlns:p14="http://schemas.microsoft.com/office/powerpoint/2010/main" val="3497087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2" grpId="0" animBg="1"/>
      <p:bldP spid="121" grpId="0" animBg="1"/>
      <p:bldP spid="84" grpId="0" animBg="1"/>
      <p:bldP spid="88" grpId="0" animBg="1"/>
      <p:bldP spid="92" grpId="0"/>
      <p:bldP spid="94" grpId="0" animBg="1"/>
      <p:bldP spid="99" grpId="0" animBg="1"/>
      <p:bldP spid="116" grpId="0" animBg="1"/>
      <p:bldP spid="117" grpId="0" animBg="1"/>
      <p:bldP spid="124" grpId="0" animBg="1"/>
      <p:bldP spid="125" grpId="0" animBg="1"/>
      <p:bldP spid="128" grpId="0" animBg="1"/>
      <p:bldP spid="129" grpId="0"/>
      <p:bldP spid="130" grpId="0"/>
      <p:bldP spid="36" grpId="0"/>
      <p:bldP spid="37" grpId="0" animBg="1"/>
      <p:bldP spid="3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0106" y="1977998"/>
            <a:ext cx="8809950" cy="2660215"/>
          </a:xfrm>
          <a:prstGeom prst="rect">
            <a:avLst/>
          </a:prstGeom>
          <a:noFill/>
        </p:spPr>
        <p:txBody>
          <a:bodyPr wrap="square" lIns="0" tIns="0" rIns="0" bIns="0" rtlCol="0">
            <a:spAutoFit/>
          </a:bodyPr>
          <a:lstStyle/>
          <a:p>
            <a:pPr marL="342900" indent="-342900">
              <a:lnSpc>
                <a:spcPct val="140000"/>
              </a:lnSpc>
              <a:buClr>
                <a:srgbClr val="FF0000"/>
              </a:buClr>
              <a:buFont typeface="Arial"/>
              <a:buChar char="•"/>
            </a:pPr>
            <a:r>
              <a:rPr lang="fr-FR" sz="2000" dirty="0" smtClean="0">
                <a:latin typeface="Arial"/>
                <a:cs typeface="Arial"/>
              </a:rPr>
              <a:t>Différentes étapes</a:t>
            </a:r>
          </a:p>
          <a:p>
            <a:pPr>
              <a:lnSpc>
                <a:spcPct val="140000"/>
              </a:lnSpc>
              <a:buClr>
                <a:srgbClr val="FF0000"/>
              </a:buClr>
            </a:pPr>
            <a:endParaRPr lang="fr-FR" sz="700" dirty="0" smtClean="0">
              <a:latin typeface="Arial"/>
              <a:cs typeface="Arial"/>
            </a:endParaRPr>
          </a:p>
          <a:p>
            <a:pPr marL="1347788" lvl="2" indent="-360363">
              <a:lnSpc>
                <a:spcPct val="140000"/>
              </a:lnSpc>
              <a:buClr>
                <a:srgbClr val="FF0000"/>
              </a:buClr>
              <a:buFont typeface="Arial"/>
              <a:buChar char="•"/>
            </a:pPr>
            <a:r>
              <a:rPr lang="fr-FR" sz="2400" dirty="0" smtClean="0">
                <a:latin typeface="Arial"/>
                <a:cs typeface="Arial"/>
              </a:rPr>
              <a:t>Différentes tailles </a:t>
            </a:r>
            <a:r>
              <a:rPr lang="fr-FR" sz="2400" dirty="0">
                <a:latin typeface="Arial"/>
                <a:cs typeface="Arial"/>
              </a:rPr>
              <a:t>d’écrans </a:t>
            </a:r>
            <a:endParaRPr lang="fr-FR" sz="2400" dirty="0" smtClean="0">
              <a:latin typeface="Arial"/>
              <a:cs typeface="Arial"/>
            </a:endParaRPr>
          </a:p>
          <a:p>
            <a:pPr lvl="1">
              <a:lnSpc>
                <a:spcPct val="140000"/>
              </a:lnSpc>
              <a:buClr>
                <a:srgbClr val="FF0000"/>
              </a:buClr>
            </a:pPr>
            <a:endParaRPr lang="fr-FR" sz="700" dirty="0" smtClean="0">
              <a:latin typeface="Arial"/>
              <a:cs typeface="Arial"/>
            </a:endParaRPr>
          </a:p>
          <a:p>
            <a:pPr marL="2422525" lvl="4" indent="-449263">
              <a:lnSpc>
                <a:spcPct val="140000"/>
              </a:lnSpc>
              <a:buClr>
                <a:srgbClr val="FF0000"/>
              </a:buClr>
              <a:buFont typeface="Arial"/>
              <a:buChar char="•"/>
              <a:tabLst>
                <a:tab pos="2511425" algn="l"/>
              </a:tabLst>
            </a:pPr>
            <a:r>
              <a:rPr lang="fr-FR" sz="2800" dirty="0" smtClean="0">
                <a:latin typeface="Arial"/>
                <a:cs typeface="Arial"/>
              </a:rPr>
              <a:t>Différents environnements</a:t>
            </a:r>
          </a:p>
          <a:p>
            <a:pPr>
              <a:lnSpc>
                <a:spcPct val="140000"/>
              </a:lnSpc>
              <a:buClr>
                <a:srgbClr val="FF0000"/>
              </a:buClr>
            </a:pPr>
            <a:endParaRPr lang="fr-FR" sz="700" dirty="0" smtClean="0">
              <a:latin typeface="Arial"/>
              <a:cs typeface="Arial"/>
            </a:endParaRPr>
          </a:p>
          <a:p>
            <a:pPr marL="3497263" lvl="7" indent="-449263">
              <a:lnSpc>
                <a:spcPct val="140000"/>
              </a:lnSpc>
              <a:buClr>
                <a:srgbClr val="FF0000"/>
              </a:buClr>
              <a:buFont typeface="Arial"/>
              <a:buChar char="•"/>
            </a:pPr>
            <a:r>
              <a:rPr lang="fr-FR" sz="3200" dirty="0" smtClean="0">
                <a:latin typeface="Arial"/>
                <a:cs typeface="Arial"/>
              </a:rPr>
              <a:t>Différentes perceptions</a:t>
            </a:r>
            <a:endParaRPr lang="fr-FR" sz="3200" dirty="0">
              <a:latin typeface="Arial"/>
              <a:cs typeface="Arial"/>
            </a:endParaRPr>
          </a:p>
        </p:txBody>
      </p:sp>
      <p:cxnSp>
        <p:nvCxnSpPr>
          <p:cNvPr id="8" name="Connecteur droit 7"/>
          <p:cNvCxnSpPr/>
          <p:nvPr/>
        </p:nvCxnSpPr>
        <p:spPr>
          <a:xfrm flipV="1">
            <a:off x="211667" y="465762"/>
            <a:ext cx="8033805"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Image 11" descr="Capture d’écran 2014-11-20 à 12.59.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6706" y="1310578"/>
            <a:ext cx="915413" cy="453365"/>
          </a:xfrm>
          <a:prstGeom prst="rect">
            <a:avLst/>
          </a:prstGeom>
        </p:spPr>
      </p:pic>
      <p:pic>
        <p:nvPicPr>
          <p:cNvPr id="13" name="Image 12" descr="Capture d’écran 2014-11-20 à 12.59.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9051" y="1277276"/>
            <a:ext cx="1118284" cy="553838"/>
          </a:xfrm>
          <a:prstGeom prst="rect">
            <a:avLst/>
          </a:prstGeom>
        </p:spPr>
      </p:pic>
      <p:pic>
        <p:nvPicPr>
          <p:cNvPr id="14" name="Image 13" descr="Capture d’écran 2014-11-20 à 12.59.2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3962" y="1144054"/>
            <a:ext cx="1587891" cy="786414"/>
          </a:xfrm>
          <a:prstGeom prst="rect">
            <a:avLst/>
          </a:prstGeom>
        </p:spPr>
      </p:pic>
      <p:pic>
        <p:nvPicPr>
          <p:cNvPr id="15" name="Image 14" descr="Capture d’écran 2014-11-20 à 12.59.2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85813" y="761157"/>
            <a:ext cx="2653496" cy="1314162"/>
          </a:xfrm>
          <a:prstGeom prst="rect">
            <a:avLst/>
          </a:prstGeom>
        </p:spPr>
      </p:pic>
      <p:pic>
        <p:nvPicPr>
          <p:cNvPr id="16" name="Image 15" descr="Capture d’écran 2014-11-20 à 12.59.2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8338" y="1368886"/>
            <a:ext cx="642943" cy="318422"/>
          </a:xfrm>
          <a:prstGeom prst="rect">
            <a:avLst/>
          </a:prstGeom>
        </p:spPr>
      </p:pic>
      <p:pic>
        <p:nvPicPr>
          <p:cNvPr id="17" name="Image 16" descr="Capture d’écran 2014-11-20 à 12.59.2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106" y="1428155"/>
            <a:ext cx="425260" cy="210613"/>
          </a:xfrm>
          <a:prstGeom prst="rect">
            <a:avLst/>
          </a:prstGeom>
        </p:spPr>
      </p:pic>
      <p:sp>
        <p:nvSpPr>
          <p:cNvPr id="19" name="ZoneTexte 18"/>
          <p:cNvSpPr txBox="1"/>
          <p:nvPr/>
        </p:nvSpPr>
        <p:spPr>
          <a:xfrm>
            <a:off x="112147" y="22219"/>
            <a:ext cx="4426833" cy="461665"/>
          </a:xfrm>
          <a:prstGeom prst="rect">
            <a:avLst/>
          </a:prstGeom>
          <a:noFill/>
        </p:spPr>
        <p:txBody>
          <a:bodyPr wrap="square" rtlCol="0">
            <a:spAutoFit/>
          </a:bodyPr>
          <a:lstStyle/>
          <a:p>
            <a:r>
              <a:rPr lang="fr-FR" sz="2400" b="1" dirty="0">
                <a:latin typeface="Arial"/>
                <a:cs typeface="Arial"/>
              </a:rPr>
              <a:t>7</a:t>
            </a:r>
            <a:r>
              <a:rPr lang="fr-FR" sz="2000" dirty="0" smtClean="0">
                <a:latin typeface="Arial"/>
                <a:cs typeface="Arial"/>
              </a:rPr>
              <a:t> - LE PIQUÉ ET EXPLOITATION</a:t>
            </a:r>
            <a:endParaRPr lang="fr-FR" sz="2000" dirty="0">
              <a:latin typeface="Arial"/>
              <a:cs typeface="Arial"/>
            </a:endParaRPr>
          </a:p>
        </p:txBody>
      </p:sp>
    </p:spTree>
    <p:extLst>
      <p:ext uri="{BB962C8B-B14F-4D97-AF65-F5344CB8AC3E}">
        <p14:creationId xmlns:p14="http://schemas.microsoft.com/office/powerpoint/2010/main" val="321524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7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80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90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100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200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300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7133" y="1109218"/>
            <a:ext cx="8305800" cy="3211135"/>
          </a:xfrm>
          <a:prstGeom prst="rect">
            <a:avLst/>
          </a:prstGeom>
          <a:noFill/>
        </p:spPr>
        <p:txBody>
          <a:bodyPr wrap="square" lIns="0" tIns="0" rIns="0" bIns="0" rtlCol="0">
            <a:spAutoFit/>
          </a:bodyPr>
          <a:lstStyle/>
          <a:p>
            <a:pPr marL="342900" indent="-342900" algn="just">
              <a:lnSpc>
                <a:spcPct val="140000"/>
              </a:lnSpc>
              <a:buClr>
                <a:srgbClr val="FF0000"/>
              </a:buClr>
              <a:buFont typeface="Arial"/>
              <a:buChar char="•"/>
            </a:pPr>
            <a:r>
              <a:rPr lang="fr-FR" sz="2000" dirty="0" smtClean="0">
                <a:solidFill>
                  <a:prstClr val="black"/>
                </a:solidFill>
                <a:latin typeface="Arial"/>
                <a:cs typeface="Arial"/>
              </a:rPr>
              <a:t>La texture - et plus précisément le piqué - doit être vérifié au moyen d’une simulation de l’exploitation finale. La compression du DCP joue un grand rôle. Pour une exploitation en salles, seul un grand écran peut rendre le niveau de piqué.</a:t>
            </a:r>
            <a:endParaRPr lang="fr-FR" sz="2000" dirty="0">
              <a:solidFill>
                <a:prstClr val="black"/>
              </a:solidFill>
              <a:latin typeface="Arial"/>
              <a:cs typeface="Arial"/>
            </a:endParaRPr>
          </a:p>
          <a:p>
            <a:pPr algn="just">
              <a:lnSpc>
                <a:spcPct val="140000"/>
              </a:lnSpc>
              <a:buClr>
                <a:srgbClr val="FF0000"/>
              </a:buClr>
            </a:pPr>
            <a:endParaRPr lang="fr-FR" sz="1000" dirty="0">
              <a:solidFill>
                <a:prstClr val="black"/>
              </a:solidFill>
              <a:latin typeface="Arial"/>
              <a:cs typeface="Arial"/>
            </a:endParaRPr>
          </a:p>
          <a:p>
            <a:pPr marL="342900" indent="-342900" algn="just">
              <a:lnSpc>
                <a:spcPct val="140000"/>
              </a:lnSpc>
              <a:buClr>
                <a:srgbClr val="FF0000"/>
              </a:buClr>
              <a:buFont typeface="Arial"/>
              <a:buChar char="•"/>
            </a:pPr>
            <a:r>
              <a:rPr lang="fr-FR" sz="2000" dirty="0" smtClean="0">
                <a:latin typeface="Arial"/>
                <a:cs typeface="Arial"/>
              </a:rPr>
              <a:t>Les projections 4K ou sur grand écran UHD modifient notre perception en tant que spectateur : elles changent la méthodologie des D.O.P., des post-producteurs et des coloristes. </a:t>
            </a:r>
          </a:p>
        </p:txBody>
      </p:sp>
      <p:cxnSp>
        <p:nvCxnSpPr>
          <p:cNvPr id="8" name="Connecteur droit 7"/>
          <p:cNvCxnSpPr/>
          <p:nvPr/>
        </p:nvCxnSpPr>
        <p:spPr>
          <a:xfrm flipV="1">
            <a:off x="211667" y="465762"/>
            <a:ext cx="8033805" cy="169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112147" y="22219"/>
            <a:ext cx="4426833" cy="461665"/>
          </a:xfrm>
          <a:prstGeom prst="rect">
            <a:avLst/>
          </a:prstGeom>
          <a:noFill/>
        </p:spPr>
        <p:txBody>
          <a:bodyPr wrap="square" rtlCol="0">
            <a:spAutoFit/>
          </a:bodyPr>
          <a:lstStyle/>
          <a:p>
            <a:r>
              <a:rPr lang="fr-FR" sz="2400" b="1" dirty="0">
                <a:latin typeface="Arial"/>
                <a:cs typeface="Arial"/>
              </a:rPr>
              <a:t>7</a:t>
            </a:r>
            <a:r>
              <a:rPr lang="fr-FR" sz="2000" dirty="0" smtClean="0">
                <a:latin typeface="Arial"/>
                <a:cs typeface="Arial"/>
              </a:rPr>
              <a:t> - LE PIQUÉ ET EXPLOITATION</a:t>
            </a:r>
            <a:endParaRPr lang="fr-FR" sz="2000" dirty="0">
              <a:latin typeface="Arial"/>
              <a:cs typeface="Arial"/>
            </a:endParaRPr>
          </a:p>
        </p:txBody>
      </p:sp>
    </p:spTree>
    <p:extLst>
      <p:ext uri="{BB962C8B-B14F-4D97-AF65-F5344CB8AC3E}">
        <p14:creationId xmlns:p14="http://schemas.microsoft.com/office/powerpoint/2010/main" val="2847653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23945</TotalTime>
  <Words>9983</Words>
  <Application>Microsoft Macintosh PowerPoint</Application>
  <PresentationFormat>Présentation à l'écran (16:9)</PresentationFormat>
  <Paragraphs>1989</Paragraphs>
  <Slides>204</Slides>
  <Notes>10</Notes>
  <HiddenSlides>0</HiddenSlides>
  <MMClips>0</MMClips>
  <ScaleCrop>false</ScaleCrop>
  <HeadingPairs>
    <vt:vector size="4" baseType="variant">
      <vt:variant>
        <vt:lpstr>Thème</vt:lpstr>
      </vt:variant>
      <vt:variant>
        <vt:i4>1</vt:i4>
      </vt:variant>
      <vt:variant>
        <vt:lpstr>Titres des diapositives</vt:lpstr>
      </vt:variant>
      <vt:variant>
        <vt:i4>204</vt:i4>
      </vt:variant>
    </vt:vector>
  </HeadingPairs>
  <TitlesOfParts>
    <vt:vector size="205"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HD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Philippe ROS</dc:creator>
  <cp:lastModifiedBy>Philippe Ros </cp:lastModifiedBy>
  <cp:revision>1076</cp:revision>
  <cp:lastPrinted>2018-08-27T12:08:46Z</cp:lastPrinted>
  <dcterms:created xsi:type="dcterms:W3CDTF">2017-08-29T15:39:55Z</dcterms:created>
  <dcterms:modified xsi:type="dcterms:W3CDTF">2018-11-02T19:59:25Z</dcterms:modified>
</cp:coreProperties>
</file>